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6.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7.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8.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9.xml" ContentType="application/vnd.openxmlformats-officedocument.presentationml.tags+xml"/>
  <Override PartName="/ppt/notesSlides/notesSlide30.xml" ContentType="application/vnd.openxmlformats-officedocument.presentationml.notesSlide+xml"/>
  <Override PartName="/ppt/tags/tag10.xml" ContentType="application/vnd.openxmlformats-officedocument.presentationml.tags+xml"/>
  <Override PartName="/ppt/notesSlides/notesSlide31.xml" ContentType="application/vnd.openxmlformats-officedocument.presentationml.notesSlide+xml"/>
  <Override PartName="/ppt/tags/tag11.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12.xml" ContentType="application/vnd.openxmlformats-officedocument.presentationml.tags+xml"/>
  <Override PartName="/ppt/notesSlides/notesSlide35.xml" ContentType="application/vnd.openxmlformats-officedocument.presentationml.notesSlide+xml"/>
  <Override PartName="/ppt/tags/tag13.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14.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15.xml" ContentType="application/vnd.openxmlformats-officedocument.presentationml.tags+xml"/>
  <Override PartName="/ppt/notesSlides/notesSlide43.xml" ContentType="application/vnd.openxmlformats-officedocument.presentationml.notesSlide+xml"/>
  <Override PartName="/ppt/tags/tag16.xml" ContentType="application/vnd.openxmlformats-officedocument.presentationml.tags+xml"/>
  <Override PartName="/ppt/notesSlides/notesSlide44.xml" ContentType="application/vnd.openxmlformats-officedocument.presentationml.notesSlide+xml"/>
  <Override PartName="/ppt/tags/tag17.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18.xml" ContentType="application/vnd.openxmlformats-officedocument.presentationml.tags+xml"/>
  <Override PartName="/ppt/notesSlides/notesSlide47.xml" ContentType="application/vnd.openxmlformats-officedocument.presentationml.notesSlide+xml"/>
  <Override PartName="/ppt/tags/tag19.xml" ContentType="application/vnd.openxmlformats-officedocument.presentationml.tags+xml"/>
  <Override PartName="/ppt/notesSlides/notesSlide48.xml" ContentType="application/vnd.openxmlformats-officedocument.presentationml.notesSlide+xml"/>
  <Override PartName="/ppt/tags/tag20.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21.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3"/>
  </p:notesMasterIdLst>
  <p:sldIdLst>
    <p:sldId id="283" r:id="rId3"/>
    <p:sldId id="284" r:id="rId4"/>
    <p:sldId id="257" r:id="rId5"/>
    <p:sldId id="285" r:id="rId6"/>
    <p:sldId id="287" r:id="rId7"/>
    <p:sldId id="261" r:id="rId8"/>
    <p:sldId id="263" r:id="rId9"/>
    <p:sldId id="266" r:id="rId10"/>
    <p:sldId id="289" r:id="rId11"/>
    <p:sldId id="270" r:id="rId12"/>
    <p:sldId id="271" r:id="rId13"/>
    <p:sldId id="290" r:id="rId14"/>
    <p:sldId id="291" r:id="rId15"/>
    <p:sldId id="292" r:id="rId16"/>
    <p:sldId id="293" r:id="rId17"/>
    <p:sldId id="294" r:id="rId18"/>
    <p:sldId id="295" r:id="rId19"/>
    <p:sldId id="296" r:id="rId20"/>
    <p:sldId id="297" r:id="rId21"/>
    <p:sldId id="299" r:id="rId22"/>
    <p:sldId id="301" r:id="rId23"/>
    <p:sldId id="306" r:id="rId24"/>
    <p:sldId id="332" r:id="rId25"/>
    <p:sldId id="333" r:id="rId26"/>
    <p:sldId id="308" r:id="rId27"/>
    <p:sldId id="309" r:id="rId28"/>
    <p:sldId id="355" r:id="rId29"/>
    <p:sldId id="313" r:id="rId30"/>
    <p:sldId id="314" r:id="rId31"/>
    <p:sldId id="315" r:id="rId32"/>
    <p:sldId id="316" r:id="rId33"/>
    <p:sldId id="317" r:id="rId34"/>
    <p:sldId id="319" r:id="rId35"/>
    <p:sldId id="320" r:id="rId36"/>
    <p:sldId id="321" r:id="rId37"/>
    <p:sldId id="325" r:id="rId38"/>
    <p:sldId id="327" r:id="rId39"/>
    <p:sldId id="328" r:id="rId40"/>
    <p:sldId id="329" r:id="rId41"/>
    <p:sldId id="356" r:id="rId42"/>
    <p:sldId id="336" r:id="rId43"/>
    <p:sldId id="337" r:id="rId44"/>
    <p:sldId id="338" r:id="rId45"/>
    <p:sldId id="339" r:id="rId46"/>
    <p:sldId id="340" r:id="rId47"/>
    <p:sldId id="341" r:id="rId48"/>
    <p:sldId id="342" r:id="rId49"/>
    <p:sldId id="343" r:id="rId50"/>
    <p:sldId id="358" r:id="rId51"/>
    <p:sldId id="345" r:id="rId52"/>
    <p:sldId id="346" r:id="rId53"/>
    <p:sldId id="347" r:id="rId54"/>
    <p:sldId id="359" r:id="rId55"/>
    <p:sldId id="349" r:id="rId56"/>
    <p:sldId id="350" r:id="rId57"/>
    <p:sldId id="351" r:id="rId58"/>
    <p:sldId id="352" r:id="rId59"/>
    <p:sldId id="353" r:id="rId60"/>
    <p:sldId id="360" r:id="rId61"/>
    <p:sldId id="354" r:id="rId6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2" autoAdjust="0"/>
    <p:restoredTop sz="84120" autoAdjust="0"/>
  </p:normalViewPr>
  <p:slideViewPr>
    <p:cSldViewPr snapToGrid="0">
      <p:cViewPr varScale="1">
        <p:scale>
          <a:sx n="107" d="100"/>
          <a:sy n="107" d="100"/>
        </p:scale>
        <p:origin x="498" y="96"/>
      </p:cViewPr>
      <p:guideLst/>
    </p:cSldViewPr>
  </p:slideViewPr>
  <p:outlineViewPr>
    <p:cViewPr>
      <p:scale>
        <a:sx n="33" d="100"/>
        <a:sy n="33" d="100"/>
      </p:scale>
      <p:origin x="0" y="0"/>
    </p:cViewPr>
  </p:outlineViewPr>
  <p:notesTextViewPr>
    <p:cViewPr>
      <p:scale>
        <a:sx n="1" d="1"/>
        <a:sy n="1" d="1"/>
      </p:scale>
      <p:origin x="0" y="-24"/>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BB776F-4505-465E-8FFA-94FAA041188A}" type="datetimeFigureOut">
              <a:rPr lang="de-DE" smtClean="0"/>
              <a:t>18.06.2024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E06A18-B6B3-4D1F-9B44-D5FFF42782DB}" type="slidenum">
              <a:rPr lang="de-DE" smtClean="0"/>
              <a:t>‹Nr.›</a:t>
            </a:fld>
            <a:endParaRPr lang="de-DE"/>
          </a:p>
        </p:txBody>
      </p:sp>
    </p:spTree>
    <p:extLst>
      <p:ext uri="{BB962C8B-B14F-4D97-AF65-F5344CB8AC3E}">
        <p14:creationId xmlns:p14="http://schemas.microsoft.com/office/powerpoint/2010/main" val="2041692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200" kern="1200" dirty="0" smtClean="0">
                <a:solidFill>
                  <a:schemeClr val="tx1"/>
                </a:solidFill>
                <a:effectLst/>
                <a:latin typeface="+mn-lt"/>
                <a:ea typeface="+mn-ea"/>
                <a:cs typeface="+mn-cs"/>
              </a:rPr>
              <a:t>This lecture recaps the basics of the photosynthetic reactions, the light reaction and the Calvin cycle. </a:t>
            </a:r>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8446DCF5-BFE5-46FE-8097-F172CB60B2A9}" type="slidenum">
              <a:rPr lang="de-DE" smtClean="0"/>
              <a:t>1</a:t>
            </a:fld>
            <a:endParaRPr lang="de-DE"/>
          </a:p>
        </p:txBody>
      </p:sp>
    </p:spTree>
    <p:extLst>
      <p:ext uri="{BB962C8B-B14F-4D97-AF65-F5344CB8AC3E}">
        <p14:creationId xmlns:p14="http://schemas.microsoft.com/office/powerpoint/2010/main" val="32319269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Here</a:t>
            </a:r>
            <a:r>
              <a:rPr lang="de-DE" baseline="0" dirty="0" smtClean="0"/>
              <a:t> </a:t>
            </a:r>
            <a:r>
              <a:rPr lang="de-DE" baseline="0" dirty="0" err="1" smtClean="0"/>
              <a:t>you</a:t>
            </a:r>
            <a:r>
              <a:rPr lang="de-DE" baseline="0" dirty="0" smtClean="0"/>
              <a:t> </a:t>
            </a:r>
            <a:r>
              <a:rPr lang="de-DE" baseline="0" dirty="0" err="1" smtClean="0"/>
              <a:t>see</a:t>
            </a:r>
            <a:r>
              <a:rPr lang="de-DE" baseline="0" dirty="0" smtClean="0"/>
              <a:t> </a:t>
            </a:r>
            <a:r>
              <a:rPr lang="de-DE" baseline="0" dirty="0" err="1" smtClean="0"/>
              <a:t>the</a:t>
            </a:r>
            <a:r>
              <a:rPr lang="de-DE" baseline="0" dirty="0" smtClean="0"/>
              <a:t> </a:t>
            </a:r>
            <a:r>
              <a:rPr lang="de-DE" baseline="0" dirty="0" err="1" smtClean="0"/>
              <a:t>chemical</a:t>
            </a:r>
            <a:r>
              <a:rPr lang="de-DE" baseline="0" dirty="0" smtClean="0"/>
              <a:t> </a:t>
            </a:r>
            <a:r>
              <a:rPr lang="de-DE" baseline="0" dirty="0" err="1" smtClean="0"/>
              <a:t>equations</a:t>
            </a:r>
            <a:r>
              <a:rPr lang="de-DE" baseline="0" dirty="0" smtClean="0"/>
              <a:t> </a:t>
            </a:r>
            <a:r>
              <a:rPr lang="de-DE" baseline="0" dirty="0" err="1" smtClean="0"/>
              <a:t>of</a:t>
            </a:r>
            <a:r>
              <a:rPr lang="de-DE" baseline="0" dirty="0" smtClean="0"/>
              <a:t> light </a:t>
            </a:r>
            <a:r>
              <a:rPr lang="de-DE" baseline="0" dirty="0" err="1" smtClean="0"/>
              <a:t>reactions</a:t>
            </a:r>
            <a:r>
              <a:rPr lang="de-DE" baseline="0" dirty="0" smtClean="0"/>
              <a:t> </a:t>
            </a:r>
          </a:p>
          <a:p>
            <a:pPr marL="171450" indent="-171450">
              <a:buFont typeface="Wingdings" panose="05000000000000000000" pitchFamily="2" charset="2"/>
              <a:buChar char="à"/>
            </a:pPr>
            <a:r>
              <a:rPr lang="de-DE" baseline="0" dirty="0" err="1" smtClean="0"/>
              <a:t>and</a:t>
            </a:r>
            <a:r>
              <a:rPr lang="de-DE" baseline="0" dirty="0" smtClean="0"/>
              <a:t> </a:t>
            </a:r>
            <a:r>
              <a:rPr lang="de-DE" baseline="0" dirty="0" err="1" smtClean="0"/>
              <a:t>calvin</a:t>
            </a:r>
            <a:r>
              <a:rPr lang="de-DE" baseline="0" dirty="0" smtClean="0"/>
              <a:t> </a:t>
            </a:r>
            <a:r>
              <a:rPr lang="de-DE" baseline="0" dirty="0" err="1" smtClean="0"/>
              <a:t>cycle</a:t>
            </a:r>
            <a:r>
              <a:rPr lang="de-DE" baseline="0" dirty="0" smtClean="0"/>
              <a:t>. </a:t>
            </a:r>
          </a:p>
          <a:p>
            <a:pPr marL="171450" indent="-171450">
              <a:buFont typeface="Wingdings" panose="05000000000000000000" pitchFamily="2" charset="2"/>
              <a:buChar char="à"/>
            </a:pPr>
            <a:r>
              <a:rPr lang="de-DE" baseline="0" dirty="0" err="1" smtClean="0"/>
              <a:t>if</a:t>
            </a:r>
            <a:r>
              <a:rPr lang="de-DE" baseline="0" dirty="0" smtClean="0"/>
              <a:t> </a:t>
            </a:r>
            <a:r>
              <a:rPr lang="de-DE" baseline="0" dirty="0" err="1" smtClean="0"/>
              <a:t>you</a:t>
            </a:r>
            <a:r>
              <a:rPr lang="de-DE" baseline="0" dirty="0" smtClean="0"/>
              <a:t> </a:t>
            </a:r>
            <a:r>
              <a:rPr lang="de-DE" baseline="0" dirty="0" err="1" smtClean="0"/>
              <a:t>combine</a:t>
            </a:r>
            <a:r>
              <a:rPr lang="de-DE" baseline="0" dirty="0" smtClean="0"/>
              <a:t> </a:t>
            </a:r>
            <a:r>
              <a:rPr lang="de-DE" baseline="0" dirty="0" err="1" smtClean="0"/>
              <a:t>the</a:t>
            </a:r>
            <a:r>
              <a:rPr lang="de-DE" baseline="0" dirty="0" smtClean="0"/>
              <a:t> 12 </a:t>
            </a:r>
            <a:r>
              <a:rPr lang="de-DE" baseline="0" dirty="0" err="1" smtClean="0"/>
              <a:t>molecules</a:t>
            </a:r>
            <a:r>
              <a:rPr lang="de-DE" baseline="0" dirty="0" smtClean="0"/>
              <a:t> </a:t>
            </a:r>
            <a:r>
              <a:rPr lang="de-DE" baseline="0" dirty="0" err="1" smtClean="0"/>
              <a:t>of</a:t>
            </a:r>
            <a:r>
              <a:rPr lang="de-DE" baseline="0" dirty="0" smtClean="0"/>
              <a:t> </a:t>
            </a:r>
            <a:r>
              <a:rPr lang="de-DE" baseline="0" dirty="0" err="1" smtClean="0"/>
              <a:t>water</a:t>
            </a:r>
            <a:r>
              <a:rPr lang="de-DE" baseline="0" dirty="0" smtClean="0"/>
              <a:t> </a:t>
            </a:r>
            <a:r>
              <a:rPr lang="de-DE" baseline="0" dirty="0" err="1" smtClean="0"/>
              <a:t>split</a:t>
            </a:r>
            <a:r>
              <a:rPr lang="de-DE" baseline="0" dirty="0" smtClean="0"/>
              <a:t> </a:t>
            </a:r>
            <a:r>
              <a:rPr lang="de-DE" baseline="0" dirty="0" err="1" smtClean="0"/>
              <a:t>and</a:t>
            </a:r>
            <a:r>
              <a:rPr lang="de-DE" baseline="0" dirty="0" smtClean="0"/>
              <a:t> </a:t>
            </a:r>
            <a:r>
              <a:rPr lang="de-DE" baseline="0" dirty="0" err="1" smtClean="0"/>
              <a:t>the</a:t>
            </a:r>
            <a:r>
              <a:rPr lang="de-DE" baseline="0" dirty="0" smtClean="0"/>
              <a:t> 6 </a:t>
            </a:r>
            <a:r>
              <a:rPr lang="de-DE" baseline="0" dirty="0" err="1" smtClean="0"/>
              <a:t>oxygen</a:t>
            </a:r>
            <a:r>
              <a:rPr lang="de-DE" baseline="0" dirty="0" smtClean="0"/>
              <a:t> </a:t>
            </a:r>
            <a:r>
              <a:rPr lang="de-DE" baseline="0" dirty="0" err="1" smtClean="0"/>
              <a:t>evolved</a:t>
            </a:r>
            <a:r>
              <a:rPr lang="de-DE" baseline="0" dirty="0" smtClean="0"/>
              <a:t> in </a:t>
            </a:r>
            <a:r>
              <a:rPr lang="de-DE" baseline="0" dirty="0" err="1" smtClean="0"/>
              <a:t>the</a:t>
            </a:r>
            <a:r>
              <a:rPr lang="de-DE" baseline="0" dirty="0" smtClean="0"/>
              <a:t> light </a:t>
            </a:r>
            <a:r>
              <a:rPr lang="de-DE" baseline="0" dirty="0" err="1" smtClean="0"/>
              <a:t>reactions</a:t>
            </a:r>
            <a:r>
              <a:rPr lang="de-DE" baseline="0" dirty="0" smtClean="0"/>
              <a:t>, </a:t>
            </a:r>
          </a:p>
          <a:p>
            <a:pPr marL="171450" indent="-171450">
              <a:buFont typeface="Wingdings" panose="05000000000000000000" pitchFamily="2" charset="2"/>
              <a:buChar char="à"/>
            </a:pPr>
            <a:r>
              <a:rPr lang="de-DE" baseline="0" dirty="0" err="1" smtClean="0"/>
              <a:t>with</a:t>
            </a:r>
            <a:r>
              <a:rPr lang="de-DE" baseline="0" dirty="0" smtClean="0"/>
              <a:t> </a:t>
            </a:r>
            <a:r>
              <a:rPr lang="de-DE" baseline="0" dirty="0" err="1" smtClean="0"/>
              <a:t>the</a:t>
            </a:r>
            <a:r>
              <a:rPr lang="de-DE" baseline="0" dirty="0" smtClean="0"/>
              <a:t> 6 </a:t>
            </a:r>
            <a:r>
              <a:rPr lang="de-DE" baseline="0" dirty="0" err="1" smtClean="0"/>
              <a:t>carbondioxide</a:t>
            </a:r>
            <a:r>
              <a:rPr lang="de-DE" baseline="0" dirty="0" smtClean="0"/>
              <a:t> </a:t>
            </a:r>
            <a:r>
              <a:rPr lang="de-DE" baseline="0" dirty="0" err="1" smtClean="0"/>
              <a:t>used</a:t>
            </a:r>
            <a:r>
              <a:rPr lang="de-DE" baseline="0" dirty="0" smtClean="0"/>
              <a:t> </a:t>
            </a:r>
            <a:r>
              <a:rPr lang="de-DE" baseline="0" dirty="0" err="1" smtClean="0"/>
              <a:t>to</a:t>
            </a:r>
            <a:r>
              <a:rPr lang="de-DE" baseline="0" dirty="0" smtClean="0"/>
              <a:t> </a:t>
            </a:r>
            <a:r>
              <a:rPr lang="de-DE" baseline="0" dirty="0" err="1" smtClean="0"/>
              <a:t>produce</a:t>
            </a:r>
            <a:r>
              <a:rPr lang="de-DE" baseline="0" dirty="0" smtClean="0"/>
              <a:t> </a:t>
            </a:r>
            <a:r>
              <a:rPr lang="de-DE" baseline="0" dirty="0" err="1" smtClean="0"/>
              <a:t>one</a:t>
            </a:r>
            <a:r>
              <a:rPr lang="de-DE" baseline="0" dirty="0" smtClean="0"/>
              <a:t> </a:t>
            </a:r>
            <a:r>
              <a:rPr lang="de-DE" baseline="0" dirty="0" err="1" smtClean="0"/>
              <a:t>glucose</a:t>
            </a:r>
            <a:r>
              <a:rPr lang="de-DE" baseline="0" dirty="0" smtClean="0"/>
              <a:t> </a:t>
            </a:r>
            <a:r>
              <a:rPr lang="de-DE" baseline="0" dirty="0" err="1" smtClean="0"/>
              <a:t>and</a:t>
            </a:r>
            <a:r>
              <a:rPr lang="de-DE" baseline="0" dirty="0" smtClean="0"/>
              <a:t> </a:t>
            </a:r>
            <a:r>
              <a:rPr lang="de-DE" baseline="0" dirty="0" err="1" smtClean="0"/>
              <a:t>the</a:t>
            </a:r>
            <a:r>
              <a:rPr lang="de-DE" baseline="0" dirty="0" smtClean="0"/>
              <a:t> 6 </a:t>
            </a:r>
            <a:r>
              <a:rPr lang="de-DE" baseline="0" dirty="0" err="1" smtClean="0"/>
              <a:t>molecules</a:t>
            </a:r>
            <a:r>
              <a:rPr lang="de-DE" baseline="0" dirty="0" smtClean="0"/>
              <a:t> </a:t>
            </a:r>
            <a:r>
              <a:rPr lang="de-DE" baseline="0" dirty="0" err="1" smtClean="0"/>
              <a:t>of</a:t>
            </a:r>
            <a:r>
              <a:rPr lang="de-DE" baseline="0" dirty="0" smtClean="0"/>
              <a:t> </a:t>
            </a:r>
            <a:r>
              <a:rPr lang="de-DE" baseline="0" dirty="0" err="1" smtClean="0"/>
              <a:t>water</a:t>
            </a:r>
            <a:r>
              <a:rPr lang="de-DE" baseline="0" dirty="0" smtClean="0"/>
              <a:t> </a:t>
            </a:r>
            <a:r>
              <a:rPr lang="de-DE" baseline="0" dirty="0" err="1" smtClean="0"/>
              <a:t>evolved</a:t>
            </a:r>
            <a:r>
              <a:rPr lang="de-DE" baseline="0" dirty="0" smtClean="0"/>
              <a:t> in </a:t>
            </a:r>
            <a:r>
              <a:rPr lang="de-DE" baseline="0" dirty="0" err="1" smtClean="0"/>
              <a:t>the</a:t>
            </a:r>
            <a:r>
              <a:rPr lang="de-DE" baseline="0" dirty="0" smtClean="0"/>
              <a:t> Calvin </a:t>
            </a:r>
            <a:r>
              <a:rPr lang="de-DE" baseline="0" dirty="0" err="1" smtClean="0"/>
              <a:t>cyle</a:t>
            </a:r>
            <a:endParaRPr lang="de-DE" baseline="0" dirty="0" smtClean="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lang="de-DE" baseline="0" dirty="0" err="1" smtClean="0"/>
              <a:t>you</a:t>
            </a:r>
            <a:r>
              <a:rPr lang="de-DE" baseline="0" dirty="0" smtClean="0"/>
              <a:t> </a:t>
            </a:r>
            <a:r>
              <a:rPr lang="de-DE" baseline="0" dirty="0" err="1" smtClean="0"/>
              <a:t>get</a:t>
            </a:r>
            <a:r>
              <a:rPr lang="de-DE" baseline="0" dirty="0" smtClean="0"/>
              <a:t> </a:t>
            </a:r>
            <a:r>
              <a:rPr lang="de-DE" baseline="0" dirty="0" err="1" smtClean="0"/>
              <a:t>the</a:t>
            </a:r>
            <a:r>
              <a:rPr lang="de-DE" baseline="0" dirty="0" smtClean="0"/>
              <a:t> </a:t>
            </a:r>
            <a:r>
              <a:rPr lang="de-DE" baseline="0" dirty="0" err="1" smtClean="0"/>
              <a:t>gross</a:t>
            </a:r>
            <a:r>
              <a:rPr lang="de-DE" baseline="0" dirty="0" smtClean="0"/>
              <a:t> </a:t>
            </a:r>
            <a:r>
              <a:rPr lang="de-DE" baseline="0" dirty="0" err="1" smtClean="0"/>
              <a:t>equation</a:t>
            </a:r>
            <a:r>
              <a:rPr lang="de-DE" baseline="0" dirty="0" smtClean="0"/>
              <a:t> </a:t>
            </a:r>
            <a:r>
              <a:rPr lang="de-DE" baseline="0" dirty="0" err="1" smtClean="0"/>
              <a:t>of</a:t>
            </a:r>
            <a:r>
              <a:rPr lang="de-DE" baseline="0" dirty="0" smtClean="0"/>
              <a:t> </a:t>
            </a:r>
            <a:r>
              <a:rPr lang="de-DE" baseline="0" dirty="0" err="1" smtClean="0"/>
              <a:t>photosynthesis</a:t>
            </a:r>
            <a:r>
              <a:rPr lang="de-DE" baseline="0" dirty="0" smtClean="0"/>
              <a:t>: </a:t>
            </a:r>
            <a:r>
              <a:rPr lang="de-DE" sz="1200" dirty="0" smtClean="0">
                <a:sym typeface="Wingdings" panose="05000000000000000000" pitchFamily="2" charset="2"/>
              </a:rPr>
              <a:t>6 CO</a:t>
            </a:r>
            <a:r>
              <a:rPr lang="de-DE" sz="1200" baseline="-25000" dirty="0" smtClean="0">
                <a:sym typeface="Wingdings" panose="05000000000000000000" pitchFamily="2" charset="2"/>
              </a:rPr>
              <a:t>2</a:t>
            </a:r>
            <a:r>
              <a:rPr lang="de-DE" sz="1200" dirty="0" smtClean="0">
                <a:sym typeface="Wingdings" panose="05000000000000000000" pitchFamily="2" charset="2"/>
              </a:rPr>
              <a:t> + </a:t>
            </a:r>
            <a:r>
              <a:rPr lang="de-DE" sz="1200" dirty="0" smtClean="0"/>
              <a:t>12 H</a:t>
            </a:r>
            <a:r>
              <a:rPr lang="de-DE" sz="1200" baseline="-25000" dirty="0" smtClean="0"/>
              <a:t>2</a:t>
            </a:r>
            <a:r>
              <a:rPr lang="de-DE" sz="1200" dirty="0" smtClean="0"/>
              <a:t>O     </a:t>
            </a:r>
            <a:r>
              <a:rPr lang="de-DE" sz="1200" dirty="0" smtClean="0">
                <a:sym typeface="Wingdings" panose="05000000000000000000" pitchFamily="2" charset="2"/>
              </a:rPr>
              <a:t></a:t>
            </a:r>
            <a:r>
              <a:rPr lang="de-DE" sz="1200" dirty="0" smtClean="0"/>
              <a:t>      </a:t>
            </a:r>
            <a:r>
              <a:rPr lang="de-DE" sz="1200" dirty="0" smtClean="0">
                <a:sym typeface="Wingdings" panose="05000000000000000000" pitchFamily="2" charset="2"/>
              </a:rPr>
              <a:t>C</a:t>
            </a:r>
            <a:r>
              <a:rPr lang="de-DE" sz="1200" baseline="-25000" dirty="0" smtClean="0">
                <a:sym typeface="Wingdings" panose="05000000000000000000" pitchFamily="2" charset="2"/>
              </a:rPr>
              <a:t>6</a:t>
            </a:r>
            <a:r>
              <a:rPr lang="de-DE" sz="1200" dirty="0" smtClean="0">
                <a:sym typeface="Wingdings" panose="05000000000000000000" pitchFamily="2" charset="2"/>
              </a:rPr>
              <a:t>H</a:t>
            </a:r>
            <a:r>
              <a:rPr lang="de-DE" sz="1200" baseline="-25000" dirty="0" smtClean="0">
                <a:sym typeface="Wingdings" panose="05000000000000000000" pitchFamily="2" charset="2"/>
              </a:rPr>
              <a:t>12</a:t>
            </a:r>
            <a:r>
              <a:rPr lang="de-DE" sz="1200" dirty="0" smtClean="0">
                <a:sym typeface="Wingdings" panose="05000000000000000000" pitchFamily="2" charset="2"/>
              </a:rPr>
              <a:t>O</a:t>
            </a:r>
            <a:r>
              <a:rPr lang="de-DE" sz="1200" baseline="-25000" dirty="0" smtClean="0">
                <a:sym typeface="Wingdings" panose="05000000000000000000" pitchFamily="2" charset="2"/>
              </a:rPr>
              <a:t>6</a:t>
            </a:r>
            <a:r>
              <a:rPr lang="de-DE" sz="1200" dirty="0" smtClean="0">
                <a:sym typeface="Wingdings" panose="05000000000000000000" pitchFamily="2" charset="2"/>
              </a:rPr>
              <a:t> + 6 </a:t>
            </a:r>
            <a:r>
              <a:rPr lang="de-DE" sz="1200" dirty="0" smtClean="0"/>
              <a:t>H</a:t>
            </a:r>
            <a:r>
              <a:rPr lang="de-DE" sz="1200" baseline="-25000" dirty="0" smtClean="0"/>
              <a:t>2</a:t>
            </a:r>
            <a:r>
              <a:rPr lang="de-DE" sz="1200" dirty="0" smtClean="0"/>
              <a:t>O</a:t>
            </a:r>
            <a:r>
              <a:rPr lang="de-DE" sz="1200" dirty="0" smtClean="0">
                <a:sym typeface="Wingdings" panose="05000000000000000000" pitchFamily="2" charset="2"/>
              </a:rPr>
              <a:t> + 6 O</a:t>
            </a:r>
            <a:r>
              <a:rPr lang="de-DE" sz="1200" baseline="-25000" dirty="0" smtClean="0">
                <a:sym typeface="Wingdings" panose="05000000000000000000" pitchFamily="2" charset="2"/>
              </a:rPr>
              <a:t>2</a:t>
            </a:r>
            <a:endParaRPr lang="de-DE" sz="1200" baseline="-25000" dirty="0" smtClean="0"/>
          </a:p>
          <a:p>
            <a:pPr marL="171450" indent="-171450">
              <a:buFont typeface="Wingdings" panose="05000000000000000000" pitchFamily="2" charset="2"/>
              <a:buChar char="à"/>
            </a:pPr>
            <a:endParaRPr lang="de-DE" dirty="0"/>
          </a:p>
        </p:txBody>
      </p:sp>
      <p:sp>
        <p:nvSpPr>
          <p:cNvPr id="4" name="Foliennummernplatzhalter 3"/>
          <p:cNvSpPr>
            <a:spLocks noGrp="1"/>
          </p:cNvSpPr>
          <p:nvPr>
            <p:ph type="sldNum" sz="quarter" idx="10"/>
          </p:nvPr>
        </p:nvSpPr>
        <p:spPr/>
        <p:txBody>
          <a:bodyPr/>
          <a:lstStyle/>
          <a:p>
            <a:fld id="{0FE06A18-B6B3-4D1F-9B44-D5FFF42782DB}" type="slidenum">
              <a:rPr lang="de-DE" smtClean="0"/>
              <a:t>10</a:t>
            </a:fld>
            <a:endParaRPr lang="de-DE"/>
          </a:p>
        </p:txBody>
      </p:sp>
    </p:spTree>
    <p:extLst>
      <p:ext uri="{BB962C8B-B14F-4D97-AF65-F5344CB8AC3E}">
        <p14:creationId xmlns:p14="http://schemas.microsoft.com/office/powerpoint/2010/main" val="305993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Dissimilation </a:t>
            </a:r>
            <a:r>
              <a:rPr lang="de-DE" dirty="0" err="1" smtClean="0"/>
              <a:t>is</a:t>
            </a:r>
            <a:r>
              <a:rPr lang="de-DE" dirty="0" smtClean="0"/>
              <a:t> </a:t>
            </a:r>
            <a:r>
              <a:rPr lang="de-DE" dirty="0" err="1" smtClean="0"/>
              <a:t>the</a:t>
            </a:r>
            <a:r>
              <a:rPr lang="de-DE" dirty="0" smtClean="0"/>
              <a:t> </a:t>
            </a:r>
            <a:r>
              <a:rPr lang="de-DE" dirty="0" err="1" smtClean="0"/>
              <a:t>reversed</a:t>
            </a:r>
            <a:r>
              <a:rPr lang="de-DE" dirty="0" smtClean="0"/>
              <a:t> </a:t>
            </a:r>
            <a:r>
              <a:rPr lang="de-DE" dirty="0" err="1" smtClean="0"/>
              <a:t>process</a:t>
            </a:r>
            <a:r>
              <a:rPr lang="de-DE" dirty="0" smtClean="0"/>
              <a:t> </a:t>
            </a:r>
            <a:r>
              <a:rPr lang="de-DE" dirty="0" err="1" smtClean="0"/>
              <a:t>of</a:t>
            </a:r>
            <a:r>
              <a:rPr lang="de-DE" dirty="0" smtClean="0"/>
              <a:t> </a:t>
            </a:r>
            <a:r>
              <a:rPr lang="de-DE" dirty="0" err="1" smtClean="0"/>
              <a:t>assimilation</a:t>
            </a:r>
            <a:r>
              <a:rPr lang="de-DE" dirty="0" smtClean="0"/>
              <a:t>: </a:t>
            </a:r>
          </a:p>
          <a:p>
            <a:r>
              <a:rPr lang="de-DE" dirty="0" err="1" smtClean="0"/>
              <a:t>glucose</a:t>
            </a:r>
            <a:r>
              <a:rPr lang="de-DE" dirty="0" smtClean="0"/>
              <a:t> </a:t>
            </a:r>
            <a:r>
              <a:rPr lang="de-DE" dirty="0" err="1" smtClean="0"/>
              <a:t>is</a:t>
            </a:r>
            <a:r>
              <a:rPr lang="de-DE" dirty="0" smtClean="0"/>
              <a:t> </a:t>
            </a:r>
            <a:r>
              <a:rPr lang="de-DE" dirty="0" err="1" smtClean="0"/>
              <a:t>broken</a:t>
            </a:r>
            <a:r>
              <a:rPr lang="de-DE" dirty="0" smtClean="0"/>
              <a:t> down </a:t>
            </a:r>
            <a:r>
              <a:rPr lang="de-DE" dirty="0" err="1" smtClean="0"/>
              <a:t>to</a:t>
            </a:r>
            <a:r>
              <a:rPr lang="de-DE" dirty="0" smtClean="0"/>
              <a:t> 6 </a:t>
            </a:r>
            <a:r>
              <a:rPr lang="de-DE" dirty="0" err="1" smtClean="0"/>
              <a:t>carbondioxide</a:t>
            </a:r>
            <a:r>
              <a:rPr lang="de-DE" dirty="0" smtClean="0"/>
              <a:t> </a:t>
            </a:r>
            <a:r>
              <a:rPr lang="de-DE" dirty="0" err="1" smtClean="0"/>
              <a:t>and</a:t>
            </a:r>
            <a:r>
              <a:rPr lang="de-DE" dirty="0" smtClean="0"/>
              <a:t> 12 </a:t>
            </a:r>
            <a:r>
              <a:rPr lang="de-DE" dirty="0" err="1" smtClean="0"/>
              <a:t>water</a:t>
            </a:r>
            <a:r>
              <a:rPr lang="de-DE" dirty="0" smtClean="0"/>
              <a:t>. The </a:t>
            </a:r>
            <a:r>
              <a:rPr lang="de-DE" dirty="0" err="1" smtClean="0"/>
              <a:t>energy</a:t>
            </a:r>
            <a:r>
              <a:rPr lang="de-DE" dirty="0" smtClean="0"/>
              <a:t> </a:t>
            </a:r>
            <a:r>
              <a:rPr lang="de-DE" dirty="0" err="1" smtClean="0"/>
              <a:t>of</a:t>
            </a:r>
            <a:r>
              <a:rPr lang="de-DE" dirty="0" smtClean="0"/>
              <a:t> light, </a:t>
            </a:r>
            <a:r>
              <a:rPr lang="de-DE" dirty="0" err="1" smtClean="0"/>
              <a:t>that</a:t>
            </a:r>
            <a:r>
              <a:rPr lang="de-DE" dirty="0" smtClean="0"/>
              <a:t> was </a:t>
            </a:r>
            <a:r>
              <a:rPr lang="de-DE" dirty="0" err="1" smtClean="0"/>
              <a:t>used</a:t>
            </a:r>
            <a:r>
              <a:rPr lang="de-DE" dirty="0" smtClean="0"/>
              <a:t> </a:t>
            </a:r>
            <a:r>
              <a:rPr lang="de-DE" dirty="0" err="1" smtClean="0"/>
              <a:t>to</a:t>
            </a:r>
            <a:r>
              <a:rPr lang="de-DE" dirty="0" smtClean="0"/>
              <a:t> </a:t>
            </a:r>
            <a:r>
              <a:rPr lang="de-DE" dirty="0" err="1" smtClean="0"/>
              <a:t>reduce</a:t>
            </a:r>
            <a:r>
              <a:rPr lang="de-DE" dirty="0" smtClean="0"/>
              <a:t> CO</a:t>
            </a:r>
            <a:r>
              <a:rPr lang="de-DE" baseline="-25000" dirty="0" smtClean="0"/>
              <a:t>2</a:t>
            </a:r>
            <a:r>
              <a:rPr lang="de-DE" baseline="0" dirty="0" smtClean="0"/>
              <a:t> </a:t>
            </a:r>
            <a:r>
              <a:rPr lang="de-DE" baseline="0" dirty="0" err="1" smtClean="0"/>
              <a:t>to</a:t>
            </a:r>
            <a:r>
              <a:rPr lang="de-DE" baseline="0" dirty="0" smtClean="0"/>
              <a:t> </a:t>
            </a:r>
            <a:r>
              <a:rPr lang="de-DE" baseline="0" dirty="0" err="1" smtClean="0"/>
              <a:t>glucose</a:t>
            </a:r>
            <a:r>
              <a:rPr lang="de-DE" baseline="0" dirty="0" smtClean="0"/>
              <a:t> in </a:t>
            </a:r>
            <a:r>
              <a:rPr lang="de-DE" baseline="0" dirty="0" err="1" smtClean="0"/>
              <a:t>photosynthesis</a:t>
            </a:r>
            <a:r>
              <a:rPr lang="de-DE" baseline="0" dirty="0" smtClean="0"/>
              <a:t> </a:t>
            </a:r>
            <a:r>
              <a:rPr lang="de-DE" baseline="0" dirty="0" err="1" smtClean="0"/>
              <a:t>is</a:t>
            </a:r>
            <a:r>
              <a:rPr lang="de-DE" baseline="0" dirty="0" smtClean="0"/>
              <a:t> </a:t>
            </a:r>
            <a:r>
              <a:rPr lang="de-DE" baseline="0" dirty="0" err="1" smtClean="0"/>
              <a:t>released</a:t>
            </a:r>
            <a:r>
              <a:rPr lang="de-DE" baseline="0" dirty="0" smtClean="0"/>
              <a:t> in </a:t>
            </a:r>
            <a:r>
              <a:rPr lang="de-DE" baseline="0" dirty="0" err="1" smtClean="0"/>
              <a:t>the</a:t>
            </a:r>
            <a:r>
              <a:rPr lang="de-DE" baseline="0" dirty="0" smtClean="0"/>
              <a:t> </a:t>
            </a:r>
            <a:r>
              <a:rPr lang="de-DE" baseline="0" dirty="0" err="1" smtClean="0"/>
              <a:t>dissimilation</a:t>
            </a:r>
            <a:r>
              <a:rPr lang="de-DE" baseline="0" dirty="0" smtClean="0"/>
              <a:t> </a:t>
            </a:r>
            <a:r>
              <a:rPr lang="de-DE" baseline="0" dirty="0" err="1" smtClean="0"/>
              <a:t>of</a:t>
            </a:r>
            <a:r>
              <a:rPr lang="de-DE" baseline="0" dirty="0" smtClean="0"/>
              <a:t> </a:t>
            </a:r>
            <a:r>
              <a:rPr lang="de-DE" baseline="0" dirty="0" err="1" smtClean="0"/>
              <a:t>this</a:t>
            </a:r>
            <a:r>
              <a:rPr lang="de-DE" baseline="0" dirty="0" smtClean="0"/>
              <a:t> </a:t>
            </a:r>
            <a:r>
              <a:rPr lang="de-DE" baseline="0" dirty="0" err="1" smtClean="0"/>
              <a:t>glucose</a:t>
            </a:r>
            <a:r>
              <a:rPr lang="de-DE" baseline="0" dirty="0" smtClean="0"/>
              <a:t> – </a:t>
            </a:r>
            <a:r>
              <a:rPr lang="de-DE" baseline="0" dirty="0" err="1" smtClean="0"/>
              <a:t>the</a:t>
            </a:r>
            <a:r>
              <a:rPr lang="de-DE" baseline="0" dirty="0" smtClean="0"/>
              <a:t> </a:t>
            </a:r>
            <a:r>
              <a:rPr lang="de-DE" baseline="0" dirty="0" err="1" smtClean="0"/>
              <a:t>free</a:t>
            </a:r>
            <a:r>
              <a:rPr lang="de-DE" baseline="0" dirty="0" smtClean="0"/>
              <a:t> </a:t>
            </a:r>
            <a:r>
              <a:rPr lang="de-DE" baseline="0" dirty="0" err="1" smtClean="0"/>
              <a:t>energy</a:t>
            </a:r>
            <a:r>
              <a:rPr lang="de-DE" baseline="0" dirty="0" smtClean="0"/>
              <a:t> </a:t>
            </a:r>
            <a:r>
              <a:rPr lang="de-DE" baseline="0" dirty="0" err="1" smtClean="0"/>
              <a:t>of</a:t>
            </a:r>
            <a:r>
              <a:rPr lang="de-DE" baseline="0" dirty="0" smtClean="0"/>
              <a:t> </a:t>
            </a:r>
            <a:r>
              <a:rPr lang="de-DE" baseline="0" dirty="0" err="1" smtClean="0"/>
              <a:t>dissimilatin</a:t>
            </a:r>
            <a:r>
              <a:rPr lang="de-DE" baseline="0" dirty="0" smtClean="0"/>
              <a:t> </a:t>
            </a:r>
            <a:r>
              <a:rPr lang="de-DE" baseline="0" dirty="0" err="1" smtClean="0"/>
              <a:t>is</a:t>
            </a:r>
            <a:r>
              <a:rPr lang="de-DE" baseline="0" dirty="0" smtClean="0"/>
              <a:t> – 2875 </a:t>
            </a:r>
            <a:r>
              <a:rPr lang="de-DE" baseline="0" dirty="0" err="1" smtClean="0"/>
              <a:t>kJoule</a:t>
            </a:r>
            <a:r>
              <a:rPr lang="de-DE" baseline="0" dirty="0" smtClean="0"/>
              <a:t> per </a:t>
            </a:r>
            <a:r>
              <a:rPr lang="de-DE" baseline="0" dirty="0" err="1" smtClean="0"/>
              <a:t>mol</a:t>
            </a:r>
            <a:r>
              <a:rPr lang="de-DE" baseline="0" dirty="0" smtClean="0"/>
              <a:t> </a:t>
            </a:r>
            <a:r>
              <a:rPr lang="de-DE" baseline="0" dirty="0" err="1" smtClean="0"/>
              <a:t>glucose</a:t>
            </a:r>
            <a:endParaRPr lang="de-DE" dirty="0"/>
          </a:p>
        </p:txBody>
      </p:sp>
      <p:sp>
        <p:nvSpPr>
          <p:cNvPr id="4" name="Foliennummernplatzhalter 3"/>
          <p:cNvSpPr>
            <a:spLocks noGrp="1"/>
          </p:cNvSpPr>
          <p:nvPr>
            <p:ph type="sldNum" sz="quarter" idx="10"/>
          </p:nvPr>
        </p:nvSpPr>
        <p:spPr/>
        <p:txBody>
          <a:bodyPr/>
          <a:lstStyle/>
          <a:p>
            <a:fld id="{0FE06A18-B6B3-4D1F-9B44-D5FFF42782DB}" type="slidenum">
              <a:rPr lang="de-DE" smtClean="0"/>
              <a:t>11</a:t>
            </a:fld>
            <a:endParaRPr lang="de-DE"/>
          </a:p>
        </p:txBody>
      </p:sp>
    </p:spTree>
    <p:extLst>
      <p:ext uri="{BB962C8B-B14F-4D97-AF65-F5344CB8AC3E}">
        <p14:creationId xmlns:p14="http://schemas.microsoft.com/office/powerpoint/2010/main" val="4010071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This </a:t>
            </a:r>
            <a:r>
              <a:rPr lang="de-DE" dirty="0" err="1" smtClean="0"/>
              <a:t>lecture</a:t>
            </a:r>
            <a:r>
              <a:rPr lang="de-DE" baseline="0" dirty="0" smtClean="0"/>
              <a:t> </a:t>
            </a:r>
            <a:r>
              <a:rPr lang="de-DE" baseline="0" dirty="0" err="1" smtClean="0"/>
              <a:t>is</a:t>
            </a:r>
            <a:r>
              <a:rPr lang="de-DE" baseline="0" dirty="0" smtClean="0"/>
              <a:t> </a:t>
            </a:r>
            <a:r>
              <a:rPr lang="de-DE" baseline="0" dirty="0" err="1" smtClean="0"/>
              <a:t>the</a:t>
            </a:r>
            <a:r>
              <a:rPr lang="de-DE" baseline="0" dirty="0" smtClean="0"/>
              <a:t> </a:t>
            </a:r>
            <a:r>
              <a:rPr lang="de-DE" baseline="0" dirty="0" err="1" smtClean="0"/>
              <a:t>first</a:t>
            </a:r>
            <a:r>
              <a:rPr lang="de-DE" baseline="0" dirty="0" smtClean="0"/>
              <a:t> in a </a:t>
            </a:r>
            <a:r>
              <a:rPr lang="de-DE" baseline="0" dirty="0" err="1" smtClean="0"/>
              <a:t>series</a:t>
            </a:r>
            <a:r>
              <a:rPr lang="de-DE" baseline="0" dirty="0" smtClean="0"/>
              <a:t> on </a:t>
            </a:r>
            <a:r>
              <a:rPr lang="de-DE" baseline="0" dirty="0" err="1" smtClean="0"/>
              <a:t>the</a:t>
            </a:r>
            <a:r>
              <a:rPr lang="de-DE" baseline="0" dirty="0" smtClean="0"/>
              <a:t> environmental </a:t>
            </a:r>
            <a:r>
              <a:rPr lang="de-DE" baseline="0" dirty="0" err="1" smtClean="0"/>
              <a:t>influences</a:t>
            </a:r>
            <a:r>
              <a:rPr lang="de-DE" baseline="0" dirty="0" smtClean="0"/>
              <a:t> on </a:t>
            </a:r>
            <a:r>
              <a:rPr lang="de-DE" baseline="0" dirty="0" err="1" smtClean="0"/>
              <a:t>photosynthesis</a:t>
            </a:r>
            <a:r>
              <a:rPr lang="de-DE" baseline="0" dirty="0" smtClean="0"/>
              <a:t>. </a:t>
            </a:r>
            <a:r>
              <a:rPr lang="de-DE" baseline="0" dirty="0" err="1" smtClean="0"/>
              <a:t>We</a:t>
            </a:r>
            <a:r>
              <a:rPr lang="de-DE" baseline="0" dirty="0" smtClean="0"/>
              <a:t> </a:t>
            </a:r>
            <a:r>
              <a:rPr lang="de-DE" baseline="0" dirty="0" err="1" smtClean="0"/>
              <a:t>ar</a:t>
            </a:r>
            <a:r>
              <a:rPr lang="de-DE" baseline="0" dirty="0" smtClean="0"/>
              <a:t> </a:t>
            </a:r>
            <a:r>
              <a:rPr lang="de-DE" baseline="0" dirty="0" err="1" smtClean="0"/>
              <a:t>going</a:t>
            </a:r>
            <a:r>
              <a:rPr lang="de-DE" baseline="0" dirty="0" smtClean="0"/>
              <a:t> </a:t>
            </a:r>
            <a:r>
              <a:rPr lang="de-DE" baseline="0" dirty="0" err="1" smtClean="0"/>
              <a:t>to</a:t>
            </a:r>
            <a:r>
              <a:rPr lang="de-DE" baseline="0" dirty="0" smtClean="0"/>
              <a:t> </a:t>
            </a:r>
            <a:r>
              <a:rPr lang="de-DE" baseline="0" dirty="0" err="1" smtClean="0"/>
              <a:t>start</a:t>
            </a:r>
            <a:r>
              <a:rPr lang="de-DE" baseline="0" dirty="0" smtClean="0"/>
              <a:t> </a:t>
            </a:r>
            <a:r>
              <a:rPr lang="de-DE" baseline="0" dirty="0" err="1" smtClean="0"/>
              <a:t>with</a:t>
            </a:r>
            <a:r>
              <a:rPr lang="de-DE" baseline="0" dirty="0" smtClean="0"/>
              <a:t> </a:t>
            </a:r>
            <a:r>
              <a:rPr lang="de-DE" baseline="0" dirty="0" err="1" smtClean="0"/>
              <a:t>responses</a:t>
            </a:r>
            <a:r>
              <a:rPr lang="de-DE" baseline="0" dirty="0" smtClean="0"/>
              <a:t> </a:t>
            </a:r>
            <a:r>
              <a:rPr lang="de-DE" baseline="0" dirty="0" err="1" smtClean="0"/>
              <a:t>to</a:t>
            </a:r>
            <a:r>
              <a:rPr lang="de-DE" baseline="0" dirty="0" smtClean="0"/>
              <a:t> light.</a:t>
            </a:r>
            <a:endParaRPr lang="de-DE" dirty="0"/>
          </a:p>
        </p:txBody>
      </p:sp>
      <p:sp>
        <p:nvSpPr>
          <p:cNvPr id="4" name="Foliennummernplatzhalter 3"/>
          <p:cNvSpPr>
            <a:spLocks noGrp="1"/>
          </p:cNvSpPr>
          <p:nvPr>
            <p:ph type="sldNum" sz="quarter" idx="10"/>
          </p:nvPr>
        </p:nvSpPr>
        <p:spPr/>
        <p:txBody>
          <a:bodyPr/>
          <a:lstStyle/>
          <a:p>
            <a:fld id="{8446DCF5-BFE5-46FE-8097-F172CB60B2A9}" type="slidenum">
              <a:rPr lang="de-DE" smtClean="0"/>
              <a:t>12</a:t>
            </a:fld>
            <a:endParaRPr lang="de-DE"/>
          </a:p>
        </p:txBody>
      </p:sp>
    </p:spTree>
    <p:extLst>
      <p:ext uri="{BB962C8B-B14F-4D97-AF65-F5344CB8AC3E}">
        <p14:creationId xmlns:p14="http://schemas.microsoft.com/office/powerpoint/2010/main" val="2288492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Leaves</a:t>
            </a:r>
            <a:r>
              <a:rPr lang="de-DE" dirty="0" smtClean="0"/>
              <a:t> </a:t>
            </a:r>
            <a:r>
              <a:rPr lang="de-DE" dirty="0" err="1" smtClean="0"/>
              <a:t>of</a:t>
            </a:r>
            <a:r>
              <a:rPr lang="de-DE" dirty="0" smtClean="0"/>
              <a:t> C4 </a:t>
            </a:r>
            <a:r>
              <a:rPr lang="de-DE" dirty="0" err="1" smtClean="0"/>
              <a:t>plants</a:t>
            </a:r>
            <a:r>
              <a:rPr lang="de-DE" dirty="0" smtClean="0"/>
              <a:t> </a:t>
            </a:r>
            <a:r>
              <a:rPr lang="de-DE" dirty="0" err="1" smtClean="0"/>
              <a:t>can</a:t>
            </a:r>
            <a:r>
              <a:rPr lang="de-DE" baseline="0" dirty="0" smtClean="0"/>
              <a:t> </a:t>
            </a:r>
            <a:r>
              <a:rPr lang="de-DE" baseline="0" dirty="0" err="1" smtClean="0"/>
              <a:t>be</a:t>
            </a:r>
            <a:r>
              <a:rPr lang="de-DE" baseline="0" dirty="0" smtClean="0"/>
              <a:t> </a:t>
            </a:r>
            <a:r>
              <a:rPr lang="de-DE" baseline="0" dirty="0" err="1" smtClean="0"/>
              <a:t>distinguished</a:t>
            </a:r>
            <a:r>
              <a:rPr lang="de-DE" baseline="0" dirty="0" smtClean="0"/>
              <a:t> </a:t>
            </a:r>
            <a:r>
              <a:rPr lang="de-DE" baseline="0" dirty="0" err="1" smtClean="0"/>
              <a:t>from</a:t>
            </a:r>
            <a:r>
              <a:rPr lang="de-DE" baseline="0" dirty="0" smtClean="0"/>
              <a:t> C3 </a:t>
            </a:r>
            <a:r>
              <a:rPr lang="de-DE" baseline="0" dirty="0" err="1" smtClean="0"/>
              <a:t>plants</a:t>
            </a:r>
            <a:r>
              <a:rPr lang="de-DE" baseline="0" dirty="0" smtClean="0"/>
              <a:t> </a:t>
            </a:r>
            <a:r>
              <a:rPr lang="de-DE" baseline="0" dirty="0" err="1" smtClean="0"/>
              <a:t>by</a:t>
            </a:r>
            <a:r>
              <a:rPr lang="de-DE" baseline="0" dirty="0" smtClean="0"/>
              <a:t> </a:t>
            </a:r>
            <a:r>
              <a:rPr lang="de-DE" baseline="0" dirty="0" err="1" smtClean="0"/>
              <a:t>their</a:t>
            </a:r>
            <a:r>
              <a:rPr lang="de-DE" baseline="0" dirty="0" smtClean="0"/>
              <a:t> </a:t>
            </a:r>
            <a:r>
              <a:rPr lang="de-DE" baseline="0" dirty="0" err="1" smtClean="0"/>
              <a:t>anatomy</a:t>
            </a:r>
            <a:r>
              <a:rPr lang="de-DE" baseline="0" dirty="0" smtClean="0"/>
              <a:t>: </a:t>
            </a:r>
            <a:r>
              <a:rPr lang="de-DE" baseline="0" dirty="0" err="1" smtClean="0"/>
              <a:t>where</a:t>
            </a:r>
            <a:r>
              <a:rPr lang="de-DE" baseline="0" dirty="0" smtClean="0"/>
              <a:t> C3 </a:t>
            </a:r>
            <a:r>
              <a:rPr lang="de-DE" baseline="0" dirty="0" err="1" smtClean="0"/>
              <a:t>plants</a:t>
            </a:r>
            <a:r>
              <a:rPr lang="de-DE" baseline="0" dirty="0" smtClean="0"/>
              <a:t> </a:t>
            </a:r>
            <a:r>
              <a:rPr lang="de-DE" baseline="0" dirty="0" err="1" smtClean="0"/>
              <a:t>show</a:t>
            </a:r>
            <a:r>
              <a:rPr lang="de-DE" baseline="0" dirty="0" smtClean="0"/>
              <a:t> </a:t>
            </a:r>
            <a:r>
              <a:rPr lang="de-DE" baseline="0" dirty="0" err="1" smtClean="0"/>
              <a:t>the</a:t>
            </a:r>
            <a:r>
              <a:rPr lang="de-DE" baseline="0" dirty="0" smtClean="0"/>
              <a:t> </a:t>
            </a:r>
            <a:r>
              <a:rPr lang="de-DE" baseline="0" dirty="0" err="1" smtClean="0"/>
              <a:t>typical</a:t>
            </a:r>
            <a:r>
              <a:rPr lang="de-DE" baseline="0" dirty="0" smtClean="0"/>
              <a:t> </a:t>
            </a:r>
            <a:r>
              <a:rPr lang="de-DE" baseline="0" dirty="0" err="1" smtClean="0"/>
              <a:t>anatomy</a:t>
            </a:r>
            <a:r>
              <a:rPr lang="de-DE" baseline="0" dirty="0" smtClean="0"/>
              <a:t> </a:t>
            </a:r>
            <a:r>
              <a:rPr lang="de-DE" baseline="0" dirty="0" err="1" smtClean="0"/>
              <a:t>with</a:t>
            </a:r>
            <a:r>
              <a:rPr lang="de-DE" baseline="0" dirty="0" smtClean="0"/>
              <a:t> </a:t>
            </a:r>
            <a:r>
              <a:rPr lang="de-DE" baseline="0" dirty="0" err="1" smtClean="0"/>
              <a:t>palisade</a:t>
            </a:r>
            <a:r>
              <a:rPr lang="de-DE" baseline="0" dirty="0" smtClean="0"/>
              <a:t> </a:t>
            </a:r>
            <a:r>
              <a:rPr lang="de-DE" baseline="0" dirty="0" err="1" smtClean="0"/>
              <a:t>parenchym</a:t>
            </a:r>
            <a:r>
              <a:rPr lang="de-DE" baseline="0" dirty="0" smtClean="0"/>
              <a:t> </a:t>
            </a:r>
            <a:r>
              <a:rPr lang="de-DE" baseline="0" dirty="0" err="1" smtClean="0"/>
              <a:t>and</a:t>
            </a:r>
            <a:r>
              <a:rPr lang="de-DE" baseline="0" dirty="0" smtClean="0"/>
              <a:t> </a:t>
            </a:r>
            <a:r>
              <a:rPr lang="de-DE" baseline="0" dirty="0" err="1" smtClean="0"/>
              <a:t>mesophyll</a:t>
            </a:r>
            <a:r>
              <a:rPr lang="de-DE" baseline="0" dirty="0" smtClean="0"/>
              <a:t>, </a:t>
            </a:r>
            <a:r>
              <a:rPr lang="de-DE" baseline="0" dirty="0" err="1" smtClean="0"/>
              <a:t>as</a:t>
            </a:r>
            <a:r>
              <a:rPr lang="de-DE" baseline="0" dirty="0" smtClean="0"/>
              <a:t> </a:t>
            </a:r>
            <a:r>
              <a:rPr lang="de-DE" baseline="0" dirty="0" err="1" smtClean="0"/>
              <a:t>seen</a:t>
            </a:r>
            <a:r>
              <a:rPr lang="de-DE" baseline="0" dirty="0" smtClean="0"/>
              <a:t> in </a:t>
            </a:r>
            <a:r>
              <a:rPr lang="de-DE" baseline="0" dirty="0" err="1" smtClean="0"/>
              <a:t>the</a:t>
            </a:r>
            <a:r>
              <a:rPr lang="de-DE" baseline="0" dirty="0" smtClean="0"/>
              <a:t> </a:t>
            </a:r>
            <a:r>
              <a:rPr lang="de-DE" baseline="0" dirty="0" err="1" smtClean="0"/>
              <a:t>lower</a:t>
            </a:r>
            <a:r>
              <a:rPr lang="de-DE" baseline="0" dirty="0" smtClean="0"/>
              <a:t> </a:t>
            </a:r>
            <a:r>
              <a:rPr lang="de-DE" baseline="0" dirty="0" err="1" smtClean="0"/>
              <a:t>cross</a:t>
            </a:r>
            <a:r>
              <a:rPr lang="de-DE" baseline="0" dirty="0" smtClean="0"/>
              <a:t> </a:t>
            </a:r>
            <a:r>
              <a:rPr lang="de-DE" baseline="0" dirty="0" err="1" smtClean="0"/>
              <a:t>section</a:t>
            </a:r>
            <a:r>
              <a:rPr lang="de-DE" baseline="0" dirty="0" smtClean="0"/>
              <a:t>, C4-plants </a:t>
            </a:r>
            <a:r>
              <a:rPr lang="de-DE" baseline="0" dirty="0" err="1" smtClean="0"/>
              <a:t>show</a:t>
            </a:r>
            <a:r>
              <a:rPr lang="de-DE" baseline="0" dirty="0" smtClean="0"/>
              <a:t> </a:t>
            </a:r>
            <a:r>
              <a:rPr lang="de-DE" baseline="0" dirty="0" err="1" smtClean="0"/>
              <a:t>the</a:t>
            </a:r>
            <a:r>
              <a:rPr lang="de-DE" baseline="0" dirty="0" smtClean="0"/>
              <a:t> so-</a:t>
            </a:r>
            <a:r>
              <a:rPr lang="de-DE" baseline="0" dirty="0" err="1" smtClean="0"/>
              <a:t>called</a:t>
            </a:r>
            <a:r>
              <a:rPr lang="de-DE" baseline="0" dirty="0" smtClean="0"/>
              <a:t> „Kranz“ </a:t>
            </a:r>
            <a:r>
              <a:rPr lang="de-DE" baseline="0" dirty="0" err="1" smtClean="0"/>
              <a:t>anatomy</a:t>
            </a:r>
            <a:r>
              <a:rPr lang="de-DE" baseline="0" dirty="0" smtClean="0"/>
              <a:t>. </a:t>
            </a:r>
          </a:p>
          <a:p>
            <a:r>
              <a:rPr lang="de-DE" baseline="0" dirty="0" err="1" smtClean="0"/>
              <a:t>Around</a:t>
            </a:r>
            <a:r>
              <a:rPr lang="de-DE" baseline="0" dirty="0" smtClean="0"/>
              <a:t> </a:t>
            </a:r>
            <a:r>
              <a:rPr lang="de-DE" baseline="0" dirty="0" err="1" smtClean="0"/>
              <a:t>each</a:t>
            </a:r>
            <a:r>
              <a:rPr lang="de-DE" baseline="0" dirty="0" smtClean="0"/>
              <a:t> </a:t>
            </a:r>
            <a:r>
              <a:rPr lang="de-DE" baseline="0" dirty="0" err="1" smtClean="0"/>
              <a:t>vascular</a:t>
            </a:r>
            <a:r>
              <a:rPr lang="de-DE" baseline="0" dirty="0" smtClean="0"/>
              <a:t> </a:t>
            </a:r>
            <a:r>
              <a:rPr lang="de-DE" baseline="0" dirty="0" err="1" smtClean="0"/>
              <a:t>bundle</a:t>
            </a:r>
            <a:r>
              <a:rPr lang="de-DE" baseline="0" dirty="0" smtClean="0"/>
              <a:t>, a ring </a:t>
            </a:r>
            <a:r>
              <a:rPr lang="de-DE" baseline="0" dirty="0" err="1" smtClean="0"/>
              <a:t>or</a:t>
            </a:r>
            <a:r>
              <a:rPr lang="de-DE" baseline="0" dirty="0" smtClean="0"/>
              <a:t> open U </a:t>
            </a:r>
            <a:r>
              <a:rPr lang="de-DE" baseline="0" dirty="0" err="1" smtClean="0"/>
              <a:t>of</a:t>
            </a:r>
            <a:r>
              <a:rPr lang="de-DE" baseline="0" dirty="0" smtClean="0"/>
              <a:t> light </a:t>
            </a:r>
            <a:r>
              <a:rPr lang="de-DE" baseline="0" dirty="0" err="1" smtClean="0"/>
              <a:t>green</a:t>
            </a:r>
            <a:r>
              <a:rPr lang="de-DE" baseline="0" dirty="0" smtClean="0"/>
              <a:t> </a:t>
            </a:r>
            <a:r>
              <a:rPr lang="de-DE" baseline="0" dirty="0" err="1" smtClean="0"/>
              <a:t>bundle</a:t>
            </a:r>
            <a:r>
              <a:rPr lang="de-DE" baseline="0" dirty="0" smtClean="0"/>
              <a:t> </a:t>
            </a:r>
            <a:r>
              <a:rPr lang="de-DE" baseline="0" dirty="0" err="1" smtClean="0"/>
              <a:t>sheath</a:t>
            </a:r>
            <a:r>
              <a:rPr lang="de-DE" baseline="0" dirty="0" smtClean="0"/>
              <a:t> </a:t>
            </a:r>
            <a:r>
              <a:rPr lang="de-DE" baseline="0" dirty="0" err="1" smtClean="0"/>
              <a:t>cells</a:t>
            </a:r>
            <a:r>
              <a:rPr lang="de-DE" baseline="0" dirty="0" smtClean="0"/>
              <a:t> </a:t>
            </a:r>
            <a:r>
              <a:rPr lang="de-DE" baseline="0" dirty="0" err="1" smtClean="0"/>
              <a:t>forms</a:t>
            </a:r>
            <a:r>
              <a:rPr lang="de-DE" baseline="0" dirty="0" smtClean="0"/>
              <a:t> </a:t>
            </a:r>
            <a:r>
              <a:rPr lang="de-DE" baseline="0" dirty="0" err="1" smtClean="0"/>
              <a:t>the</a:t>
            </a:r>
            <a:r>
              <a:rPr lang="de-DE" baseline="0" dirty="0" smtClean="0"/>
              <a:t> </a:t>
            </a:r>
            <a:r>
              <a:rPr lang="de-DE" baseline="0" dirty="0" err="1" smtClean="0"/>
              <a:t>inner</a:t>
            </a:r>
            <a:r>
              <a:rPr lang="de-DE" baseline="0" dirty="0" smtClean="0"/>
              <a:t> ring </a:t>
            </a:r>
            <a:r>
              <a:rPr lang="de-DE" baseline="0" dirty="0" err="1" smtClean="0"/>
              <a:t>of</a:t>
            </a:r>
            <a:r>
              <a:rPr lang="de-DE" baseline="0" dirty="0" smtClean="0"/>
              <a:t> </a:t>
            </a:r>
            <a:r>
              <a:rPr lang="de-DE" baseline="0" dirty="0" err="1" smtClean="0"/>
              <a:t>this</a:t>
            </a:r>
            <a:r>
              <a:rPr lang="de-DE" baseline="0" dirty="0" smtClean="0"/>
              <a:t> Kranz, </a:t>
            </a:r>
            <a:r>
              <a:rPr lang="de-DE" baseline="0" dirty="0" err="1" smtClean="0"/>
              <a:t>surrounded</a:t>
            </a:r>
            <a:r>
              <a:rPr lang="de-DE" baseline="0" dirty="0" smtClean="0"/>
              <a:t> </a:t>
            </a:r>
            <a:r>
              <a:rPr lang="de-DE" baseline="0" dirty="0" err="1" smtClean="0"/>
              <a:t>by</a:t>
            </a:r>
            <a:r>
              <a:rPr lang="de-DE" baseline="0" dirty="0" smtClean="0"/>
              <a:t> </a:t>
            </a:r>
            <a:r>
              <a:rPr lang="de-DE" baseline="0" dirty="0" err="1" smtClean="0"/>
              <a:t>darker</a:t>
            </a:r>
            <a:r>
              <a:rPr lang="de-DE" baseline="0" dirty="0" smtClean="0"/>
              <a:t> </a:t>
            </a:r>
            <a:r>
              <a:rPr lang="de-DE" baseline="0" dirty="0" err="1" smtClean="0"/>
              <a:t>green</a:t>
            </a:r>
            <a:r>
              <a:rPr lang="de-DE" baseline="0" dirty="0" smtClean="0"/>
              <a:t> ring </a:t>
            </a:r>
            <a:r>
              <a:rPr lang="de-DE" baseline="0" dirty="0" err="1" smtClean="0"/>
              <a:t>or</a:t>
            </a:r>
            <a:r>
              <a:rPr lang="de-DE" baseline="0" dirty="0" smtClean="0"/>
              <a:t> U </a:t>
            </a:r>
            <a:r>
              <a:rPr lang="de-DE" baseline="0" dirty="0" err="1" smtClean="0"/>
              <a:t>of</a:t>
            </a:r>
            <a:r>
              <a:rPr lang="de-DE" baseline="0" dirty="0" smtClean="0"/>
              <a:t> </a:t>
            </a:r>
            <a:r>
              <a:rPr lang="de-DE" baseline="0" dirty="0" err="1" smtClean="0"/>
              <a:t>mesophyll</a:t>
            </a:r>
            <a:r>
              <a:rPr lang="de-DE" baseline="0" dirty="0" smtClean="0"/>
              <a:t> </a:t>
            </a:r>
            <a:r>
              <a:rPr lang="de-DE" baseline="0" dirty="0" err="1" smtClean="0"/>
              <a:t>cells</a:t>
            </a:r>
            <a:r>
              <a:rPr lang="de-DE" baseline="0" dirty="0" smtClean="0"/>
              <a:t>. These double-rings </a:t>
            </a:r>
            <a:r>
              <a:rPr lang="de-DE" baseline="0" dirty="0" err="1" smtClean="0"/>
              <a:t>are</a:t>
            </a:r>
            <a:r>
              <a:rPr lang="de-DE" baseline="0" dirty="0" smtClean="0"/>
              <a:t> </a:t>
            </a:r>
            <a:r>
              <a:rPr lang="de-DE" baseline="0" dirty="0" err="1" smtClean="0"/>
              <a:t>often</a:t>
            </a:r>
            <a:r>
              <a:rPr lang="de-DE" baseline="0" dirty="0" smtClean="0"/>
              <a:t> </a:t>
            </a:r>
            <a:r>
              <a:rPr lang="de-DE" baseline="0" dirty="0" err="1" smtClean="0"/>
              <a:t>divided</a:t>
            </a:r>
            <a:r>
              <a:rPr lang="de-DE" baseline="0" dirty="0" smtClean="0"/>
              <a:t> </a:t>
            </a:r>
            <a:r>
              <a:rPr lang="de-DE" baseline="0" dirty="0" err="1" smtClean="0"/>
              <a:t>by</a:t>
            </a:r>
            <a:r>
              <a:rPr lang="de-DE" baseline="0" dirty="0" smtClean="0"/>
              <a:t> </a:t>
            </a:r>
            <a:r>
              <a:rPr lang="de-DE" baseline="0" dirty="0" err="1" smtClean="0"/>
              <a:t>big</a:t>
            </a:r>
            <a:r>
              <a:rPr lang="de-DE" baseline="0" dirty="0" smtClean="0"/>
              <a:t> </a:t>
            </a:r>
            <a:r>
              <a:rPr lang="de-DE" baseline="0" dirty="0" err="1" smtClean="0"/>
              <a:t>parenchamatic</a:t>
            </a:r>
            <a:r>
              <a:rPr lang="de-DE" baseline="0" dirty="0" smtClean="0"/>
              <a:t> </a:t>
            </a:r>
            <a:r>
              <a:rPr lang="de-DE" baseline="0" dirty="0" err="1" smtClean="0"/>
              <a:t>cells</a:t>
            </a:r>
            <a:r>
              <a:rPr lang="de-DE" baseline="0" dirty="0" smtClean="0"/>
              <a:t> </a:t>
            </a:r>
            <a:r>
              <a:rPr lang="de-DE" baseline="0" dirty="0" err="1" smtClean="0"/>
              <a:t>without</a:t>
            </a:r>
            <a:r>
              <a:rPr lang="de-DE" baseline="0" dirty="0" smtClean="0"/>
              <a:t> </a:t>
            </a:r>
            <a:r>
              <a:rPr lang="de-DE" baseline="0" dirty="0" err="1" smtClean="0"/>
              <a:t>chloroplasts</a:t>
            </a:r>
            <a:r>
              <a:rPr lang="de-DE" baseline="0" dirty="0" smtClean="0"/>
              <a:t>. </a:t>
            </a:r>
            <a:endParaRPr lang="de-DE" dirty="0"/>
          </a:p>
        </p:txBody>
      </p:sp>
      <p:sp>
        <p:nvSpPr>
          <p:cNvPr id="4" name="Foliennummernplatzhalter 3"/>
          <p:cNvSpPr>
            <a:spLocks noGrp="1"/>
          </p:cNvSpPr>
          <p:nvPr>
            <p:ph type="sldNum" sz="quarter" idx="10"/>
          </p:nvPr>
        </p:nvSpPr>
        <p:spPr/>
        <p:txBody>
          <a:bodyPr/>
          <a:lstStyle/>
          <a:p>
            <a:fld id="{0FE06A18-B6B3-4D1F-9B44-D5FFF42782DB}" type="slidenum">
              <a:rPr lang="de-DE" smtClean="0"/>
              <a:t>13</a:t>
            </a:fld>
            <a:endParaRPr lang="de-DE"/>
          </a:p>
        </p:txBody>
      </p:sp>
    </p:spTree>
    <p:extLst>
      <p:ext uri="{BB962C8B-B14F-4D97-AF65-F5344CB8AC3E}">
        <p14:creationId xmlns:p14="http://schemas.microsoft.com/office/powerpoint/2010/main" val="20854463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The </a:t>
            </a:r>
            <a:r>
              <a:rPr lang="de-DE" dirty="0" err="1" smtClean="0"/>
              <a:t>right</a:t>
            </a:r>
            <a:r>
              <a:rPr lang="de-DE" dirty="0" smtClean="0"/>
              <a:t> </a:t>
            </a:r>
            <a:r>
              <a:rPr lang="de-DE" dirty="0" err="1" smtClean="0"/>
              <a:t>picture</a:t>
            </a:r>
            <a:r>
              <a:rPr lang="de-DE" dirty="0" smtClean="0"/>
              <a:t> </a:t>
            </a:r>
            <a:r>
              <a:rPr lang="de-DE" dirty="0" err="1" smtClean="0"/>
              <a:t>shows</a:t>
            </a:r>
            <a:r>
              <a:rPr lang="de-DE" dirty="0" smtClean="0"/>
              <a:t> a </a:t>
            </a:r>
            <a:r>
              <a:rPr lang="de-DE" dirty="0" err="1" smtClean="0"/>
              <a:t>cross</a:t>
            </a:r>
            <a:r>
              <a:rPr lang="de-DE" dirty="0" smtClean="0"/>
              <a:t> </a:t>
            </a:r>
            <a:r>
              <a:rPr lang="de-DE" dirty="0" err="1" smtClean="0"/>
              <a:t>section</a:t>
            </a:r>
            <a:r>
              <a:rPr lang="de-DE" dirty="0" smtClean="0"/>
              <a:t> </a:t>
            </a:r>
            <a:r>
              <a:rPr lang="de-DE" dirty="0" err="1" smtClean="0"/>
              <a:t>of</a:t>
            </a:r>
            <a:r>
              <a:rPr lang="de-DE" dirty="0" smtClean="0"/>
              <a:t> a </a:t>
            </a:r>
            <a:r>
              <a:rPr lang="de-DE" dirty="0" err="1" smtClean="0"/>
              <a:t>leaf</a:t>
            </a:r>
            <a:r>
              <a:rPr lang="de-DE" dirty="0" smtClean="0"/>
              <a:t> </a:t>
            </a:r>
            <a:r>
              <a:rPr lang="de-DE" dirty="0" err="1" smtClean="0"/>
              <a:t>of</a:t>
            </a:r>
            <a:r>
              <a:rPr lang="de-DE" dirty="0" smtClean="0"/>
              <a:t> </a:t>
            </a:r>
            <a:r>
              <a:rPr lang="de-DE" dirty="0" err="1" smtClean="0"/>
              <a:t>Saccharum</a:t>
            </a:r>
            <a:r>
              <a:rPr lang="de-DE" baseline="0" dirty="0" smtClean="0"/>
              <a:t> </a:t>
            </a:r>
            <a:r>
              <a:rPr lang="de-DE" baseline="0" dirty="0" err="1" smtClean="0"/>
              <a:t>spontaneum</a:t>
            </a:r>
            <a:r>
              <a:rPr lang="de-DE" baseline="0" dirty="0" smtClean="0"/>
              <a:t>, wild </a:t>
            </a:r>
            <a:r>
              <a:rPr lang="de-DE" baseline="0" dirty="0" err="1" smtClean="0"/>
              <a:t>sugar</a:t>
            </a:r>
            <a:r>
              <a:rPr lang="de-DE" baseline="0" dirty="0" smtClean="0"/>
              <a:t> </a:t>
            </a:r>
            <a:r>
              <a:rPr lang="de-DE" baseline="0" dirty="0" err="1" smtClean="0"/>
              <a:t>cane</a:t>
            </a:r>
            <a:r>
              <a:rPr lang="de-DE" baseline="0" dirty="0" smtClean="0"/>
              <a:t>. The </a:t>
            </a:r>
            <a:r>
              <a:rPr lang="de-DE" baseline="0" dirty="0" err="1" smtClean="0"/>
              <a:t>vascular</a:t>
            </a:r>
            <a:r>
              <a:rPr lang="de-DE" baseline="0" dirty="0" smtClean="0"/>
              <a:t> </a:t>
            </a:r>
            <a:r>
              <a:rPr lang="de-DE" baseline="0" dirty="0" err="1" smtClean="0"/>
              <a:t>bundle</a:t>
            </a:r>
            <a:r>
              <a:rPr lang="de-DE" baseline="0" dirty="0" smtClean="0"/>
              <a:t> </a:t>
            </a:r>
            <a:r>
              <a:rPr lang="de-DE" baseline="0" dirty="0" err="1" smtClean="0"/>
              <a:t>with</a:t>
            </a:r>
            <a:r>
              <a:rPr lang="de-DE" baseline="0" dirty="0" smtClean="0"/>
              <a:t> </a:t>
            </a:r>
            <a:r>
              <a:rPr lang="de-DE" baseline="0" dirty="0" err="1" smtClean="0"/>
              <a:t>big</a:t>
            </a:r>
            <a:r>
              <a:rPr lang="de-DE" baseline="0" dirty="0" smtClean="0"/>
              <a:t> </a:t>
            </a:r>
            <a:r>
              <a:rPr lang="de-DE" baseline="0" dirty="0" err="1" smtClean="0"/>
              <a:t>xylem</a:t>
            </a:r>
            <a:r>
              <a:rPr lang="de-DE" baseline="0" dirty="0" smtClean="0"/>
              <a:t> </a:t>
            </a:r>
            <a:r>
              <a:rPr lang="de-DE" baseline="0" dirty="0" err="1" smtClean="0"/>
              <a:t>vessels</a:t>
            </a:r>
            <a:r>
              <a:rPr lang="de-DE" baseline="0" dirty="0" smtClean="0"/>
              <a:t> </a:t>
            </a:r>
            <a:r>
              <a:rPr lang="de-DE" baseline="0" dirty="0" err="1" smtClean="0"/>
              <a:t>and</a:t>
            </a:r>
            <a:r>
              <a:rPr lang="de-DE" baseline="0" dirty="0" smtClean="0"/>
              <a:t> </a:t>
            </a:r>
            <a:r>
              <a:rPr lang="de-DE" baseline="0" dirty="0" err="1" smtClean="0"/>
              <a:t>the</a:t>
            </a:r>
            <a:r>
              <a:rPr lang="de-DE" baseline="0" dirty="0" smtClean="0"/>
              <a:t> </a:t>
            </a:r>
            <a:r>
              <a:rPr lang="de-DE" baseline="0" dirty="0" err="1" smtClean="0"/>
              <a:t>phloem</a:t>
            </a:r>
            <a:r>
              <a:rPr lang="de-DE" baseline="0" dirty="0" smtClean="0"/>
              <a:t> </a:t>
            </a:r>
            <a:r>
              <a:rPr lang="de-DE" baseline="0" dirty="0" err="1" smtClean="0"/>
              <a:t>can</a:t>
            </a:r>
            <a:r>
              <a:rPr lang="de-DE" baseline="0" dirty="0" smtClean="0"/>
              <a:t> </a:t>
            </a:r>
            <a:r>
              <a:rPr lang="de-DE" baseline="0" dirty="0" err="1" smtClean="0"/>
              <a:t>be</a:t>
            </a:r>
            <a:r>
              <a:rPr lang="de-DE" baseline="0" dirty="0" smtClean="0"/>
              <a:t> </a:t>
            </a:r>
            <a:r>
              <a:rPr lang="de-DE" baseline="0" dirty="0" err="1" smtClean="0"/>
              <a:t>seen</a:t>
            </a:r>
            <a:r>
              <a:rPr lang="de-DE" baseline="0" dirty="0" smtClean="0"/>
              <a:t> in </a:t>
            </a:r>
            <a:r>
              <a:rPr lang="de-DE" baseline="0" dirty="0" err="1" smtClean="0"/>
              <a:t>the</a:t>
            </a:r>
            <a:r>
              <a:rPr lang="de-DE" baseline="0" dirty="0" smtClean="0"/>
              <a:t> </a:t>
            </a:r>
            <a:r>
              <a:rPr lang="de-DE" baseline="0" dirty="0" err="1" smtClean="0"/>
              <a:t>center</a:t>
            </a:r>
            <a:r>
              <a:rPr lang="de-DE" baseline="0" dirty="0" smtClean="0"/>
              <a:t> </a:t>
            </a:r>
            <a:r>
              <a:rPr lang="de-DE" baseline="0" dirty="0" err="1" smtClean="0"/>
              <a:t>of</a:t>
            </a:r>
            <a:r>
              <a:rPr lang="de-DE" baseline="0" dirty="0" smtClean="0"/>
              <a:t> </a:t>
            </a:r>
            <a:r>
              <a:rPr lang="de-DE" baseline="0" dirty="0" err="1" smtClean="0"/>
              <a:t>each</a:t>
            </a:r>
            <a:r>
              <a:rPr lang="de-DE" baseline="0" dirty="0" smtClean="0"/>
              <a:t> „Kranz“, </a:t>
            </a:r>
            <a:r>
              <a:rPr lang="de-DE" baseline="0" dirty="0" err="1" smtClean="0"/>
              <a:t>surrounde</a:t>
            </a:r>
            <a:r>
              <a:rPr lang="de-DE" baseline="0" dirty="0" smtClean="0"/>
              <a:t> </a:t>
            </a:r>
            <a:r>
              <a:rPr lang="de-DE" baseline="0" dirty="0" err="1" smtClean="0"/>
              <a:t>by</a:t>
            </a:r>
            <a:r>
              <a:rPr lang="de-DE" baseline="0" dirty="0" smtClean="0"/>
              <a:t> </a:t>
            </a:r>
            <a:r>
              <a:rPr lang="de-DE" baseline="0" dirty="0" err="1" smtClean="0"/>
              <a:t>the</a:t>
            </a:r>
            <a:r>
              <a:rPr lang="de-DE" baseline="0" dirty="0" smtClean="0"/>
              <a:t> </a:t>
            </a:r>
            <a:r>
              <a:rPr lang="de-DE" baseline="0" dirty="0" err="1" smtClean="0"/>
              <a:t>inner</a:t>
            </a:r>
            <a:r>
              <a:rPr lang="de-DE" baseline="0" dirty="0" smtClean="0"/>
              <a:t> ring </a:t>
            </a:r>
            <a:r>
              <a:rPr lang="de-DE" baseline="0" dirty="0" err="1" smtClean="0"/>
              <a:t>of</a:t>
            </a:r>
            <a:r>
              <a:rPr lang="de-DE" baseline="0" dirty="0" smtClean="0"/>
              <a:t> </a:t>
            </a:r>
            <a:r>
              <a:rPr lang="de-DE" baseline="0" dirty="0" err="1" smtClean="0"/>
              <a:t>big</a:t>
            </a:r>
            <a:r>
              <a:rPr lang="de-DE" baseline="0" dirty="0" smtClean="0"/>
              <a:t> </a:t>
            </a:r>
            <a:r>
              <a:rPr lang="de-DE" baseline="0" dirty="0" err="1" smtClean="0"/>
              <a:t>bundl</a:t>
            </a:r>
            <a:r>
              <a:rPr lang="de-DE" baseline="0" dirty="0" smtClean="0"/>
              <a:t> </a:t>
            </a:r>
            <a:r>
              <a:rPr lang="de-DE" baseline="0" dirty="0" err="1" smtClean="0"/>
              <a:t>sheath</a:t>
            </a:r>
            <a:r>
              <a:rPr lang="de-DE" baseline="0" dirty="0" smtClean="0"/>
              <a:t> </a:t>
            </a:r>
            <a:r>
              <a:rPr lang="de-DE" baseline="0" dirty="0" err="1" smtClean="0"/>
              <a:t>cells</a:t>
            </a:r>
            <a:r>
              <a:rPr lang="de-DE" baseline="0" dirty="0" smtClean="0"/>
              <a:t> </a:t>
            </a:r>
            <a:r>
              <a:rPr lang="de-DE" baseline="0" dirty="0" err="1" smtClean="0"/>
              <a:t>and</a:t>
            </a:r>
            <a:r>
              <a:rPr lang="de-DE" baseline="0" dirty="0" smtClean="0"/>
              <a:t> </a:t>
            </a:r>
            <a:r>
              <a:rPr lang="de-DE" baseline="0" dirty="0" err="1" smtClean="0"/>
              <a:t>the</a:t>
            </a:r>
            <a:r>
              <a:rPr lang="de-DE" baseline="0" dirty="0" smtClean="0"/>
              <a:t> </a:t>
            </a:r>
            <a:r>
              <a:rPr lang="de-DE" baseline="0" dirty="0" err="1" smtClean="0"/>
              <a:t>outer</a:t>
            </a:r>
            <a:r>
              <a:rPr lang="de-DE" baseline="0" dirty="0" smtClean="0"/>
              <a:t> ring </a:t>
            </a:r>
            <a:r>
              <a:rPr lang="de-DE" baseline="0" dirty="0" err="1" smtClean="0"/>
              <a:t>of</a:t>
            </a:r>
            <a:r>
              <a:rPr lang="de-DE" baseline="0" dirty="0" smtClean="0"/>
              <a:t> </a:t>
            </a:r>
            <a:r>
              <a:rPr lang="de-DE" baseline="0" dirty="0" err="1" smtClean="0"/>
              <a:t>darker</a:t>
            </a:r>
            <a:r>
              <a:rPr lang="de-DE" baseline="0" dirty="0" smtClean="0"/>
              <a:t> </a:t>
            </a:r>
            <a:r>
              <a:rPr lang="de-DE" baseline="0" dirty="0" err="1" smtClean="0"/>
              <a:t>green</a:t>
            </a:r>
            <a:r>
              <a:rPr lang="de-DE" baseline="0" dirty="0" smtClean="0"/>
              <a:t> </a:t>
            </a:r>
            <a:r>
              <a:rPr lang="de-DE" baseline="0" dirty="0" err="1" smtClean="0"/>
              <a:t>and</a:t>
            </a:r>
            <a:r>
              <a:rPr lang="de-DE" baseline="0" dirty="0" smtClean="0"/>
              <a:t> </a:t>
            </a:r>
            <a:r>
              <a:rPr lang="de-DE" baseline="0" dirty="0" err="1" smtClean="0"/>
              <a:t>smaller</a:t>
            </a:r>
            <a:r>
              <a:rPr lang="de-DE" baseline="0" dirty="0" smtClean="0"/>
              <a:t> </a:t>
            </a:r>
            <a:r>
              <a:rPr lang="de-DE" baseline="0" dirty="0" err="1" smtClean="0"/>
              <a:t>mesophyll</a:t>
            </a:r>
            <a:r>
              <a:rPr lang="de-DE" baseline="0" dirty="0" smtClean="0"/>
              <a:t> </a:t>
            </a:r>
            <a:r>
              <a:rPr lang="de-DE" baseline="0" dirty="0" err="1" smtClean="0"/>
              <a:t>cells</a:t>
            </a:r>
            <a:r>
              <a:rPr lang="de-DE" baseline="0" dirty="0" smtClean="0"/>
              <a:t>. </a:t>
            </a:r>
          </a:p>
          <a:p>
            <a:endParaRPr lang="de-DE" baseline="0" dirty="0" smtClean="0"/>
          </a:p>
          <a:p>
            <a:r>
              <a:rPr lang="de-DE" baseline="0" dirty="0" smtClean="0"/>
              <a:t>The </a:t>
            </a:r>
            <a:r>
              <a:rPr lang="de-DE" baseline="0" dirty="0" err="1" smtClean="0"/>
              <a:t>left</a:t>
            </a:r>
            <a:r>
              <a:rPr lang="de-DE" baseline="0" dirty="0" smtClean="0"/>
              <a:t> </a:t>
            </a:r>
            <a:r>
              <a:rPr lang="de-DE" baseline="0" dirty="0" err="1" smtClean="0"/>
              <a:t>photo</a:t>
            </a:r>
            <a:r>
              <a:rPr lang="de-DE" baseline="0" dirty="0" smtClean="0"/>
              <a:t> </a:t>
            </a:r>
            <a:r>
              <a:rPr lang="de-DE" baseline="0" dirty="0" err="1" smtClean="0"/>
              <a:t>shows</a:t>
            </a:r>
            <a:r>
              <a:rPr lang="de-DE" baseline="0" dirty="0" smtClean="0"/>
              <a:t> </a:t>
            </a:r>
            <a:r>
              <a:rPr lang="de-DE" baseline="0" dirty="0" err="1" smtClean="0"/>
              <a:t>to</a:t>
            </a:r>
            <a:r>
              <a:rPr lang="de-DE" baseline="0" dirty="0" smtClean="0"/>
              <a:t> </a:t>
            </a:r>
            <a:r>
              <a:rPr lang="de-DE" baseline="0" dirty="0" err="1" smtClean="0"/>
              <a:t>two</a:t>
            </a:r>
            <a:r>
              <a:rPr lang="de-DE" baseline="0" dirty="0" smtClean="0"/>
              <a:t> </a:t>
            </a:r>
            <a:r>
              <a:rPr lang="de-DE" baseline="0" dirty="0" err="1" smtClean="0"/>
              <a:t>chloroplasts</a:t>
            </a:r>
            <a:r>
              <a:rPr lang="de-DE" baseline="0" dirty="0" smtClean="0"/>
              <a:t> in a </a:t>
            </a:r>
            <a:r>
              <a:rPr lang="de-DE" baseline="0" dirty="0" err="1" smtClean="0"/>
              <a:t>bundle</a:t>
            </a:r>
            <a:r>
              <a:rPr lang="de-DE" baseline="0" dirty="0" smtClean="0"/>
              <a:t> </a:t>
            </a:r>
            <a:r>
              <a:rPr lang="de-DE" baseline="0" dirty="0" err="1" smtClean="0"/>
              <a:t>sheath</a:t>
            </a:r>
            <a:r>
              <a:rPr lang="de-DE" baseline="0" dirty="0" smtClean="0"/>
              <a:t> </a:t>
            </a:r>
            <a:r>
              <a:rPr lang="de-DE" baseline="0" dirty="0" err="1" smtClean="0"/>
              <a:t>cell</a:t>
            </a:r>
            <a:r>
              <a:rPr lang="de-DE" baseline="0" dirty="0" smtClean="0"/>
              <a:t> (LZ, </a:t>
            </a:r>
            <a:r>
              <a:rPr lang="de-DE" baseline="0" dirty="0" err="1" smtClean="0"/>
              <a:t>the</a:t>
            </a:r>
            <a:r>
              <a:rPr lang="de-DE" baseline="0" dirty="0" smtClean="0"/>
              <a:t> </a:t>
            </a:r>
            <a:r>
              <a:rPr lang="de-DE" baseline="0" dirty="0" err="1" smtClean="0"/>
              <a:t>upper</a:t>
            </a:r>
            <a:r>
              <a:rPr lang="de-DE" baseline="0" dirty="0" smtClean="0"/>
              <a:t> </a:t>
            </a:r>
            <a:r>
              <a:rPr lang="de-DE" baseline="0" dirty="0" err="1" smtClean="0"/>
              <a:t>chloroplast</a:t>
            </a:r>
            <a:r>
              <a:rPr lang="de-DE" baseline="0" dirty="0" smtClean="0"/>
              <a:t>) </a:t>
            </a:r>
            <a:r>
              <a:rPr lang="de-DE" baseline="0" dirty="0" err="1" smtClean="0"/>
              <a:t>and</a:t>
            </a:r>
            <a:r>
              <a:rPr lang="de-DE" baseline="0" dirty="0" smtClean="0"/>
              <a:t> a </a:t>
            </a:r>
            <a:r>
              <a:rPr lang="de-DE" baseline="0" dirty="0" err="1" smtClean="0"/>
              <a:t>neighbouring</a:t>
            </a:r>
            <a:r>
              <a:rPr lang="de-DE" baseline="0" dirty="0" smtClean="0"/>
              <a:t> </a:t>
            </a:r>
            <a:r>
              <a:rPr lang="de-DE" baseline="0" dirty="0" err="1" smtClean="0"/>
              <a:t>mesophyll</a:t>
            </a:r>
            <a:r>
              <a:rPr lang="de-DE" baseline="0" dirty="0" smtClean="0"/>
              <a:t> </a:t>
            </a:r>
            <a:r>
              <a:rPr lang="de-DE" baseline="0" dirty="0" err="1" smtClean="0"/>
              <a:t>cell</a:t>
            </a:r>
            <a:r>
              <a:rPr lang="de-DE" baseline="0" dirty="0" smtClean="0"/>
              <a:t> (MZ), </a:t>
            </a:r>
            <a:r>
              <a:rPr lang="de-DE" baseline="0" dirty="0" err="1" smtClean="0"/>
              <a:t>the</a:t>
            </a:r>
            <a:r>
              <a:rPr lang="de-DE" baseline="0" dirty="0" smtClean="0"/>
              <a:t> </a:t>
            </a:r>
            <a:r>
              <a:rPr lang="de-DE" baseline="0" dirty="0" err="1" smtClean="0"/>
              <a:t>lower</a:t>
            </a:r>
            <a:r>
              <a:rPr lang="de-DE" baseline="0" dirty="0" smtClean="0"/>
              <a:t> </a:t>
            </a:r>
            <a:r>
              <a:rPr lang="de-DE" baseline="0" dirty="0" err="1" smtClean="0"/>
              <a:t>chloroplast</a:t>
            </a:r>
            <a:r>
              <a:rPr lang="de-DE" baseline="0" dirty="0" smtClean="0"/>
              <a:t>. </a:t>
            </a:r>
            <a:r>
              <a:rPr lang="de-DE" baseline="0" dirty="0" err="1" smtClean="0"/>
              <a:t>There</a:t>
            </a:r>
            <a:r>
              <a:rPr lang="de-DE" baseline="0" dirty="0" smtClean="0"/>
              <a:t> </a:t>
            </a:r>
            <a:r>
              <a:rPr lang="de-DE" baseline="0" dirty="0" err="1" smtClean="0"/>
              <a:t>are</a:t>
            </a:r>
            <a:r>
              <a:rPr lang="de-DE" baseline="0" dirty="0" smtClean="0"/>
              <a:t> </a:t>
            </a:r>
            <a:r>
              <a:rPr lang="de-DE" baseline="0" dirty="0" err="1" smtClean="0"/>
              <a:t>two</a:t>
            </a:r>
            <a:r>
              <a:rPr lang="de-DE" baseline="0" dirty="0" smtClean="0"/>
              <a:t> </a:t>
            </a:r>
            <a:r>
              <a:rPr lang="de-DE" baseline="0" dirty="0" err="1" smtClean="0"/>
              <a:t>main</a:t>
            </a:r>
            <a:r>
              <a:rPr lang="de-DE" baseline="0" dirty="0" smtClean="0"/>
              <a:t> </a:t>
            </a:r>
            <a:r>
              <a:rPr lang="de-DE" baseline="0" dirty="0" err="1" smtClean="0"/>
              <a:t>differences</a:t>
            </a:r>
            <a:r>
              <a:rPr lang="de-DE" baseline="0" dirty="0" smtClean="0"/>
              <a:t> </a:t>
            </a:r>
            <a:r>
              <a:rPr lang="de-DE" baseline="0" dirty="0" err="1" smtClean="0"/>
              <a:t>between</a:t>
            </a:r>
            <a:r>
              <a:rPr lang="de-DE" baseline="0" dirty="0" smtClean="0"/>
              <a:t> </a:t>
            </a:r>
            <a:r>
              <a:rPr lang="de-DE" baseline="0" dirty="0" err="1" smtClean="0"/>
              <a:t>the</a:t>
            </a:r>
            <a:r>
              <a:rPr lang="de-DE" baseline="0" dirty="0" smtClean="0"/>
              <a:t> </a:t>
            </a:r>
            <a:r>
              <a:rPr lang="de-DE" baseline="0" dirty="0" err="1" smtClean="0"/>
              <a:t>chloroplasts</a:t>
            </a:r>
            <a:r>
              <a:rPr lang="de-DE" baseline="0" dirty="0" smtClean="0"/>
              <a:t> in </a:t>
            </a:r>
            <a:r>
              <a:rPr lang="de-DE" baseline="0" dirty="0" err="1" smtClean="0"/>
              <a:t>these</a:t>
            </a:r>
            <a:r>
              <a:rPr lang="de-DE" baseline="0" dirty="0" smtClean="0"/>
              <a:t> </a:t>
            </a:r>
            <a:r>
              <a:rPr lang="de-DE" baseline="0" dirty="0" err="1" smtClean="0"/>
              <a:t>two</a:t>
            </a:r>
            <a:r>
              <a:rPr lang="de-DE" baseline="0" dirty="0" smtClean="0"/>
              <a:t> </a:t>
            </a:r>
            <a:r>
              <a:rPr lang="de-DE" baseline="0" dirty="0" err="1" smtClean="0"/>
              <a:t>cell</a:t>
            </a:r>
            <a:r>
              <a:rPr lang="de-DE" baseline="0" dirty="0" smtClean="0"/>
              <a:t> </a:t>
            </a:r>
            <a:r>
              <a:rPr lang="de-DE" baseline="0" dirty="0" err="1" smtClean="0"/>
              <a:t>types</a:t>
            </a:r>
            <a:r>
              <a:rPr lang="de-DE" baseline="0" dirty="0" smtClean="0"/>
              <a:t>: The </a:t>
            </a:r>
            <a:r>
              <a:rPr lang="de-DE" baseline="0" dirty="0" err="1" smtClean="0"/>
              <a:t>upper</a:t>
            </a:r>
            <a:r>
              <a:rPr lang="de-DE" baseline="0" dirty="0" smtClean="0"/>
              <a:t> </a:t>
            </a:r>
            <a:r>
              <a:rPr lang="de-DE" baseline="0" dirty="0" err="1" smtClean="0"/>
              <a:t>bundle</a:t>
            </a:r>
            <a:r>
              <a:rPr lang="de-DE" baseline="0" dirty="0" smtClean="0"/>
              <a:t> </a:t>
            </a:r>
            <a:r>
              <a:rPr lang="de-DE" baseline="0" dirty="0" err="1" smtClean="0"/>
              <a:t>sheath</a:t>
            </a:r>
            <a:r>
              <a:rPr lang="de-DE" baseline="0" dirty="0" smtClean="0"/>
              <a:t> </a:t>
            </a:r>
            <a:r>
              <a:rPr lang="de-DE" baseline="0" dirty="0" err="1" smtClean="0"/>
              <a:t>chloroplasts</a:t>
            </a:r>
            <a:r>
              <a:rPr lang="de-DE" baseline="0" dirty="0" smtClean="0"/>
              <a:t> </a:t>
            </a:r>
            <a:r>
              <a:rPr lang="de-DE" baseline="0" dirty="0" err="1" smtClean="0"/>
              <a:t>contains</a:t>
            </a:r>
            <a:r>
              <a:rPr lang="de-DE" baseline="0" dirty="0" smtClean="0"/>
              <a:t> </a:t>
            </a:r>
            <a:r>
              <a:rPr lang="de-DE" baseline="0" dirty="0" err="1" smtClean="0"/>
              <a:t>big</a:t>
            </a:r>
            <a:r>
              <a:rPr lang="de-DE" baseline="0" dirty="0" smtClean="0"/>
              <a:t> </a:t>
            </a:r>
            <a:r>
              <a:rPr lang="de-DE" baseline="0" dirty="0" err="1" smtClean="0"/>
              <a:t>white</a:t>
            </a:r>
            <a:r>
              <a:rPr lang="de-DE" baseline="0" dirty="0" smtClean="0"/>
              <a:t> </a:t>
            </a:r>
            <a:r>
              <a:rPr lang="de-DE" baseline="0" dirty="0" err="1" smtClean="0"/>
              <a:t>starch</a:t>
            </a:r>
            <a:r>
              <a:rPr lang="de-DE" baseline="0" dirty="0" smtClean="0"/>
              <a:t> </a:t>
            </a:r>
            <a:r>
              <a:rPr lang="de-DE" baseline="0" dirty="0" err="1" smtClean="0"/>
              <a:t>granules</a:t>
            </a:r>
            <a:r>
              <a:rPr lang="de-DE" baseline="0" dirty="0" smtClean="0"/>
              <a:t>. </a:t>
            </a:r>
            <a:r>
              <a:rPr lang="de-DE" baseline="0" dirty="0" err="1" smtClean="0"/>
              <a:t>Starch</a:t>
            </a:r>
            <a:r>
              <a:rPr lang="de-DE" baseline="0" dirty="0" smtClean="0"/>
              <a:t> </a:t>
            </a:r>
            <a:r>
              <a:rPr lang="de-DE" baseline="0" dirty="0" err="1" smtClean="0"/>
              <a:t>is</a:t>
            </a:r>
            <a:r>
              <a:rPr lang="de-DE" baseline="0" dirty="0" smtClean="0"/>
              <a:t> </a:t>
            </a:r>
            <a:r>
              <a:rPr lang="de-DE" baseline="0" dirty="0" err="1" smtClean="0"/>
              <a:t>produced</a:t>
            </a:r>
            <a:r>
              <a:rPr lang="de-DE" baseline="0" dirty="0" smtClean="0"/>
              <a:t> </a:t>
            </a:r>
            <a:r>
              <a:rPr lang="de-DE" baseline="0" dirty="0" err="1" smtClean="0"/>
              <a:t>from</a:t>
            </a:r>
            <a:r>
              <a:rPr lang="de-DE" baseline="0" dirty="0" smtClean="0"/>
              <a:t> </a:t>
            </a:r>
            <a:r>
              <a:rPr lang="de-DE" baseline="0" dirty="0" err="1" smtClean="0"/>
              <a:t>glucose</a:t>
            </a:r>
            <a:r>
              <a:rPr lang="de-DE" baseline="0" dirty="0" smtClean="0"/>
              <a:t>, </a:t>
            </a:r>
            <a:r>
              <a:rPr lang="de-DE" baseline="0" dirty="0" err="1" smtClean="0"/>
              <a:t>if</a:t>
            </a:r>
            <a:r>
              <a:rPr lang="de-DE" baseline="0" dirty="0" smtClean="0"/>
              <a:t> </a:t>
            </a:r>
            <a:r>
              <a:rPr lang="de-DE" baseline="0" dirty="0" err="1" smtClean="0"/>
              <a:t>the</a:t>
            </a:r>
            <a:r>
              <a:rPr lang="de-DE" baseline="0" dirty="0" smtClean="0"/>
              <a:t> </a:t>
            </a:r>
            <a:r>
              <a:rPr lang="de-DE" baseline="0" dirty="0" err="1" smtClean="0"/>
              <a:t>production</a:t>
            </a:r>
            <a:r>
              <a:rPr lang="de-DE" baseline="0" dirty="0" smtClean="0"/>
              <a:t> in </a:t>
            </a:r>
            <a:r>
              <a:rPr lang="de-DE" baseline="0" dirty="0" err="1" smtClean="0"/>
              <a:t>the</a:t>
            </a:r>
            <a:r>
              <a:rPr lang="de-DE" baseline="0" dirty="0" smtClean="0"/>
              <a:t> Calvin </a:t>
            </a:r>
            <a:r>
              <a:rPr lang="de-DE" baseline="0" dirty="0" err="1" smtClean="0"/>
              <a:t>cycle</a:t>
            </a:r>
            <a:r>
              <a:rPr lang="de-DE" baseline="0" dirty="0" smtClean="0"/>
              <a:t> </a:t>
            </a:r>
            <a:r>
              <a:rPr lang="de-DE" baseline="0" dirty="0" err="1" smtClean="0"/>
              <a:t>exceeds</a:t>
            </a:r>
            <a:r>
              <a:rPr lang="de-DE" baseline="0" dirty="0" smtClean="0"/>
              <a:t> </a:t>
            </a:r>
            <a:r>
              <a:rPr lang="de-DE" baseline="0" dirty="0" err="1" smtClean="0"/>
              <a:t>the</a:t>
            </a:r>
            <a:r>
              <a:rPr lang="de-DE" baseline="0" dirty="0" smtClean="0"/>
              <a:t> </a:t>
            </a:r>
            <a:r>
              <a:rPr lang="de-DE" baseline="0" dirty="0" err="1" smtClean="0"/>
              <a:t>capacity</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phloem</a:t>
            </a:r>
            <a:r>
              <a:rPr lang="de-DE" baseline="0" dirty="0" smtClean="0"/>
              <a:t> </a:t>
            </a:r>
            <a:r>
              <a:rPr lang="de-DE" baseline="0" dirty="0" err="1" smtClean="0"/>
              <a:t>to</a:t>
            </a:r>
            <a:r>
              <a:rPr lang="de-DE" baseline="0" dirty="0" smtClean="0"/>
              <a:t> </a:t>
            </a:r>
            <a:r>
              <a:rPr lang="de-DE" baseline="0" dirty="0" err="1" smtClean="0"/>
              <a:t>transport</a:t>
            </a:r>
            <a:r>
              <a:rPr lang="de-DE" baseline="0" dirty="0" smtClean="0"/>
              <a:t> </a:t>
            </a:r>
            <a:r>
              <a:rPr lang="de-DE" baseline="0" dirty="0" err="1" smtClean="0"/>
              <a:t>it</a:t>
            </a:r>
            <a:r>
              <a:rPr lang="de-DE" baseline="0" dirty="0" smtClean="0"/>
              <a:t> out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leaf</a:t>
            </a:r>
            <a:r>
              <a:rPr lang="de-DE" baseline="0" dirty="0" smtClean="0"/>
              <a:t>. So </a:t>
            </a:r>
            <a:r>
              <a:rPr lang="de-DE" baseline="0" dirty="0" err="1" smtClean="0"/>
              <a:t>obviously</a:t>
            </a:r>
            <a:r>
              <a:rPr lang="de-DE" baseline="0" dirty="0" smtClean="0"/>
              <a:t>, </a:t>
            </a:r>
            <a:r>
              <a:rPr lang="de-DE" baseline="0" dirty="0" err="1" smtClean="0"/>
              <a:t>the</a:t>
            </a:r>
            <a:r>
              <a:rPr lang="de-DE" baseline="0" dirty="0" smtClean="0"/>
              <a:t> Calvin </a:t>
            </a:r>
            <a:r>
              <a:rPr lang="de-DE" baseline="0" dirty="0" err="1" smtClean="0"/>
              <a:t>cycle</a:t>
            </a:r>
            <a:r>
              <a:rPr lang="de-DE" baseline="0" dirty="0" smtClean="0"/>
              <a:t> </a:t>
            </a:r>
            <a:r>
              <a:rPr lang="de-DE" baseline="0" dirty="0" err="1" smtClean="0"/>
              <a:t>works</a:t>
            </a:r>
            <a:r>
              <a:rPr lang="de-DE" baseline="0" dirty="0" smtClean="0"/>
              <a:t> in </a:t>
            </a:r>
            <a:r>
              <a:rPr lang="de-DE" baseline="0" dirty="0" err="1" smtClean="0"/>
              <a:t>this</a:t>
            </a:r>
            <a:r>
              <a:rPr lang="de-DE" baseline="0" dirty="0" smtClean="0"/>
              <a:t> </a:t>
            </a:r>
            <a:r>
              <a:rPr lang="de-DE" baseline="0" dirty="0" err="1" smtClean="0"/>
              <a:t>chloroplast</a:t>
            </a:r>
            <a:r>
              <a:rPr lang="de-DE" baseline="0" dirty="0" smtClean="0"/>
              <a:t>. </a:t>
            </a:r>
            <a:r>
              <a:rPr lang="de-DE" baseline="0" dirty="0" err="1" smtClean="0"/>
              <a:t>Thylakoid</a:t>
            </a:r>
            <a:r>
              <a:rPr lang="de-DE" baseline="0" dirty="0" smtClean="0"/>
              <a:t> </a:t>
            </a:r>
            <a:r>
              <a:rPr lang="de-DE" baseline="0" dirty="0" err="1" smtClean="0"/>
              <a:t>membranes</a:t>
            </a:r>
            <a:r>
              <a:rPr lang="de-DE" baseline="0" dirty="0" smtClean="0"/>
              <a:t> in </a:t>
            </a:r>
            <a:r>
              <a:rPr lang="de-DE" baseline="0" dirty="0" err="1" smtClean="0"/>
              <a:t>this</a:t>
            </a:r>
            <a:r>
              <a:rPr lang="de-DE" baseline="0" dirty="0" smtClean="0"/>
              <a:t> </a:t>
            </a:r>
            <a:r>
              <a:rPr lang="de-DE" baseline="0" dirty="0" err="1" smtClean="0"/>
              <a:t>chloroplast</a:t>
            </a:r>
            <a:r>
              <a:rPr lang="de-DE" baseline="0" dirty="0" smtClean="0"/>
              <a:t> </a:t>
            </a:r>
            <a:r>
              <a:rPr lang="de-DE" baseline="0" dirty="0" err="1" smtClean="0"/>
              <a:t>are</a:t>
            </a:r>
            <a:r>
              <a:rPr lang="de-DE" baseline="0" dirty="0" smtClean="0"/>
              <a:t> all lamellar </a:t>
            </a:r>
            <a:r>
              <a:rPr lang="de-DE" baseline="0" dirty="0" err="1" smtClean="0"/>
              <a:t>thylakoids</a:t>
            </a:r>
            <a:r>
              <a:rPr lang="de-DE" baseline="0" dirty="0" smtClean="0"/>
              <a:t>. </a:t>
            </a:r>
          </a:p>
          <a:p>
            <a:endParaRPr lang="de-DE" baseline="0" dirty="0" smtClean="0"/>
          </a:p>
          <a:p>
            <a:r>
              <a:rPr lang="de-DE" baseline="0" dirty="0" smtClean="0"/>
              <a:t>In </a:t>
            </a:r>
            <a:r>
              <a:rPr lang="de-DE" baseline="0" dirty="0" err="1" smtClean="0"/>
              <a:t>the</a:t>
            </a:r>
            <a:r>
              <a:rPr lang="de-DE" baseline="0" dirty="0" smtClean="0"/>
              <a:t> </a:t>
            </a:r>
            <a:r>
              <a:rPr lang="de-DE" baseline="0" dirty="0" err="1" smtClean="0"/>
              <a:t>lower</a:t>
            </a:r>
            <a:r>
              <a:rPr lang="de-DE" baseline="0" dirty="0" smtClean="0"/>
              <a:t> </a:t>
            </a:r>
            <a:r>
              <a:rPr lang="de-DE" baseline="0" dirty="0" err="1" smtClean="0"/>
              <a:t>mesophyll</a:t>
            </a:r>
            <a:r>
              <a:rPr lang="de-DE" baseline="0" dirty="0" smtClean="0"/>
              <a:t> </a:t>
            </a:r>
            <a:r>
              <a:rPr lang="de-DE" baseline="0" dirty="0" err="1" smtClean="0"/>
              <a:t>chloroplast</a:t>
            </a:r>
            <a:r>
              <a:rPr lang="de-DE" baseline="0" dirty="0" smtClean="0"/>
              <a:t> </a:t>
            </a:r>
            <a:r>
              <a:rPr lang="de-DE" baseline="0" dirty="0" err="1" smtClean="0"/>
              <a:t>no</a:t>
            </a:r>
            <a:r>
              <a:rPr lang="de-DE" baseline="0" dirty="0" smtClean="0"/>
              <a:t> </a:t>
            </a:r>
            <a:r>
              <a:rPr lang="de-DE" baseline="0" dirty="0" err="1" smtClean="0"/>
              <a:t>starch</a:t>
            </a:r>
            <a:r>
              <a:rPr lang="de-DE" baseline="0" dirty="0" smtClean="0"/>
              <a:t> </a:t>
            </a:r>
            <a:r>
              <a:rPr lang="de-DE" baseline="0" dirty="0" err="1" smtClean="0"/>
              <a:t>granules</a:t>
            </a:r>
            <a:r>
              <a:rPr lang="de-DE" baseline="0" dirty="0" smtClean="0"/>
              <a:t> </a:t>
            </a:r>
            <a:r>
              <a:rPr lang="de-DE" baseline="0" dirty="0" err="1" smtClean="0"/>
              <a:t>can</a:t>
            </a:r>
            <a:r>
              <a:rPr lang="de-DE" baseline="0" dirty="0" smtClean="0"/>
              <a:t> </a:t>
            </a:r>
            <a:r>
              <a:rPr lang="de-DE" baseline="0" dirty="0" err="1" smtClean="0"/>
              <a:t>be</a:t>
            </a:r>
            <a:r>
              <a:rPr lang="de-DE" baseline="0" dirty="0" smtClean="0"/>
              <a:t> </a:t>
            </a:r>
            <a:r>
              <a:rPr lang="de-DE" baseline="0" dirty="0" err="1" smtClean="0"/>
              <a:t>found</a:t>
            </a:r>
            <a:r>
              <a:rPr lang="de-DE" baseline="0" dirty="0" smtClean="0"/>
              <a:t>, </a:t>
            </a:r>
            <a:r>
              <a:rPr lang="de-DE" baseline="0" dirty="0" err="1" smtClean="0"/>
              <a:t>the</a:t>
            </a:r>
            <a:r>
              <a:rPr lang="de-DE" baseline="0" dirty="0" smtClean="0"/>
              <a:t> Calvin </a:t>
            </a:r>
            <a:r>
              <a:rPr lang="de-DE" baseline="0" dirty="0" err="1" smtClean="0"/>
              <a:t>cycle</a:t>
            </a:r>
            <a:r>
              <a:rPr lang="de-DE" baseline="0" dirty="0" smtClean="0"/>
              <a:t> </a:t>
            </a:r>
            <a:r>
              <a:rPr lang="de-DE" baseline="0" dirty="0" err="1" smtClean="0"/>
              <a:t>does</a:t>
            </a:r>
            <a:r>
              <a:rPr lang="de-DE" baseline="0" dirty="0" smtClean="0"/>
              <a:t> not </a:t>
            </a:r>
            <a:r>
              <a:rPr lang="de-DE" baseline="0" dirty="0" err="1" smtClean="0"/>
              <a:t>seem</a:t>
            </a:r>
            <a:r>
              <a:rPr lang="de-DE" baseline="0" dirty="0" smtClean="0"/>
              <a:t> </a:t>
            </a:r>
            <a:r>
              <a:rPr lang="de-DE" baseline="0" dirty="0" err="1" smtClean="0"/>
              <a:t>to</a:t>
            </a:r>
            <a:r>
              <a:rPr lang="de-DE" baseline="0" dirty="0" smtClean="0"/>
              <a:t> </a:t>
            </a:r>
            <a:r>
              <a:rPr lang="de-DE" baseline="0" dirty="0" err="1" smtClean="0"/>
              <a:t>work</a:t>
            </a:r>
            <a:r>
              <a:rPr lang="de-DE" baseline="0" dirty="0" smtClean="0"/>
              <a:t> in </a:t>
            </a:r>
            <a:r>
              <a:rPr lang="de-DE" baseline="0" dirty="0" err="1" smtClean="0"/>
              <a:t>this</a:t>
            </a:r>
            <a:r>
              <a:rPr lang="de-DE" baseline="0" dirty="0" smtClean="0"/>
              <a:t> </a:t>
            </a:r>
            <a:r>
              <a:rPr lang="de-DE" baseline="0" dirty="0" err="1" smtClean="0"/>
              <a:t>chloroplast</a:t>
            </a:r>
            <a:r>
              <a:rPr lang="de-DE" baseline="0" dirty="0" smtClean="0"/>
              <a:t>. </a:t>
            </a:r>
            <a:r>
              <a:rPr lang="de-DE" baseline="0" dirty="0" err="1" smtClean="0"/>
              <a:t>Instead</a:t>
            </a:r>
            <a:r>
              <a:rPr lang="de-DE" baseline="0" dirty="0" smtClean="0"/>
              <a:t> </a:t>
            </a:r>
            <a:r>
              <a:rPr lang="de-DE" baseline="0" dirty="0" err="1" smtClean="0"/>
              <a:t>of</a:t>
            </a:r>
            <a:r>
              <a:rPr lang="de-DE" baseline="0" dirty="0" smtClean="0"/>
              <a:t> </a:t>
            </a:r>
            <a:r>
              <a:rPr lang="de-DE" baseline="0" dirty="0" err="1" smtClean="0"/>
              <a:t>that</a:t>
            </a:r>
            <a:r>
              <a:rPr lang="de-DE" baseline="0" dirty="0" smtClean="0"/>
              <a:t>, </a:t>
            </a:r>
            <a:r>
              <a:rPr lang="de-DE" baseline="0" dirty="0" err="1" smtClean="0"/>
              <a:t>you</a:t>
            </a:r>
            <a:r>
              <a:rPr lang="de-DE" baseline="0" dirty="0" smtClean="0"/>
              <a:t> </a:t>
            </a:r>
            <a:r>
              <a:rPr lang="de-DE" baseline="0" dirty="0" err="1" smtClean="0"/>
              <a:t>can</a:t>
            </a:r>
            <a:r>
              <a:rPr lang="de-DE" baseline="0" dirty="0" smtClean="0"/>
              <a:t> </a:t>
            </a:r>
            <a:r>
              <a:rPr lang="de-DE" baseline="0" dirty="0" err="1" smtClean="0"/>
              <a:t>see</a:t>
            </a:r>
            <a:r>
              <a:rPr lang="de-DE" baseline="0" dirty="0" smtClean="0"/>
              <a:t> </a:t>
            </a:r>
            <a:r>
              <a:rPr lang="de-DE" baseline="0" dirty="0" err="1" smtClean="0"/>
              <a:t>numerous</a:t>
            </a:r>
            <a:r>
              <a:rPr lang="de-DE" baseline="0" dirty="0" smtClean="0"/>
              <a:t> </a:t>
            </a:r>
            <a:r>
              <a:rPr lang="de-DE" baseline="0" dirty="0" err="1" smtClean="0"/>
              <a:t>dark</a:t>
            </a:r>
            <a:r>
              <a:rPr lang="de-DE" baseline="0" dirty="0" smtClean="0"/>
              <a:t> </a:t>
            </a:r>
            <a:r>
              <a:rPr lang="de-DE" baseline="0" dirty="0" err="1" smtClean="0"/>
              <a:t>granules</a:t>
            </a:r>
            <a:r>
              <a:rPr lang="de-DE" baseline="0" dirty="0" smtClean="0"/>
              <a:t> in </a:t>
            </a:r>
            <a:r>
              <a:rPr lang="de-DE" baseline="0" dirty="0" err="1" smtClean="0"/>
              <a:t>the</a:t>
            </a:r>
            <a:r>
              <a:rPr lang="de-DE" baseline="0" dirty="0" smtClean="0"/>
              <a:t> </a:t>
            </a:r>
            <a:r>
              <a:rPr lang="de-DE" baseline="0" dirty="0" err="1" smtClean="0"/>
              <a:t>chloroplast</a:t>
            </a:r>
            <a:r>
              <a:rPr lang="de-DE" baseline="0" dirty="0" smtClean="0"/>
              <a:t>, </a:t>
            </a:r>
            <a:r>
              <a:rPr lang="de-DE" baseline="0" dirty="0" err="1" smtClean="0"/>
              <a:t>these</a:t>
            </a:r>
            <a:r>
              <a:rPr lang="de-DE" baseline="0" dirty="0" smtClean="0"/>
              <a:t> </a:t>
            </a:r>
            <a:r>
              <a:rPr lang="de-DE" baseline="0" dirty="0" err="1" smtClean="0"/>
              <a:t>are</a:t>
            </a:r>
            <a:r>
              <a:rPr lang="de-DE" baseline="0" dirty="0" smtClean="0"/>
              <a:t> </a:t>
            </a:r>
            <a:r>
              <a:rPr lang="de-DE" baseline="0" dirty="0" err="1" smtClean="0"/>
              <a:t>granum</a:t>
            </a:r>
            <a:r>
              <a:rPr lang="de-DE" baseline="0" dirty="0" smtClean="0"/>
              <a:t> </a:t>
            </a:r>
            <a:r>
              <a:rPr lang="de-DE" baseline="0" dirty="0" err="1" smtClean="0"/>
              <a:t>thylakoids</a:t>
            </a:r>
            <a:r>
              <a:rPr lang="de-DE" baseline="0" dirty="0" smtClean="0"/>
              <a:t>. </a:t>
            </a:r>
            <a:r>
              <a:rPr lang="de-DE" baseline="0" dirty="0" err="1" smtClean="0"/>
              <a:t>Since</a:t>
            </a:r>
            <a:r>
              <a:rPr lang="de-DE" baseline="0" dirty="0" smtClean="0"/>
              <a:t> </a:t>
            </a:r>
            <a:r>
              <a:rPr lang="de-DE" baseline="0" dirty="0" err="1" smtClean="0"/>
              <a:t>the</a:t>
            </a:r>
            <a:r>
              <a:rPr lang="de-DE" baseline="0" dirty="0" smtClean="0"/>
              <a:t> light </a:t>
            </a:r>
            <a:r>
              <a:rPr lang="de-DE" baseline="0" dirty="0" err="1" smtClean="0"/>
              <a:t>reactions</a:t>
            </a:r>
            <a:r>
              <a:rPr lang="de-DE" baseline="0" dirty="0" smtClean="0"/>
              <a:t> </a:t>
            </a:r>
            <a:r>
              <a:rPr lang="de-DE" baseline="0" dirty="0" err="1" smtClean="0"/>
              <a:t>of</a:t>
            </a:r>
            <a:r>
              <a:rPr lang="de-DE" baseline="0" dirty="0" smtClean="0"/>
              <a:t> </a:t>
            </a:r>
            <a:r>
              <a:rPr lang="de-DE" baseline="0" dirty="0" err="1" smtClean="0"/>
              <a:t>photosynthesis</a:t>
            </a:r>
            <a:r>
              <a:rPr lang="de-DE" baseline="0" dirty="0" smtClean="0"/>
              <a:t> </a:t>
            </a:r>
            <a:r>
              <a:rPr lang="de-DE" baseline="0" dirty="0" err="1" smtClean="0"/>
              <a:t>take</a:t>
            </a:r>
            <a:r>
              <a:rPr lang="de-DE" baseline="0" dirty="0" smtClean="0"/>
              <a:t> </a:t>
            </a:r>
            <a:r>
              <a:rPr lang="de-DE" baseline="0" dirty="0" err="1" smtClean="0"/>
              <a:t>place</a:t>
            </a:r>
            <a:r>
              <a:rPr lang="de-DE" baseline="0" dirty="0" smtClean="0"/>
              <a:t> in </a:t>
            </a:r>
            <a:r>
              <a:rPr lang="de-DE" baseline="0" dirty="0" err="1" smtClean="0"/>
              <a:t>the</a:t>
            </a:r>
            <a:r>
              <a:rPr lang="de-DE" baseline="0" dirty="0" smtClean="0"/>
              <a:t> </a:t>
            </a:r>
            <a:r>
              <a:rPr lang="de-DE" baseline="0" dirty="0" err="1" smtClean="0"/>
              <a:t>granum</a:t>
            </a:r>
            <a:r>
              <a:rPr lang="de-DE" baseline="0" dirty="0" smtClean="0"/>
              <a:t> </a:t>
            </a:r>
            <a:r>
              <a:rPr lang="de-DE" baseline="0" dirty="0" err="1" smtClean="0"/>
              <a:t>thylakoids</a:t>
            </a:r>
            <a:r>
              <a:rPr lang="de-DE" baseline="0" dirty="0" smtClean="0"/>
              <a:t>, </a:t>
            </a:r>
            <a:r>
              <a:rPr lang="de-DE" baseline="0" dirty="0" err="1" smtClean="0"/>
              <a:t>obviously</a:t>
            </a:r>
            <a:r>
              <a:rPr lang="de-DE" baseline="0" dirty="0" smtClean="0"/>
              <a:t> </a:t>
            </a:r>
            <a:r>
              <a:rPr lang="de-DE" baseline="0" dirty="0" err="1" smtClean="0"/>
              <a:t>these</a:t>
            </a:r>
            <a:r>
              <a:rPr lang="de-DE" baseline="0" dirty="0" smtClean="0"/>
              <a:t> </a:t>
            </a:r>
            <a:r>
              <a:rPr lang="de-DE" baseline="0" dirty="0" err="1" smtClean="0"/>
              <a:t>chloroplasts</a:t>
            </a:r>
            <a:r>
              <a:rPr lang="de-DE" baseline="0" dirty="0" smtClean="0"/>
              <a:t> </a:t>
            </a:r>
            <a:r>
              <a:rPr lang="de-DE" baseline="0" dirty="0" err="1" smtClean="0"/>
              <a:t>are</a:t>
            </a:r>
            <a:r>
              <a:rPr lang="de-DE" baseline="0" dirty="0" smtClean="0"/>
              <a:t> </a:t>
            </a:r>
            <a:r>
              <a:rPr lang="de-DE" baseline="0" dirty="0" err="1" smtClean="0"/>
              <a:t>the</a:t>
            </a:r>
            <a:r>
              <a:rPr lang="de-DE" baseline="0" dirty="0" smtClean="0"/>
              <a:t> </a:t>
            </a:r>
            <a:r>
              <a:rPr lang="de-DE" baseline="0" dirty="0" err="1" smtClean="0"/>
              <a:t>place</a:t>
            </a:r>
            <a:r>
              <a:rPr lang="de-DE" baseline="0" dirty="0" smtClean="0"/>
              <a:t>, </a:t>
            </a:r>
            <a:r>
              <a:rPr lang="de-DE" baseline="0" dirty="0" err="1" smtClean="0"/>
              <a:t>where</a:t>
            </a:r>
            <a:r>
              <a:rPr lang="de-DE" baseline="0" dirty="0" smtClean="0"/>
              <a:t> </a:t>
            </a:r>
            <a:r>
              <a:rPr lang="de-DE" baseline="0" dirty="0" err="1" smtClean="0"/>
              <a:t>the</a:t>
            </a:r>
            <a:r>
              <a:rPr lang="de-DE" baseline="0" dirty="0" smtClean="0"/>
              <a:t> light </a:t>
            </a:r>
            <a:r>
              <a:rPr lang="de-DE" baseline="0" dirty="0" err="1" smtClean="0"/>
              <a:t>reactions</a:t>
            </a:r>
            <a:r>
              <a:rPr lang="de-DE" baseline="0" dirty="0" smtClean="0"/>
              <a:t> </a:t>
            </a:r>
            <a:r>
              <a:rPr lang="de-DE" baseline="0" dirty="0" err="1" smtClean="0"/>
              <a:t>take</a:t>
            </a:r>
            <a:r>
              <a:rPr lang="de-DE" baseline="0" dirty="0" smtClean="0"/>
              <a:t> </a:t>
            </a:r>
            <a:r>
              <a:rPr lang="de-DE" baseline="0" dirty="0" err="1" smtClean="0"/>
              <a:t>place</a:t>
            </a:r>
            <a:r>
              <a:rPr lang="de-DE" baseline="0" dirty="0" smtClean="0"/>
              <a:t>. So just </a:t>
            </a:r>
            <a:r>
              <a:rPr lang="de-DE" baseline="0" dirty="0" err="1" smtClean="0"/>
              <a:t>by</a:t>
            </a:r>
            <a:r>
              <a:rPr lang="de-DE" baseline="0" dirty="0" smtClean="0"/>
              <a:t> </a:t>
            </a:r>
            <a:r>
              <a:rPr lang="de-DE" baseline="0" dirty="0" err="1" smtClean="0"/>
              <a:t>seeing</a:t>
            </a:r>
            <a:r>
              <a:rPr lang="de-DE" baseline="0" dirty="0" smtClean="0"/>
              <a:t> </a:t>
            </a:r>
            <a:r>
              <a:rPr lang="de-DE" baseline="0" dirty="0" err="1" smtClean="0"/>
              <a:t>the</a:t>
            </a:r>
            <a:r>
              <a:rPr lang="de-DE" baseline="0" dirty="0" smtClean="0"/>
              <a:t> </a:t>
            </a:r>
            <a:r>
              <a:rPr lang="de-DE" baseline="0" dirty="0" err="1" smtClean="0"/>
              <a:t>microscopic</a:t>
            </a:r>
            <a:r>
              <a:rPr lang="de-DE" baseline="0" dirty="0" smtClean="0"/>
              <a:t> </a:t>
            </a:r>
            <a:r>
              <a:rPr lang="de-DE" baseline="0" dirty="0" err="1" smtClean="0"/>
              <a:t>pictrures</a:t>
            </a:r>
            <a:r>
              <a:rPr lang="de-DE" baseline="0" dirty="0" smtClean="0"/>
              <a:t> </a:t>
            </a:r>
            <a:r>
              <a:rPr lang="de-DE" baseline="0" dirty="0" err="1" smtClean="0"/>
              <a:t>of</a:t>
            </a:r>
            <a:r>
              <a:rPr lang="de-DE" baseline="0" dirty="0" smtClean="0"/>
              <a:t> </a:t>
            </a:r>
            <a:r>
              <a:rPr lang="de-DE" baseline="0" dirty="0" err="1" smtClean="0"/>
              <a:t>cross-sections</a:t>
            </a:r>
            <a:r>
              <a:rPr lang="de-DE" baseline="0" dirty="0" smtClean="0"/>
              <a:t>, </a:t>
            </a:r>
            <a:r>
              <a:rPr lang="de-DE" baseline="0" dirty="0" err="1" smtClean="0"/>
              <a:t>it</a:t>
            </a:r>
            <a:r>
              <a:rPr lang="de-DE" baseline="0" dirty="0" smtClean="0"/>
              <a:t> ist </a:t>
            </a:r>
            <a:r>
              <a:rPr lang="de-DE" baseline="0" dirty="0" err="1" smtClean="0"/>
              <a:t>obvious</a:t>
            </a:r>
            <a:r>
              <a:rPr lang="de-DE" baseline="0" dirty="0" smtClean="0"/>
              <a:t> </a:t>
            </a:r>
            <a:r>
              <a:rPr lang="de-DE" baseline="0" dirty="0" err="1" smtClean="0"/>
              <a:t>that</a:t>
            </a:r>
            <a:r>
              <a:rPr lang="de-DE" baseline="0" dirty="0" smtClean="0"/>
              <a:t> in </a:t>
            </a:r>
            <a:r>
              <a:rPr lang="de-DE" baseline="0" dirty="0" err="1" smtClean="0"/>
              <a:t>the</a:t>
            </a:r>
            <a:r>
              <a:rPr lang="de-DE" baseline="0" dirty="0" smtClean="0"/>
              <a:t> C4-plant light </a:t>
            </a:r>
            <a:r>
              <a:rPr lang="de-DE" baseline="0" dirty="0" err="1" smtClean="0"/>
              <a:t>reactions</a:t>
            </a:r>
            <a:r>
              <a:rPr lang="de-DE" baseline="0" dirty="0" smtClean="0"/>
              <a:t> </a:t>
            </a:r>
            <a:r>
              <a:rPr lang="de-DE" baseline="0" dirty="0" err="1" smtClean="0"/>
              <a:t>and</a:t>
            </a:r>
            <a:r>
              <a:rPr lang="de-DE" baseline="0" dirty="0" smtClean="0"/>
              <a:t> Calvin </a:t>
            </a:r>
            <a:r>
              <a:rPr lang="de-DE" baseline="0" dirty="0" err="1" smtClean="0"/>
              <a:t>cycle</a:t>
            </a:r>
            <a:r>
              <a:rPr lang="de-DE" baseline="0" dirty="0" smtClean="0"/>
              <a:t> </a:t>
            </a:r>
            <a:r>
              <a:rPr lang="de-DE" baseline="0" dirty="0" err="1" smtClean="0"/>
              <a:t>take</a:t>
            </a:r>
            <a:r>
              <a:rPr lang="de-DE" baseline="0" dirty="0" smtClean="0"/>
              <a:t> </a:t>
            </a:r>
            <a:r>
              <a:rPr lang="de-DE" baseline="0" dirty="0" err="1" smtClean="0"/>
              <a:t>place</a:t>
            </a:r>
            <a:r>
              <a:rPr lang="de-DE" baseline="0" dirty="0" smtClean="0"/>
              <a:t> in </a:t>
            </a:r>
            <a:r>
              <a:rPr lang="de-DE" baseline="0" dirty="0" err="1" smtClean="0"/>
              <a:t>anatomically</a:t>
            </a:r>
            <a:r>
              <a:rPr lang="de-DE" baseline="0" dirty="0" smtClean="0"/>
              <a:t> different </a:t>
            </a:r>
            <a:r>
              <a:rPr lang="de-DE" baseline="0" dirty="0" err="1" smtClean="0"/>
              <a:t>chloroplasts</a:t>
            </a:r>
            <a:r>
              <a:rPr lang="de-DE" baseline="0" dirty="0" smtClean="0"/>
              <a:t> in different </a:t>
            </a:r>
            <a:r>
              <a:rPr lang="de-DE" baseline="0" dirty="0" err="1" smtClean="0"/>
              <a:t>cells</a:t>
            </a:r>
            <a:r>
              <a:rPr lang="de-DE" baseline="0" dirty="0" smtClean="0"/>
              <a:t>. </a:t>
            </a:r>
          </a:p>
          <a:p>
            <a:endParaRPr lang="de-DE" baseline="0" dirty="0" smtClean="0"/>
          </a:p>
          <a:p>
            <a:endParaRPr lang="de-DE" baseline="0" dirty="0" smtClean="0"/>
          </a:p>
          <a:p>
            <a:endParaRPr lang="de-DE" baseline="0" dirty="0" smtClean="0"/>
          </a:p>
          <a:p>
            <a:r>
              <a:rPr lang="de-DE" baseline="0" dirty="0" smtClean="0"/>
              <a:t>PSII mit O2-Bildung in </a:t>
            </a:r>
            <a:r>
              <a:rPr lang="de-DE" baseline="0" dirty="0" err="1" smtClean="0"/>
              <a:t>Mesophyllzellen</a:t>
            </a:r>
            <a:r>
              <a:rPr lang="de-DE" baseline="0" dirty="0" smtClean="0"/>
              <a:t>, in LZ hauptsächlich Calvin und zyklischer Elektronentransport</a:t>
            </a:r>
            <a:endParaRPr lang="de-DE" dirty="0"/>
          </a:p>
        </p:txBody>
      </p:sp>
      <p:sp>
        <p:nvSpPr>
          <p:cNvPr id="4" name="Foliennummernplatzhalter 3"/>
          <p:cNvSpPr>
            <a:spLocks noGrp="1"/>
          </p:cNvSpPr>
          <p:nvPr>
            <p:ph type="sldNum" sz="quarter" idx="10"/>
          </p:nvPr>
        </p:nvSpPr>
        <p:spPr/>
        <p:txBody>
          <a:bodyPr/>
          <a:lstStyle/>
          <a:p>
            <a:fld id="{79AEB017-55A1-4A2A-8E32-BDB836203858}" type="slidenum">
              <a:rPr lang="de-DE" smtClean="0"/>
              <a:t>14</a:t>
            </a:fld>
            <a:endParaRPr lang="de-DE"/>
          </a:p>
        </p:txBody>
      </p:sp>
    </p:spTree>
    <p:extLst>
      <p:ext uri="{BB962C8B-B14F-4D97-AF65-F5344CB8AC3E}">
        <p14:creationId xmlns:p14="http://schemas.microsoft.com/office/powerpoint/2010/main" val="1491231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aseline="0" dirty="0" err="1" smtClean="0"/>
              <a:t>Here</a:t>
            </a:r>
            <a:r>
              <a:rPr lang="de-DE" baseline="0" dirty="0" smtClean="0"/>
              <a:t> </a:t>
            </a:r>
            <a:r>
              <a:rPr lang="de-DE" baseline="0" dirty="0" err="1" smtClean="0"/>
              <a:t>is</a:t>
            </a:r>
            <a:r>
              <a:rPr lang="de-DE" baseline="0" dirty="0" smtClean="0"/>
              <a:t> </a:t>
            </a:r>
            <a:r>
              <a:rPr lang="de-DE" baseline="0" dirty="0" err="1" smtClean="0"/>
              <a:t>what</a:t>
            </a:r>
            <a:r>
              <a:rPr lang="de-DE" baseline="0" dirty="0" smtClean="0"/>
              <a:t> </a:t>
            </a:r>
            <a:r>
              <a:rPr lang="de-DE" baseline="0" dirty="0" err="1" smtClean="0"/>
              <a:t>happens</a:t>
            </a:r>
            <a:r>
              <a:rPr lang="de-DE" baseline="0" dirty="0" smtClean="0"/>
              <a:t> in </a:t>
            </a:r>
            <a:r>
              <a:rPr lang="de-DE" baseline="0" dirty="0" err="1" smtClean="0"/>
              <a:t>these</a:t>
            </a:r>
            <a:r>
              <a:rPr lang="de-DE" baseline="0" dirty="0" smtClean="0"/>
              <a:t> </a:t>
            </a:r>
            <a:r>
              <a:rPr lang="de-DE" baseline="0" dirty="0" err="1" smtClean="0"/>
              <a:t>two</a:t>
            </a:r>
            <a:r>
              <a:rPr lang="de-DE" baseline="0" dirty="0" smtClean="0"/>
              <a:t> different </a:t>
            </a:r>
            <a:r>
              <a:rPr lang="de-DE" baseline="0" dirty="0" err="1" smtClean="0"/>
              <a:t>cell</a:t>
            </a:r>
            <a:r>
              <a:rPr lang="de-DE" baseline="0" dirty="0" smtClean="0"/>
              <a:t> </a:t>
            </a:r>
            <a:r>
              <a:rPr lang="de-DE" baseline="0" dirty="0" err="1" smtClean="0"/>
              <a:t>types</a:t>
            </a:r>
            <a:r>
              <a:rPr lang="de-DE" baseline="0" dirty="0" smtClean="0"/>
              <a:t>: on </a:t>
            </a:r>
            <a:r>
              <a:rPr lang="de-DE" baseline="0" dirty="0" err="1" smtClean="0"/>
              <a:t>the</a:t>
            </a:r>
            <a:r>
              <a:rPr lang="de-DE" baseline="0" dirty="0" smtClean="0"/>
              <a:t> </a:t>
            </a:r>
            <a:r>
              <a:rPr lang="de-DE" baseline="0" dirty="0" err="1" smtClean="0"/>
              <a:t>left</a:t>
            </a:r>
            <a:r>
              <a:rPr lang="de-DE" baseline="0" dirty="0" smtClean="0"/>
              <a:t>, </a:t>
            </a:r>
            <a:r>
              <a:rPr lang="de-DE" baseline="0" dirty="0" err="1" smtClean="0"/>
              <a:t>you</a:t>
            </a:r>
            <a:r>
              <a:rPr lang="de-DE" baseline="0" dirty="0" smtClean="0"/>
              <a:t> </a:t>
            </a:r>
            <a:r>
              <a:rPr lang="de-DE" baseline="0" dirty="0" err="1" smtClean="0"/>
              <a:t>see</a:t>
            </a:r>
            <a:r>
              <a:rPr lang="de-DE" baseline="0" dirty="0" smtClean="0"/>
              <a:t> a </a:t>
            </a:r>
            <a:r>
              <a:rPr lang="de-DE" baseline="0" dirty="0" err="1" smtClean="0"/>
              <a:t>dark</a:t>
            </a:r>
            <a:r>
              <a:rPr lang="de-DE" baseline="0" dirty="0" smtClean="0"/>
              <a:t> </a:t>
            </a:r>
            <a:r>
              <a:rPr lang="de-DE" baseline="0" dirty="0" err="1" smtClean="0"/>
              <a:t>green</a:t>
            </a:r>
            <a:r>
              <a:rPr lang="de-DE" baseline="0" dirty="0" smtClean="0"/>
              <a:t> </a:t>
            </a:r>
            <a:r>
              <a:rPr lang="de-DE" baseline="0" dirty="0" err="1" smtClean="0"/>
              <a:t>mesophyll</a:t>
            </a:r>
            <a:r>
              <a:rPr lang="de-DE" baseline="0" dirty="0" smtClean="0"/>
              <a:t> </a:t>
            </a:r>
            <a:r>
              <a:rPr lang="de-DE" baseline="0" dirty="0" err="1" smtClean="0"/>
              <a:t>cell</a:t>
            </a:r>
            <a:r>
              <a:rPr lang="de-DE" baseline="0" dirty="0" smtClean="0"/>
              <a:t>, </a:t>
            </a:r>
            <a:r>
              <a:rPr lang="de-DE" baseline="0" dirty="0" err="1" smtClean="0"/>
              <a:t>the</a:t>
            </a:r>
            <a:r>
              <a:rPr lang="de-DE" baseline="0" dirty="0" smtClean="0"/>
              <a:t> </a:t>
            </a:r>
            <a:r>
              <a:rPr lang="de-DE" baseline="0" dirty="0" err="1" smtClean="0"/>
              <a:t>outer</a:t>
            </a:r>
            <a:r>
              <a:rPr lang="de-DE" baseline="0" dirty="0" smtClean="0"/>
              <a:t> ring </a:t>
            </a:r>
            <a:r>
              <a:rPr lang="de-DE" baseline="0" dirty="0" err="1" smtClean="0"/>
              <a:t>of</a:t>
            </a:r>
            <a:r>
              <a:rPr lang="de-DE" baseline="0" dirty="0" smtClean="0"/>
              <a:t> </a:t>
            </a:r>
            <a:r>
              <a:rPr lang="de-DE" baseline="0" dirty="0" err="1" smtClean="0"/>
              <a:t>the</a:t>
            </a:r>
            <a:r>
              <a:rPr lang="de-DE" baseline="0" dirty="0" smtClean="0"/>
              <a:t> „Kranz“, on </a:t>
            </a:r>
            <a:r>
              <a:rPr lang="de-DE" baseline="0" dirty="0" err="1" smtClean="0"/>
              <a:t>the</a:t>
            </a:r>
            <a:r>
              <a:rPr lang="de-DE" baseline="0" dirty="0" smtClean="0"/>
              <a:t> </a:t>
            </a:r>
            <a:r>
              <a:rPr lang="de-DE" baseline="0" dirty="0" err="1" smtClean="0"/>
              <a:t>right</a:t>
            </a:r>
            <a:r>
              <a:rPr lang="de-DE" baseline="0" dirty="0" smtClean="0"/>
              <a:t> a </a:t>
            </a:r>
            <a:r>
              <a:rPr lang="de-DE" baseline="0" dirty="0" err="1" smtClean="0"/>
              <a:t>bundle</a:t>
            </a:r>
            <a:r>
              <a:rPr lang="de-DE" baseline="0" dirty="0" smtClean="0"/>
              <a:t> </a:t>
            </a:r>
            <a:r>
              <a:rPr lang="de-DE" baseline="0" dirty="0" err="1" smtClean="0"/>
              <a:t>sheath</a:t>
            </a:r>
            <a:r>
              <a:rPr lang="de-DE" baseline="0" dirty="0" smtClean="0"/>
              <a:t> </a:t>
            </a:r>
            <a:r>
              <a:rPr lang="de-DE" baseline="0" dirty="0" err="1" smtClean="0"/>
              <a:t>cell</a:t>
            </a:r>
            <a:r>
              <a:rPr lang="de-DE" baseline="0" dirty="0" smtClean="0"/>
              <a:t>, </a:t>
            </a:r>
            <a:r>
              <a:rPr lang="de-DE" baseline="0" dirty="0" err="1" smtClean="0"/>
              <a:t>the</a:t>
            </a:r>
            <a:r>
              <a:rPr lang="de-DE" baseline="0" dirty="0" smtClean="0"/>
              <a:t> </a:t>
            </a:r>
            <a:r>
              <a:rPr lang="de-DE" baseline="0" dirty="0" err="1" smtClean="0"/>
              <a:t>inner</a:t>
            </a:r>
            <a:r>
              <a:rPr lang="de-DE" baseline="0" dirty="0" smtClean="0"/>
              <a:t> ring.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de-DE" baseline="0" dirty="0" smtClean="0">
                <a:sym typeface="Wingdings" panose="05000000000000000000" pitchFamily="2" charset="2"/>
              </a:rPr>
              <a:t> </a:t>
            </a:r>
            <a:r>
              <a:rPr lang="de-DE" baseline="0" dirty="0" smtClean="0"/>
              <a:t>In </a:t>
            </a:r>
            <a:r>
              <a:rPr lang="de-DE" baseline="0" dirty="0" err="1" smtClean="0"/>
              <a:t>the</a:t>
            </a:r>
            <a:r>
              <a:rPr lang="de-DE" baseline="0" dirty="0" smtClean="0"/>
              <a:t> </a:t>
            </a:r>
            <a:r>
              <a:rPr lang="de-DE" baseline="0" dirty="0" err="1" smtClean="0"/>
              <a:t>mesophyll</a:t>
            </a:r>
            <a:r>
              <a:rPr lang="de-DE" baseline="0" dirty="0" smtClean="0"/>
              <a:t> </a:t>
            </a:r>
            <a:r>
              <a:rPr lang="de-DE" baseline="0" dirty="0" err="1" smtClean="0"/>
              <a:t>cell</a:t>
            </a:r>
            <a:r>
              <a:rPr lang="de-DE" baseline="0" dirty="0" smtClean="0"/>
              <a:t>, CO2 </a:t>
            </a:r>
            <a:r>
              <a:rPr lang="de-DE" baseline="0" dirty="0" err="1" smtClean="0"/>
              <a:t>is</a:t>
            </a:r>
            <a:r>
              <a:rPr lang="de-DE" baseline="0" dirty="0" smtClean="0"/>
              <a:t> </a:t>
            </a:r>
            <a:r>
              <a:rPr lang="de-DE" baseline="0" dirty="0" err="1" smtClean="0"/>
              <a:t>bound</a:t>
            </a:r>
            <a:r>
              <a:rPr lang="de-DE" baseline="0" dirty="0" smtClean="0"/>
              <a:t> </a:t>
            </a:r>
            <a:r>
              <a:rPr lang="de-DE" baseline="0" dirty="0" err="1" smtClean="0"/>
              <a:t>to</a:t>
            </a:r>
            <a:r>
              <a:rPr lang="de-DE" baseline="0" dirty="0" smtClean="0"/>
              <a:t> </a:t>
            </a:r>
            <a:r>
              <a:rPr lang="de-DE" baseline="0" dirty="0" err="1" smtClean="0"/>
              <a:t>Phospho-enol-pyruvate</a:t>
            </a:r>
            <a:r>
              <a:rPr lang="de-DE" baseline="0" dirty="0" smtClean="0"/>
              <a:t> – PEP- </a:t>
            </a:r>
            <a:r>
              <a:rPr lang="de-DE" baseline="0" dirty="0" err="1" smtClean="0"/>
              <a:t>to</a:t>
            </a:r>
            <a:r>
              <a:rPr lang="de-DE" baseline="0" dirty="0" smtClean="0"/>
              <a:t> form </a:t>
            </a:r>
            <a:r>
              <a:rPr lang="de-DE" baseline="0" dirty="0" err="1" smtClean="0"/>
              <a:t>Oxalacetate</a:t>
            </a:r>
            <a:r>
              <a:rPr lang="de-DE" baseline="0" dirty="0" smtClean="0"/>
              <a:t> (OAA), </a:t>
            </a:r>
            <a:r>
              <a:rPr lang="de-DE" baseline="0" dirty="0" err="1" smtClean="0"/>
              <a:t>which</a:t>
            </a:r>
            <a:r>
              <a:rPr lang="de-DE" baseline="0" dirty="0" smtClean="0"/>
              <a:t> </a:t>
            </a:r>
            <a:r>
              <a:rPr lang="de-DE" baseline="0" dirty="0" err="1" smtClean="0"/>
              <a:t>is</a:t>
            </a:r>
            <a:r>
              <a:rPr lang="de-DE" baseline="0" dirty="0" smtClean="0"/>
              <a:t> </a:t>
            </a:r>
            <a:r>
              <a:rPr lang="de-DE" baseline="0" dirty="0" err="1" smtClean="0"/>
              <a:t>the</a:t>
            </a:r>
            <a:r>
              <a:rPr lang="de-DE" baseline="0" dirty="0" smtClean="0"/>
              <a:t> </a:t>
            </a:r>
            <a:r>
              <a:rPr lang="de-DE" baseline="0" dirty="0" err="1" smtClean="0"/>
              <a:t>reduced</a:t>
            </a:r>
            <a:r>
              <a:rPr lang="de-DE" baseline="0" dirty="0" smtClean="0"/>
              <a:t> </a:t>
            </a:r>
            <a:r>
              <a:rPr lang="de-DE" baseline="0" dirty="0" err="1" smtClean="0"/>
              <a:t>to</a:t>
            </a:r>
            <a:r>
              <a:rPr lang="de-DE" baseline="0" dirty="0" smtClean="0"/>
              <a:t> </a:t>
            </a:r>
            <a:r>
              <a:rPr lang="de-DE" baseline="0" dirty="0" err="1" smtClean="0"/>
              <a:t>Malate</a:t>
            </a:r>
            <a:r>
              <a:rPr lang="de-DE" baseline="0" dirty="0" smtClean="0"/>
              <a:t>. The </a:t>
            </a:r>
            <a:r>
              <a:rPr lang="de-DE" baseline="0" dirty="0" err="1" smtClean="0"/>
              <a:t>reaction</a:t>
            </a:r>
            <a:r>
              <a:rPr lang="de-DE" baseline="0" dirty="0" smtClean="0"/>
              <a:t> </a:t>
            </a:r>
            <a:r>
              <a:rPr lang="de-DE" baseline="0" dirty="0" err="1" smtClean="0"/>
              <a:t>of</a:t>
            </a:r>
            <a:r>
              <a:rPr lang="de-DE" baseline="0" dirty="0" smtClean="0"/>
              <a:t> PEP </a:t>
            </a:r>
            <a:r>
              <a:rPr lang="de-DE" baseline="0" dirty="0" err="1" smtClean="0"/>
              <a:t>with</a:t>
            </a:r>
            <a:r>
              <a:rPr lang="de-DE" baseline="0" dirty="0" smtClean="0"/>
              <a:t> CO2 </a:t>
            </a:r>
            <a:r>
              <a:rPr lang="de-DE" baseline="0" dirty="0" err="1" smtClean="0"/>
              <a:t>is</a:t>
            </a:r>
            <a:r>
              <a:rPr lang="de-DE" baseline="0" dirty="0" smtClean="0"/>
              <a:t> </a:t>
            </a:r>
            <a:r>
              <a:rPr lang="de-DE" baseline="0" dirty="0" err="1" smtClean="0"/>
              <a:t>catalysed</a:t>
            </a:r>
            <a:r>
              <a:rPr lang="de-DE" baseline="0" dirty="0" smtClean="0"/>
              <a:t> </a:t>
            </a:r>
            <a:r>
              <a:rPr lang="de-DE" baseline="0" dirty="0" err="1" smtClean="0"/>
              <a:t>by</a:t>
            </a:r>
            <a:r>
              <a:rPr lang="de-DE" baseline="0" dirty="0" smtClean="0"/>
              <a:t> </a:t>
            </a:r>
            <a:r>
              <a:rPr lang="de-DE" baseline="0" dirty="0" err="1" smtClean="0"/>
              <a:t>the</a:t>
            </a:r>
            <a:r>
              <a:rPr lang="de-DE" baseline="0" dirty="0" smtClean="0"/>
              <a:t> </a:t>
            </a:r>
            <a:r>
              <a:rPr lang="de-DE" baseline="0" dirty="0" err="1" smtClean="0"/>
              <a:t>enzyme</a:t>
            </a:r>
            <a:r>
              <a:rPr lang="de-DE" baseline="0" dirty="0" smtClean="0"/>
              <a:t> PEP-</a:t>
            </a:r>
            <a:r>
              <a:rPr lang="de-DE" baseline="0" dirty="0" err="1" smtClean="0"/>
              <a:t>carboxylase</a:t>
            </a:r>
            <a:r>
              <a:rPr lang="de-DE" baseline="0" dirty="0" smtClean="0"/>
              <a:t>.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lang="de-DE" baseline="0" dirty="0" smtClean="0"/>
              <a:t>The </a:t>
            </a:r>
            <a:r>
              <a:rPr lang="de-DE" baseline="0" dirty="0" err="1" smtClean="0"/>
              <a:t>Malate</a:t>
            </a:r>
            <a:r>
              <a:rPr lang="de-DE" baseline="0" dirty="0" smtClean="0"/>
              <a:t> </a:t>
            </a:r>
            <a:r>
              <a:rPr lang="de-DE" baseline="0" dirty="0" err="1" smtClean="0"/>
              <a:t>is</a:t>
            </a:r>
            <a:r>
              <a:rPr lang="de-DE" baseline="0" dirty="0" smtClean="0"/>
              <a:t> </a:t>
            </a:r>
            <a:r>
              <a:rPr lang="de-DE" baseline="0" dirty="0" err="1" smtClean="0"/>
              <a:t>then</a:t>
            </a:r>
            <a:r>
              <a:rPr lang="de-DE" baseline="0" dirty="0" smtClean="0"/>
              <a:t> </a:t>
            </a:r>
            <a:r>
              <a:rPr lang="de-DE" baseline="0" dirty="0" err="1" smtClean="0"/>
              <a:t>shuttled</a:t>
            </a:r>
            <a:r>
              <a:rPr lang="de-DE" baseline="0" dirty="0" smtClean="0"/>
              <a:t> </a:t>
            </a:r>
            <a:r>
              <a:rPr lang="de-DE" baseline="0" dirty="0" err="1" smtClean="0"/>
              <a:t>into</a:t>
            </a:r>
            <a:r>
              <a:rPr lang="de-DE" baseline="0" dirty="0" smtClean="0"/>
              <a:t> </a:t>
            </a:r>
            <a:r>
              <a:rPr lang="de-DE" baseline="0" dirty="0" err="1" smtClean="0"/>
              <a:t>the</a:t>
            </a:r>
            <a:r>
              <a:rPr lang="de-DE" baseline="0" dirty="0" smtClean="0"/>
              <a:t> </a:t>
            </a:r>
            <a:r>
              <a:rPr lang="de-DE" baseline="0" dirty="0" err="1" smtClean="0"/>
              <a:t>bundle</a:t>
            </a:r>
            <a:r>
              <a:rPr lang="de-DE" baseline="0" dirty="0" smtClean="0"/>
              <a:t> </a:t>
            </a:r>
            <a:r>
              <a:rPr lang="de-DE" baseline="0" dirty="0" err="1" smtClean="0"/>
              <a:t>sheath</a:t>
            </a:r>
            <a:r>
              <a:rPr lang="de-DE" baseline="0" dirty="0" smtClean="0"/>
              <a:t> </a:t>
            </a:r>
            <a:r>
              <a:rPr lang="de-DE" baseline="0" dirty="0" err="1" smtClean="0"/>
              <a:t>cell</a:t>
            </a:r>
            <a:r>
              <a:rPr lang="de-DE" baseline="0" dirty="0" smtClean="0"/>
              <a:t>, </a:t>
            </a:r>
            <a:r>
              <a:rPr lang="de-DE" baseline="0" dirty="0" err="1" smtClean="0"/>
              <a:t>where</a:t>
            </a:r>
            <a:r>
              <a:rPr lang="de-DE" baseline="0" dirty="0" smtClean="0"/>
              <a:t> </a:t>
            </a:r>
            <a:r>
              <a:rPr lang="de-DE" baseline="0" dirty="0" err="1" smtClean="0"/>
              <a:t>it</a:t>
            </a:r>
            <a:r>
              <a:rPr lang="de-DE" baseline="0" dirty="0" smtClean="0"/>
              <a:t> </a:t>
            </a:r>
            <a:r>
              <a:rPr lang="de-DE" baseline="0" dirty="0" err="1" smtClean="0"/>
              <a:t>is</a:t>
            </a:r>
            <a:r>
              <a:rPr lang="de-DE" baseline="0" dirty="0" smtClean="0"/>
              <a:t> </a:t>
            </a:r>
            <a:r>
              <a:rPr lang="de-DE" baseline="0" dirty="0" err="1" smtClean="0"/>
              <a:t>oxidised</a:t>
            </a:r>
            <a:r>
              <a:rPr lang="de-DE" baseline="0" dirty="0" smtClean="0"/>
              <a:t> </a:t>
            </a:r>
            <a:r>
              <a:rPr lang="de-DE" baseline="0" dirty="0" err="1" smtClean="0"/>
              <a:t>and</a:t>
            </a:r>
            <a:r>
              <a:rPr lang="de-DE" baseline="0" dirty="0" smtClean="0"/>
              <a:t> </a:t>
            </a:r>
            <a:r>
              <a:rPr lang="de-DE" baseline="0" dirty="0" err="1" smtClean="0"/>
              <a:t>the</a:t>
            </a:r>
            <a:r>
              <a:rPr lang="de-DE" baseline="0" dirty="0" smtClean="0"/>
              <a:t> CO2 </a:t>
            </a:r>
            <a:r>
              <a:rPr lang="de-DE" baseline="0" dirty="0" err="1" smtClean="0"/>
              <a:t>is</a:t>
            </a:r>
            <a:r>
              <a:rPr lang="de-DE" baseline="0" dirty="0" smtClean="0"/>
              <a:t> </a:t>
            </a:r>
            <a:r>
              <a:rPr lang="de-DE" baseline="0" dirty="0" err="1" smtClean="0"/>
              <a:t>split</a:t>
            </a:r>
            <a:r>
              <a:rPr lang="de-DE" baseline="0" dirty="0" smtClean="0"/>
              <a:t> off </a:t>
            </a:r>
            <a:r>
              <a:rPr lang="de-DE" baseline="0" dirty="0" err="1" smtClean="0"/>
              <a:t>again</a:t>
            </a:r>
            <a:r>
              <a:rPr lang="de-DE" baseline="0" dirty="0" smtClean="0"/>
              <a:t> </a:t>
            </a:r>
            <a:r>
              <a:rPr lang="de-DE" baseline="0" dirty="0" err="1" smtClean="0"/>
              <a:t>to</a:t>
            </a:r>
            <a:r>
              <a:rPr lang="de-DE" baseline="0" dirty="0" smtClean="0"/>
              <a:t> form </a:t>
            </a:r>
            <a:r>
              <a:rPr lang="de-DE" baseline="0" dirty="0" err="1" smtClean="0"/>
              <a:t>Pyruvate</a:t>
            </a:r>
            <a:r>
              <a:rPr lang="de-DE" baseline="0" dirty="0" smtClean="0"/>
              <a:t>.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lang="de-DE" baseline="0" dirty="0" smtClean="0"/>
              <a:t>The CO2 </a:t>
            </a:r>
            <a:r>
              <a:rPr lang="de-DE" baseline="0" dirty="0" err="1" smtClean="0"/>
              <a:t>is</a:t>
            </a:r>
            <a:r>
              <a:rPr lang="de-DE" baseline="0" dirty="0" smtClean="0"/>
              <a:t> </a:t>
            </a:r>
            <a:r>
              <a:rPr lang="de-DE" baseline="0" dirty="0" err="1" smtClean="0"/>
              <a:t>then</a:t>
            </a:r>
            <a:r>
              <a:rPr lang="de-DE" baseline="0" dirty="0" smtClean="0"/>
              <a:t> </a:t>
            </a:r>
            <a:r>
              <a:rPr lang="de-DE" baseline="0" dirty="0" err="1" smtClean="0"/>
              <a:t>fed</a:t>
            </a:r>
            <a:r>
              <a:rPr lang="de-DE" baseline="0" dirty="0" smtClean="0"/>
              <a:t> </a:t>
            </a:r>
            <a:r>
              <a:rPr lang="de-DE" baseline="0" dirty="0" err="1" smtClean="0"/>
              <a:t>into</a:t>
            </a:r>
            <a:r>
              <a:rPr lang="de-DE" baseline="0" dirty="0" smtClean="0"/>
              <a:t> </a:t>
            </a:r>
            <a:r>
              <a:rPr lang="de-DE" baseline="0" dirty="0" err="1" smtClean="0"/>
              <a:t>the</a:t>
            </a:r>
            <a:r>
              <a:rPr lang="de-DE" baseline="0" dirty="0" smtClean="0"/>
              <a:t> Calvin </a:t>
            </a:r>
            <a:r>
              <a:rPr lang="de-DE" baseline="0" dirty="0" err="1" smtClean="0"/>
              <a:t>cycle</a:t>
            </a:r>
            <a:r>
              <a:rPr lang="de-DE" baseline="0" dirty="0" smtClean="0"/>
              <a:t> </a:t>
            </a:r>
            <a:r>
              <a:rPr lang="de-DE" baseline="0" dirty="0" err="1" smtClean="0"/>
              <a:t>and</a:t>
            </a:r>
            <a:r>
              <a:rPr lang="de-DE" baseline="0" dirty="0" smtClean="0"/>
              <a:t> </a:t>
            </a:r>
            <a:r>
              <a:rPr lang="de-DE" baseline="0" dirty="0" err="1" smtClean="0"/>
              <a:t>processed</a:t>
            </a:r>
            <a:r>
              <a:rPr lang="de-DE" baseline="0" dirty="0" smtClean="0"/>
              <a:t> </a:t>
            </a:r>
            <a:r>
              <a:rPr lang="de-DE" baseline="0" dirty="0" err="1" smtClean="0"/>
              <a:t>by</a:t>
            </a:r>
            <a:r>
              <a:rPr lang="de-DE" baseline="0" dirty="0" smtClean="0"/>
              <a:t> </a:t>
            </a:r>
            <a:r>
              <a:rPr lang="de-DE" baseline="0" dirty="0" err="1" smtClean="0"/>
              <a:t>Rubisco</a:t>
            </a:r>
            <a:r>
              <a:rPr lang="de-DE" baseline="0" dirty="0" smtClean="0"/>
              <a:t>. </a:t>
            </a:r>
            <a:r>
              <a:rPr lang="de-DE" baseline="0" dirty="0" err="1" smtClean="0"/>
              <a:t>Electrons</a:t>
            </a:r>
            <a:r>
              <a:rPr lang="de-DE" baseline="0" dirty="0" smtClean="0"/>
              <a:t> </a:t>
            </a:r>
            <a:r>
              <a:rPr lang="de-DE" baseline="0" dirty="0" err="1" smtClean="0"/>
              <a:t>from</a:t>
            </a:r>
            <a:r>
              <a:rPr lang="de-DE" baseline="0" dirty="0" smtClean="0"/>
              <a:t> NADPH, </a:t>
            </a:r>
            <a:r>
              <a:rPr lang="de-DE" baseline="0" dirty="0" err="1" smtClean="0"/>
              <a:t>which</a:t>
            </a:r>
            <a:r>
              <a:rPr lang="de-DE" baseline="0" dirty="0" smtClean="0"/>
              <a:t> </a:t>
            </a:r>
            <a:r>
              <a:rPr lang="de-DE" baseline="0" dirty="0" err="1" smtClean="0"/>
              <a:t>have</a:t>
            </a:r>
            <a:r>
              <a:rPr lang="de-DE" baseline="0" dirty="0" smtClean="0"/>
              <a:t> </a:t>
            </a:r>
            <a:r>
              <a:rPr lang="de-DE" baseline="0" dirty="0" err="1" smtClean="0"/>
              <a:t>been</a:t>
            </a:r>
            <a:r>
              <a:rPr lang="de-DE" baseline="0" dirty="0" smtClean="0"/>
              <a:t> </a:t>
            </a:r>
            <a:r>
              <a:rPr lang="de-DE" baseline="0" dirty="0" err="1" smtClean="0"/>
              <a:t>transported</a:t>
            </a:r>
            <a:r>
              <a:rPr lang="de-DE" baseline="0" dirty="0" smtClean="0"/>
              <a:t> </a:t>
            </a:r>
            <a:r>
              <a:rPr lang="de-DE" baseline="0" dirty="0" err="1" smtClean="0"/>
              <a:t>with</a:t>
            </a:r>
            <a:r>
              <a:rPr lang="de-DE" baseline="0" dirty="0" smtClean="0"/>
              <a:t> </a:t>
            </a:r>
            <a:r>
              <a:rPr lang="de-DE" baseline="0" dirty="0" err="1" smtClean="0"/>
              <a:t>the</a:t>
            </a:r>
            <a:r>
              <a:rPr lang="de-DE" baseline="0" dirty="0" smtClean="0"/>
              <a:t> </a:t>
            </a:r>
            <a:r>
              <a:rPr lang="de-DE" baseline="0" dirty="0" err="1" smtClean="0"/>
              <a:t>malate</a:t>
            </a:r>
            <a:r>
              <a:rPr lang="de-DE" baseline="0" dirty="0" smtClean="0"/>
              <a:t> </a:t>
            </a:r>
            <a:r>
              <a:rPr lang="de-DE" baseline="0" dirty="0" err="1" smtClean="0"/>
              <a:t>as</a:t>
            </a:r>
            <a:r>
              <a:rPr lang="de-DE" baseline="0" dirty="0" smtClean="0"/>
              <a:t> </a:t>
            </a:r>
            <a:r>
              <a:rPr lang="de-DE" baseline="0" dirty="0" err="1" smtClean="0"/>
              <a:t>well</a:t>
            </a:r>
            <a:r>
              <a:rPr lang="de-DE" baseline="0" dirty="0" smtClean="0"/>
              <a:t>, </a:t>
            </a:r>
            <a:r>
              <a:rPr lang="de-DE" baseline="0" dirty="0" err="1" smtClean="0"/>
              <a:t>are</a:t>
            </a:r>
            <a:r>
              <a:rPr lang="de-DE" baseline="0" dirty="0" smtClean="0"/>
              <a:t> </a:t>
            </a:r>
            <a:r>
              <a:rPr lang="de-DE" baseline="0" dirty="0" err="1" smtClean="0"/>
              <a:t>used</a:t>
            </a:r>
            <a:r>
              <a:rPr lang="de-DE" baseline="0" dirty="0" smtClean="0"/>
              <a:t> </a:t>
            </a:r>
            <a:r>
              <a:rPr lang="de-DE" baseline="0" dirty="0" err="1" smtClean="0"/>
              <a:t>for</a:t>
            </a:r>
            <a:r>
              <a:rPr lang="de-DE" baseline="0" dirty="0" smtClean="0"/>
              <a:t> </a:t>
            </a:r>
            <a:r>
              <a:rPr lang="de-DE" baseline="0" dirty="0" err="1" smtClean="0"/>
              <a:t>the</a:t>
            </a:r>
            <a:r>
              <a:rPr lang="de-DE" baseline="0" dirty="0" smtClean="0"/>
              <a:t> </a:t>
            </a:r>
            <a:r>
              <a:rPr lang="de-DE" baseline="0" dirty="0" err="1" smtClean="0"/>
              <a:t>reduction</a:t>
            </a:r>
            <a:r>
              <a:rPr lang="de-DE" baseline="0" dirty="0" smtClean="0"/>
              <a:t> </a:t>
            </a:r>
            <a:r>
              <a:rPr lang="de-DE" baseline="0" dirty="0" err="1" smtClean="0"/>
              <a:t>steps</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cycle</a:t>
            </a:r>
            <a:r>
              <a:rPr lang="de-DE" baseline="0" dirty="0" smtClean="0"/>
              <a:t>. </a:t>
            </a:r>
            <a:r>
              <a:rPr lang="de-DE" baseline="0" dirty="0" err="1" smtClean="0"/>
              <a:t>There</a:t>
            </a:r>
            <a:r>
              <a:rPr lang="de-DE" baseline="0" dirty="0" smtClean="0"/>
              <a:t> </a:t>
            </a:r>
            <a:r>
              <a:rPr lang="de-DE" baseline="0" dirty="0" err="1" smtClean="0"/>
              <a:t>are</a:t>
            </a:r>
            <a:r>
              <a:rPr lang="de-DE" baseline="0" dirty="0" smtClean="0"/>
              <a:t> </a:t>
            </a:r>
            <a:r>
              <a:rPr lang="de-DE" baseline="0" dirty="0" err="1" smtClean="0"/>
              <a:t>other</a:t>
            </a:r>
            <a:r>
              <a:rPr lang="de-DE" baseline="0" dirty="0" smtClean="0"/>
              <a:t> </a:t>
            </a:r>
            <a:r>
              <a:rPr lang="de-DE" baseline="0" dirty="0" err="1" smtClean="0"/>
              <a:t>types</a:t>
            </a:r>
            <a:r>
              <a:rPr lang="de-DE" baseline="0" dirty="0" smtClean="0"/>
              <a:t> </a:t>
            </a:r>
            <a:r>
              <a:rPr lang="de-DE" baseline="0" dirty="0" err="1" smtClean="0"/>
              <a:t>of</a:t>
            </a:r>
            <a:r>
              <a:rPr lang="de-DE" baseline="0" dirty="0" smtClean="0"/>
              <a:t> C4-plants </a:t>
            </a:r>
            <a:r>
              <a:rPr lang="de-DE" baseline="0" dirty="0" err="1" smtClean="0"/>
              <a:t>which</a:t>
            </a:r>
            <a:r>
              <a:rPr lang="de-DE" baseline="0" dirty="0" smtClean="0"/>
              <a:t> form </a:t>
            </a:r>
            <a:r>
              <a:rPr lang="de-DE" baseline="0" dirty="0" err="1" smtClean="0"/>
              <a:t>aspartate</a:t>
            </a:r>
            <a:r>
              <a:rPr lang="de-DE" baseline="0" dirty="0" smtClean="0"/>
              <a:t> </a:t>
            </a:r>
            <a:r>
              <a:rPr lang="de-DE" baseline="0" dirty="0" err="1" smtClean="0"/>
              <a:t>instead</a:t>
            </a:r>
            <a:r>
              <a:rPr lang="de-DE" baseline="0" dirty="0" smtClean="0"/>
              <a:t> </a:t>
            </a:r>
            <a:r>
              <a:rPr lang="de-DE" baseline="0" dirty="0" err="1" smtClean="0"/>
              <a:t>of</a:t>
            </a:r>
            <a:r>
              <a:rPr lang="de-DE" baseline="0" dirty="0" smtClean="0"/>
              <a:t> </a:t>
            </a:r>
            <a:r>
              <a:rPr lang="de-DE" baseline="0" dirty="0" err="1" smtClean="0"/>
              <a:t>malate</a:t>
            </a:r>
            <a:r>
              <a:rPr lang="de-DE" baseline="0" dirty="0" smtClean="0"/>
              <a:t>, but in </a:t>
            </a:r>
            <a:r>
              <a:rPr lang="de-DE" baseline="0" dirty="0" err="1" smtClean="0"/>
              <a:t>principle</a:t>
            </a:r>
            <a:r>
              <a:rPr lang="de-DE" baseline="0" dirty="0" smtClean="0"/>
              <a:t> </a:t>
            </a:r>
            <a:r>
              <a:rPr lang="de-DE" baseline="0" dirty="0" err="1" smtClean="0"/>
              <a:t>the</a:t>
            </a:r>
            <a:r>
              <a:rPr lang="de-DE" baseline="0" dirty="0" smtClean="0"/>
              <a:t> </a:t>
            </a:r>
            <a:r>
              <a:rPr lang="de-DE" baseline="0" dirty="0" err="1" smtClean="0"/>
              <a:t>process</a:t>
            </a:r>
            <a:r>
              <a:rPr lang="de-DE" baseline="0" dirty="0" smtClean="0"/>
              <a:t> </a:t>
            </a:r>
            <a:r>
              <a:rPr lang="de-DE" baseline="0" dirty="0" err="1" smtClean="0"/>
              <a:t>is</a:t>
            </a:r>
            <a:r>
              <a:rPr lang="de-DE" baseline="0" dirty="0" smtClean="0"/>
              <a:t> </a:t>
            </a:r>
            <a:r>
              <a:rPr lang="de-DE" baseline="0" dirty="0" err="1" smtClean="0"/>
              <a:t>the</a:t>
            </a:r>
            <a:r>
              <a:rPr lang="de-DE" baseline="0" dirty="0" smtClean="0"/>
              <a:t> same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de-DE" baseline="0" dirty="0" smtClean="0">
                <a:sym typeface="Wingdings" panose="05000000000000000000" pitchFamily="2" charset="2"/>
              </a:rPr>
              <a:t> </a:t>
            </a:r>
            <a:r>
              <a:rPr lang="de-DE" baseline="0" dirty="0" smtClean="0"/>
              <a:t>The </a:t>
            </a:r>
            <a:r>
              <a:rPr lang="de-DE" baseline="0" dirty="0" err="1" smtClean="0"/>
              <a:t>pyruvate</a:t>
            </a:r>
            <a:r>
              <a:rPr lang="de-DE" baseline="0" dirty="0" smtClean="0"/>
              <a:t> </a:t>
            </a:r>
            <a:r>
              <a:rPr lang="de-DE" baseline="0" dirty="0" err="1" smtClean="0"/>
              <a:t>has</a:t>
            </a:r>
            <a:r>
              <a:rPr lang="de-DE" baseline="0" dirty="0" smtClean="0"/>
              <a:t> </a:t>
            </a:r>
            <a:r>
              <a:rPr lang="de-DE" baseline="0" dirty="0" err="1" smtClean="0"/>
              <a:t>to</a:t>
            </a:r>
            <a:r>
              <a:rPr lang="de-DE" baseline="0" dirty="0" smtClean="0"/>
              <a:t> </a:t>
            </a:r>
            <a:r>
              <a:rPr lang="de-DE" baseline="0" dirty="0" err="1" smtClean="0"/>
              <a:t>be</a:t>
            </a:r>
            <a:r>
              <a:rPr lang="de-DE" baseline="0" dirty="0" smtClean="0"/>
              <a:t> </a:t>
            </a:r>
            <a:r>
              <a:rPr lang="de-DE" baseline="0" dirty="0" err="1" smtClean="0"/>
              <a:t>transported</a:t>
            </a:r>
            <a:r>
              <a:rPr lang="de-DE" baseline="0" dirty="0" smtClean="0"/>
              <a:t> back </a:t>
            </a:r>
            <a:r>
              <a:rPr lang="de-DE" baseline="0" dirty="0" err="1" smtClean="0"/>
              <a:t>into</a:t>
            </a:r>
            <a:r>
              <a:rPr lang="de-DE" baseline="0" dirty="0" smtClean="0"/>
              <a:t> </a:t>
            </a:r>
            <a:r>
              <a:rPr lang="de-DE" baseline="0" dirty="0" err="1" smtClean="0"/>
              <a:t>the</a:t>
            </a:r>
            <a:r>
              <a:rPr lang="de-DE" baseline="0" dirty="0" smtClean="0"/>
              <a:t> </a:t>
            </a:r>
            <a:r>
              <a:rPr lang="de-DE" baseline="0" dirty="0" err="1" smtClean="0"/>
              <a:t>mesophyll</a:t>
            </a:r>
            <a:r>
              <a:rPr lang="de-DE" baseline="0" dirty="0" smtClean="0"/>
              <a:t> </a:t>
            </a:r>
            <a:r>
              <a:rPr lang="de-DE" baseline="0" dirty="0" err="1" smtClean="0"/>
              <a:t>cell</a:t>
            </a:r>
            <a:r>
              <a:rPr lang="de-DE" baseline="0" dirty="0" smtClean="0"/>
              <a:t> </a:t>
            </a:r>
            <a:r>
              <a:rPr lang="de-DE" baseline="0" dirty="0" err="1" smtClean="0"/>
              <a:t>again</a:t>
            </a:r>
            <a:r>
              <a:rPr lang="de-DE" baseline="0" dirty="0" smtClean="0"/>
              <a:t> </a:t>
            </a:r>
            <a:r>
              <a:rPr lang="de-DE" baseline="0" dirty="0" err="1" smtClean="0"/>
              <a:t>to</a:t>
            </a:r>
            <a:r>
              <a:rPr lang="de-DE" baseline="0" dirty="0" smtClean="0"/>
              <a:t> </a:t>
            </a:r>
            <a:r>
              <a:rPr lang="de-DE" baseline="0" dirty="0" err="1" smtClean="0"/>
              <a:t>be</a:t>
            </a:r>
            <a:r>
              <a:rPr lang="de-DE" baseline="0" dirty="0" smtClean="0"/>
              <a:t> </a:t>
            </a:r>
            <a:r>
              <a:rPr lang="de-DE" baseline="0" dirty="0" err="1" smtClean="0"/>
              <a:t>phosphorylated</a:t>
            </a:r>
            <a:r>
              <a:rPr lang="de-DE" baseline="0" dirty="0" smtClean="0"/>
              <a:t> </a:t>
            </a:r>
            <a:r>
              <a:rPr lang="de-DE" baseline="0" dirty="0" err="1" smtClean="0"/>
              <a:t>using</a:t>
            </a:r>
            <a:r>
              <a:rPr lang="de-DE" baseline="0" dirty="0" smtClean="0"/>
              <a:t> ATP </a:t>
            </a:r>
            <a:r>
              <a:rPr lang="de-DE" baseline="0" dirty="0" err="1" smtClean="0"/>
              <a:t>to</a:t>
            </a:r>
            <a:r>
              <a:rPr lang="de-DE" baseline="0" dirty="0" smtClean="0"/>
              <a:t> form PEP </a:t>
            </a:r>
            <a:r>
              <a:rPr lang="de-DE" baseline="0" dirty="0" err="1" smtClean="0"/>
              <a:t>again</a:t>
            </a:r>
            <a:r>
              <a:rPr lang="de-DE" baseline="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aseline="0" dirty="0" smtClean="0"/>
              <a:t>The light </a:t>
            </a:r>
            <a:r>
              <a:rPr lang="de-DE" baseline="0" dirty="0" err="1" smtClean="0"/>
              <a:t>reactions</a:t>
            </a:r>
            <a:r>
              <a:rPr lang="de-DE" baseline="0" dirty="0" smtClean="0"/>
              <a:t> </a:t>
            </a:r>
            <a:r>
              <a:rPr lang="de-DE" baseline="0" dirty="0" err="1" smtClean="0"/>
              <a:t>only</a:t>
            </a:r>
            <a:r>
              <a:rPr lang="de-DE" baseline="0" dirty="0" smtClean="0"/>
              <a:t> </a:t>
            </a:r>
            <a:r>
              <a:rPr lang="de-DE" baseline="0" dirty="0" err="1" smtClean="0"/>
              <a:t>take</a:t>
            </a:r>
            <a:r>
              <a:rPr lang="de-DE" baseline="0" dirty="0" smtClean="0"/>
              <a:t> </a:t>
            </a:r>
            <a:r>
              <a:rPr lang="de-DE" baseline="0" dirty="0" err="1" smtClean="0"/>
              <a:t>place</a:t>
            </a:r>
            <a:r>
              <a:rPr lang="de-DE" baseline="0" dirty="0" smtClean="0"/>
              <a:t> in </a:t>
            </a:r>
            <a:r>
              <a:rPr lang="de-DE" baseline="0" dirty="0" err="1" smtClean="0"/>
              <a:t>the</a:t>
            </a:r>
            <a:r>
              <a:rPr lang="de-DE" baseline="0" dirty="0" smtClean="0"/>
              <a:t> </a:t>
            </a:r>
            <a:r>
              <a:rPr lang="de-DE" baseline="0" dirty="0" err="1" smtClean="0"/>
              <a:t>mesophyll</a:t>
            </a:r>
            <a:r>
              <a:rPr lang="de-DE" baseline="0" dirty="0" smtClean="0"/>
              <a:t> </a:t>
            </a:r>
            <a:r>
              <a:rPr lang="de-DE" baseline="0" dirty="0" err="1" smtClean="0"/>
              <a:t>cell</a:t>
            </a:r>
            <a:r>
              <a:rPr lang="de-DE" baseline="0" dirty="0" smtClean="0"/>
              <a:t>, in </a:t>
            </a:r>
            <a:r>
              <a:rPr lang="de-DE" baseline="0" dirty="0" err="1" smtClean="0"/>
              <a:t>this</a:t>
            </a:r>
            <a:r>
              <a:rPr lang="de-DE" baseline="0" dirty="0" smtClean="0"/>
              <a:t> </a:t>
            </a:r>
            <a:r>
              <a:rPr lang="de-DE" baseline="0" dirty="0" err="1" smtClean="0"/>
              <a:t>way</a:t>
            </a:r>
            <a:r>
              <a:rPr lang="de-DE" baseline="0" dirty="0" smtClean="0"/>
              <a:t> O2-evolution </a:t>
            </a:r>
            <a:r>
              <a:rPr lang="de-DE" baseline="0" dirty="0" err="1" smtClean="0"/>
              <a:t>from</a:t>
            </a:r>
            <a:r>
              <a:rPr lang="de-DE" baseline="0" dirty="0" smtClean="0"/>
              <a:t> </a:t>
            </a:r>
            <a:r>
              <a:rPr lang="de-DE" baseline="0" dirty="0" err="1" smtClean="0"/>
              <a:t>the</a:t>
            </a:r>
            <a:r>
              <a:rPr lang="de-DE" baseline="0" dirty="0" smtClean="0"/>
              <a:t> </a:t>
            </a:r>
            <a:r>
              <a:rPr lang="de-DE" baseline="0" dirty="0" err="1" smtClean="0"/>
              <a:t>splitting</a:t>
            </a:r>
            <a:r>
              <a:rPr lang="de-DE" baseline="0" dirty="0" smtClean="0"/>
              <a:t> </a:t>
            </a:r>
            <a:r>
              <a:rPr lang="de-DE" baseline="0" dirty="0" err="1" smtClean="0"/>
              <a:t>of</a:t>
            </a:r>
            <a:r>
              <a:rPr lang="de-DE" baseline="0" dirty="0" smtClean="0"/>
              <a:t> </a:t>
            </a:r>
            <a:r>
              <a:rPr lang="de-DE" baseline="0" dirty="0" err="1" smtClean="0"/>
              <a:t>water</a:t>
            </a:r>
            <a:r>
              <a:rPr lang="de-DE" baseline="0" dirty="0" smtClean="0"/>
              <a:t> </a:t>
            </a:r>
            <a:r>
              <a:rPr lang="de-DE" baseline="0" dirty="0" err="1" smtClean="0"/>
              <a:t>only</a:t>
            </a:r>
            <a:r>
              <a:rPr lang="de-DE" baseline="0" dirty="0" smtClean="0"/>
              <a:t> </a:t>
            </a:r>
            <a:r>
              <a:rPr lang="de-DE" baseline="0" dirty="0" err="1" smtClean="0"/>
              <a:t>takes</a:t>
            </a:r>
            <a:r>
              <a:rPr lang="de-DE" baseline="0" dirty="0" smtClean="0"/>
              <a:t> </a:t>
            </a:r>
            <a:r>
              <a:rPr lang="de-DE" baseline="0" dirty="0" err="1" smtClean="0"/>
              <a:t>place</a:t>
            </a:r>
            <a:r>
              <a:rPr lang="de-DE" baseline="0" dirty="0" smtClean="0"/>
              <a:t> in </a:t>
            </a:r>
            <a:r>
              <a:rPr lang="de-DE" baseline="0" dirty="0" err="1" smtClean="0"/>
              <a:t>the</a:t>
            </a:r>
            <a:r>
              <a:rPr lang="de-DE" baseline="0" dirty="0" smtClean="0"/>
              <a:t> </a:t>
            </a:r>
            <a:r>
              <a:rPr lang="de-DE" baseline="0" dirty="0" err="1" smtClean="0"/>
              <a:t>mesophyll</a:t>
            </a:r>
            <a:r>
              <a:rPr lang="de-DE" baseline="0" dirty="0" smtClean="0"/>
              <a:t> </a:t>
            </a:r>
            <a:r>
              <a:rPr lang="de-DE" baseline="0" dirty="0" err="1" smtClean="0"/>
              <a:t>cell</a:t>
            </a:r>
            <a:r>
              <a:rPr lang="de-DE" baseline="0" dirty="0" smtClean="0"/>
              <a:t>. In </a:t>
            </a:r>
            <a:r>
              <a:rPr lang="de-DE" baseline="0" dirty="0" err="1" smtClean="0"/>
              <a:t>this</a:t>
            </a:r>
            <a:r>
              <a:rPr lang="de-DE" baseline="0" dirty="0" smtClean="0"/>
              <a:t> </a:t>
            </a:r>
            <a:r>
              <a:rPr lang="de-DE" baseline="0" dirty="0" err="1" smtClean="0"/>
              <a:t>way</a:t>
            </a:r>
            <a:r>
              <a:rPr lang="de-DE" baseline="0" dirty="0" smtClean="0"/>
              <a:t>, </a:t>
            </a:r>
            <a:r>
              <a:rPr lang="de-DE" baseline="0" dirty="0" err="1" smtClean="0"/>
              <a:t>Rubisco</a:t>
            </a:r>
            <a:r>
              <a:rPr lang="de-DE" baseline="0" dirty="0" smtClean="0"/>
              <a:t> in </a:t>
            </a:r>
            <a:r>
              <a:rPr lang="de-DE" baseline="0" dirty="0" err="1" smtClean="0"/>
              <a:t>the</a:t>
            </a:r>
            <a:r>
              <a:rPr lang="de-DE" baseline="0" dirty="0" smtClean="0"/>
              <a:t> Calvin </a:t>
            </a:r>
            <a:r>
              <a:rPr lang="de-DE" baseline="0" dirty="0" err="1" smtClean="0"/>
              <a:t>cycle</a:t>
            </a:r>
            <a:r>
              <a:rPr lang="de-DE" baseline="0" dirty="0" smtClean="0"/>
              <a:t> </a:t>
            </a:r>
            <a:r>
              <a:rPr lang="de-DE" baseline="0" dirty="0" err="1" smtClean="0"/>
              <a:t>is</a:t>
            </a:r>
            <a:r>
              <a:rPr lang="de-DE" baseline="0" dirty="0" smtClean="0"/>
              <a:t> </a:t>
            </a:r>
            <a:r>
              <a:rPr lang="de-DE" baseline="0" dirty="0" err="1" smtClean="0"/>
              <a:t>shielded</a:t>
            </a:r>
            <a:r>
              <a:rPr lang="de-DE" baseline="0" dirty="0" smtClean="0"/>
              <a:t> </a:t>
            </a:r>
            <a:r>
              <a:rPr lang="de-DE" baseline="0" dirty="0" err="1" smtClean="0"/>
              <a:t>from</a:t>
            </a:r>
            <a:r>
              <a:rPr lang="de-DE" baseline="0" dirty="0" smtClean="0"/>
              <a:t> </a:t>
            </a:r>
            <a:r>
              <a:rPr lang="de-DE" baseline="0" dirty="0" err="1" smtClean="0"/>
              <a:t>oxygen</a:t>
            </a:r>
            <a:r>
              <a:rPr lang="de-DE" baseline="0" dirty="0" smtClean="0"/>
              <a:t>, so </a:t>
            </a:r>
            <a:r>
              <a:rPr lang="de-DE" baseline="0" dirty="0" err="1" smtClean="0"/>
              <a:t>the</a:t>
            </a:r>
            <a:r>
              <a:rPr lang="de-DE" baseline="0" dirty="0" smtClean="0"/>
              <a:t> </a:t>
            </a:r>
            <a:r>
              <a:rPr lang="de-DE" baseline="0" dirty="0" err="1" smtClean="0"/>
              <a:t>Oxigenation-Reaction</a:t>
            </a:r>
            <a:r>
              <a:rPr lang="de-DE" baseline="0" dirty="0" smtClean="0"/>
              <a:t> </a:t>
            </a:r>
            <a:r>
              <a:rPr lang="de-DE" baseline="0" dirty="0" err="1" smtClean="0"/>
              <a:t>of</a:t>
            </a:r>
            <a:r>
              <a:rPr lang="de-DE" baseline="0" dirty="0" smtClean="0"/>
              <a:t> </a:t>
            </a:r>
            <a:r>
              <a:rPr lang="de-DE" baseline="0" dirty="0" err="1" smtClean="0"/>
              <a:t>this</a:t>
            </a:r>
            <a:r>
              <a:rPr lang="de-DE" baseline="0" dirty="0" smtClean="0"/>
              <a:t> </a:t>
            </a:r>
            <a:r>
              <a:rPr lang="de-DE" baseline="0" dirty="0" err="1" smtClean="0"/>
              <a:t>enzyme</a:t>
            </a:r>
            <a:r>
              <a:rPr lang="de-DE" baseline="0" dirty="0" smtClean="0"/>
              <a:t>, </a:t>
            </a:r>
            <a:r>
              <a:rPr lang="de-DE" baseline="0" dirty="0" err="1" smtClean="0"/>
              <a:t>resulting</a:t>
            </a:r>
            <a:r>
              <a:rPr lang="de-DE" baseline="0" dirty="0" smtClean="0"/>
              <a:t> in </a:t>
            </a:r>
            <a:r>
              <a:rPr lang="de-DE" baseline="0" dirty="0" err="1" smtClean="0"/>
              <a:t>photorespiration</a:t>
            </a:r>
            <a:r>
              <a:rPr lang="de-DE" baseline="0" dirty="0" smtClean="0"/>
              <a:t>, </a:t>
            </a:r>
            <a:r>
              <a:rPr lang="de-DE" baseline="0" dirty="0" err="1" smtClean="0"/>
              <a:t>is</a:t>
            </a:r>
            <a:r>
              <a:rPr lang="de-DE" baseline="0" dirty="0" smtClean="0"/>
              <a:t> </a:t>
            </a:r>
            <a:r>
              <a:rPr lang="de-DE" baseline="0" dirty="0" err="1" smtClean="0"/>
              <a:t>supressed</a:t>
            </a:r>
            <a:r>
              <a:rPr lang="de-DE" baseline="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baseline="0" dirty="0" smtClean="0"/>
          </a:p>
          <a:p>
            <a:endParaRPr lang="de-DE" dirty="0"/>
          </a:p>
        </p:txBody>
      </p:sp>
      <p:sp>
        <p:nvSpPr>
          <p:cNvPr id="4" name="Foliennummernplatzhalter 3"/>
          <p:cNvSpPr>
            <a:spLocks noGrp="1"/>
          </p:cNvSpPr>
          <p:nvPr>
            <p:ph type="sldNum" sz="quarter" idx="10"/>
          </p:nvPr>
        </p:nvSpPr>
        <p:spPr/>
        <p:txBody>
          <a:bodyPr/>
          <a:lstStyle/>
          <a:p>
            <a:fld id="{79AEB017-55A1-4A2A-8E32-BDB836203858}" type="slidenum">
              <a:rPr lang="de-DE" smtClean="0"/>
              <a:t>15</a:t>
            </a:fld>
            <a:endParaRPr lang="de-DE"/>
          </a:p>
        </p:txBody>
      </p:sp>
    </p:spTree>
    <p:extLst>
      <p:ext uri="{BB962C8B-B14F-4D97-AF65-F5344CB8AC3E}">
        <p14:creationId xmlns:p14="http://schemas.microsoft.com/office/powerpoint/2010/main" val="5987958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This</a:t>
            </a:r>
            <a:r>
              <a:rPr lang="de-DE" baseline="0" dirty="0" smtClean="0"/>
              <a:t> </a:t>
            </a:r>
            <a:r>
              <a:rPr lang="de-DE" baseline="0" dirty="0" err="1" smtClean="0"/>
              <a:t>map</a:t>
            </a:r>
            <a:r>
              <a:rPr lang="de-DE" baseline="0" dirty="0" smtClean="0"/>
              <a:t> </a:t>
            </a:r>
            <a:r>
              <a:rPr lang="de-DE" baseline="0" dirty="0" err="1" smtClean="0"/>
              <a:t>shows</a:t>
            </a:r>
            <a:r>
              <a:rPr lang="de-DE" baseline="0" dirty="0" smtClean="0"/>
              <a:t> </a:t>
            </a:r>
            <a:r>
              <a:rPr lang="de-DE" baseline="0" dirty="0" err="1" smtClean="0"/>
              <a:t>the</a:t>
            </a:r>
            <a:r>
              <a:rPr lang="de-DE" baseline="0" dirty="0" smtClean="0"/>
              <a:t> </a:t>
            </a:r>
            <a:r>
              <a:rPr lang="de-DE" baseline="0" dirty="0" err="1" smtClean="0"/>
              <a:t>increase</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percentage</a:t>
            </a:r>
            <a:r>
              <a:rPr lang="de-DE" baseline="0" dirty="0" smtClean="0"/>
              <a:t> </a:t>
            </a:r>
            <a:r>
              <a:rPr lang="de-DE" baseline="0" dirty="0" err="1" smtClean="0"/>
              <a:t>of</a:t>
            </a:r>
            <a:r>
              <a:rPr lang="de-DE" baseline="0" dirty="0" smtClean="0"/>
              <a:t> C4-species </a:t>
            </a:r>
            <a:r>
              <a:rPr lang="de-DE" baseline="0" dirty="0" err="1" smtClean="0"/>
              <a:t>of</a:t>
            </a:r>
            <a:r>
              <a:rPr lang="de-DE" baseline="0" dirty="0" smtClean="0"/>
              <a:t> all </a:t>
            </a:r>
            <a:r>
              <a:rPr lang="de-DE" baseline="0" dirty="0" err="1" smtClean="0"/>
              <a:t>grass</a:t>
            </a:r>
            <a:r>
              <a:rPr lang="de-DE" baseline="0" dirty="0" smtClean="0"/>
              <a:t> </a:t>
            </a:r>
            <a:r>
              <a:rPr lang="de-DE" baseline="0" dirty="0" err="1" smtClean="0"/>
              <a:t>species</a:t>
            </a:r>
            <a:r>
              <a:rPr lang="de-DE" baseline="0" dirty="0" smtClean="0"/>
              <a:t> in Northern </a:t>
            </a:r>
            <a:r>
              <a:rPr lang="de-DE" baseline="0" dirty="0" err="1" smtClean="0"/>
              <a:t>America</a:t>
            </a:r>
            <a:r>
              <a:rPr lang="de-DE" baseline="0" dirty="0" smtClean="0"/>
              <a:t> </a:t>
            </a:r>
            <a:r>
              <a:rPr lang="de-DE" baseline="0" dirty="0" err="1" smtClean="0"/>
              <a:t>with</a:t>
            </a:r>
            <a:r>
              <a:rPr lang="de-DE" baseline="0" dirty="0" smtClean="0"/>
              <a:t> </a:t>
            </a:r>
            <a:r>
              <a:rPr lang="de-DE" baseline="0" dirty="0" err="1" smtClean="0"/>
              <a:t>Latitude</a:t>
            </a:r>
            <a:r>
              <a:rPr lang="de-DE" baseline="0" dirty="0" smtClean="0"/>
              <a:t>: </a:t>
            </a:r>
            <a:r>
              <a:rPr lang="de-DE" baseline="0" dirty="0" err="1" smtClean="0"/>
              <a:t>while</a:t>
            </a:r>
            <a:r>
              <a:rPr lang="de-DE" baseline="0" dirty="0" smtClean="0"/>
              <a:t> all </a:t>
            </a:r>
            <a:r>
              <a:rPr lang="de-DE" baseline="0" dirty="0" err="1" smtClean="0"/>
              <a:t>grasses</a:t>
            </a:r>
            <a:r>
              <a:rPr lang="de-DE" baseline="0" dirty="0" smtClean="0"/>
              <a:t> </a:t>
            </a:r>
            <a:r>
              <a:rPr lang="de-DE" baseline="0" dirty="0" err="1" smtClean="0"/>
              <a:t>growing</a:t>
            </a:r>
            <a:r>
              <a:rPr lang="de-DE" baseline="0" dirty="0" smtClean="0"/>
              <a:t> </a:t>
            </a:r>
            <a:r>
              <a:rPr lang="de-DE" baseline="0" dirty="0" err="1" smtClean="0"/>
              <a:t>near</a:t>
            </a:r>
            <a:r>
              <a:rPr lang="de-DE" baseline="0" dirty="0" smtClean="0"/>
              <a:t> </a:t>
            </a:r>
            <a:r>
              <a:rPr lang="de-DE" baseline="0" dirty="0" err="1" smtClean="0"/>
              <a:t>the</a:t>
            </a:r>
            <a:r>
              <a:rPr lang="de-DE" baseline="0" dirty="0" smtClean="0"/>
              <a:t> </a:t>
            </a:r>
            <a:r>
              <a:rPr lang="de-DE" baseline="0" dirty="0" err="1" smtClean="0"/>
              <a:t>border</a:t>
            </a:r>
            <a:r>
              <a:rPr lang="de-DE" baseline="0" dirty="0" smtClean="0"/>
              <a:t> </a:t>
            </a:r>
            <a:r>
              <a:rPr lang="de-DE" baseline="0" dirty="0" err="1" smtClean="0"/>
              <a:t>to</a:t>
            </a:r>
            <a:r>
              <a:rPr lang="de-DE" baseline="0" dirty="0" smtClean="0"/>
              <a:t> Canada a C3-species, </a:t>
            </a:r>
            <a:r>
              <a:rPr lang="de-DE" baseline="0" dirty="0" err="1" smtClean="0"/>
              <a:t>further</a:t>
            </a:r>
            <a:r>
              <a:rPr lang="de-DE" baseline="0" dirty="0" smtClean="0"/>
              <a:t> </a:t>
            </a:r>
            <a:r>
              <a:rPr lang="de-DE" baseline="0" dirty="0" err="1" smtClean="0"/>
              <a:t>south</a:t>
            </a:r>
            <a:r>
              <a:rPr lang="de-DE" baseline="0" dirty="0" smtClean="0"/>
              <a:t> </a:t>
            </a:r>
            <a:r>
              <a:rPr lang="de-DE" baseline="0" dirty="0" err="1" smtClean="0"/>
              <a:t>the</a:t>
            </a:r>
            <a:r>
              <a:rPr lang="de-DE" baseline="0" dirty="0" smtClean="0"/>
              <a:t> </a:t>
            </a:r>
            <a:r>
              <a:rPr lang="de-DE" baseline="0" dirty="0" err="1" smtClean="0"/>
              <a:t>percentage</a:t>
            </a:r>
            <a:r>
              <a:rPr lang="de-DE" baseline="0" dirty="0" smtClean="0"/>
              <a:t> </a:t>
            </a:r>
            <a:r>
              <a:rPr lang="de-DE" baseline="0" dirty="0" err="1" smtClean="0"/>
              <a:t>of</a:t>
            </a:r>
            <a:r>
              <a:rPr lang="de-DE" baseline="0" dirty="0" smtClean="0"/>
              <a:t> C4 </a:t>
            </a:r>
            <a:r>
              <a:rPr lang="de-DE" baseline="0" dirty="0" err="1" smtClean="0"/>
              <a:t>plants</a:t>
            </a:r>
            <a:r>
              <a:rPr lang="de-DE" baseline="0" dirty="0" smtClean="0"/>
              <a:t> </a:t>
            </a:r>
            <a:r>
              <a:rPr lang="de-DE" baseline="0" dirty="0" err="1" smtClean="0"/>
              <a:t>increases</a:t>
            </a:r>
            <a:r>
              <a:rPr lang="de-DE" baseline="0" dirty="0" smtClean="0"/>
              <a:t>, </a:t>
            </a:r>
            <a:r>
              <a:rPr lang="de-DE" baseline="0" dirty="0" err="1" smtClean="0"/>
              <a:t>until</a:t>
            </a:r>
            <a:r>
              <a:rPr lang="de-DE" baseline="0" dirty="0" smtClean="0"/>
              <a:t> </a:t>
            </a:r>
            <a:r>
              <a:rPr lang="de-DE" baseline="0" dirty="0" err="1" smtClean="0"/>
              <a:t>about</a:t>
            </a:r>
            <a:r>
              <a:rPr lang="de-DE" baseline="0" dirty="0" smtClean="0"/>
              <a:t> 80% </a:t>
            </a:r>
            <a:r>
              <a:rPr lang="de-DE" baseline="0" dirty="0" err="1" smtClean="0"/>
              <a:t>of</a:t>
            </a:r>
            <a:r>
              <a:rPr lang="de-DE" baseline="0" dirty="0" smtClean="0"/>
              <a:t> all </a:t>
            </a:r>
            <a:r>
              <a:rPr lang="de-DE" baseline="0" dirty="0" err="1" smtClean="0"/>
              <a:t>grasses</a:t>
            </a:r>
            <a:r>
              <a:rPr lang="de-DE" baseline="0" dirty="0" smtClean="0"/>
              <a:t> </a:t>
            </a:r>
            <a:r>
              <a:rPr lang="de-DE" baseline="0" dirty="0" err="1" smtClean="0"/>
              <a:t>employ</a:t>
            </a:r>
            <a:r>
              <a:rPr lang="de-DE" baseline="0" dirty="0" smtClean="0"/>
              <a:t> C4-metabolism </a:t>
            </a:r>
            <a:r>
              <a:rPr lang="de-DE" baseline="0" dirty="0" err="1" smtClean="0"/>
              <a:t>near</a:t>
            </a:r>
            <a:r>
              <a:rPr lang="de-DE" baseline="0" dirty="0" smtClean="0"/>
              <a:t> </a:t>
            </a:r>
            <a:r>
              <a:rPr lang="de-DE" baseline="0" dirty="0" err="1" smtClean="0"/>
              <a:t>the</a:t>
            </a:r>
            <a:r>
              <a:rPr lang="de-DE" baseline="0" dirty="0" smtClean="0"/>
              <a:t> </a:t>
            </a:r>
            <a:r>
              <a:rPr lang="de-DE" baseline="0" dirty="0" err="1" smtClean="0"/>
              <a:t>border</a:t>
            </a:r>
            <a:r>
              <a:rPr lang="de-DE" baseline="0" dirty="0" smtClean="0"/>
              <a:t> </a:t>
            </a:r>
            <a:r>
              <a:rPr lang="de-DE" baseline="0" dirty="0" err="1" smtClean="0"/>
              <a:t>to</a:t>
            </a:r>
            <a:r>
              <a:rPr lang="de-DE" baseline="0" dirty="0" smtClean="0"/>
              <a:t> </a:t>
            </a:r>
            <a:r>
              <a:rPr lang="de-DE" baseline="0" dirty="0" err="1" smtClean="0"/>
              <a:t>middle</a:t>
            </a:r>
            <a:r>
              <a:rPr lang="de-DE" baseline="0" dirty="0" smtClean="0"/>
              <a:t> </a:t>
            </a:r>
            <a:r>
              <a:rPr lang="de-DE" baseline="0" dirty="0" err="1" smtClean="0"/>
              <a:t>America</a:t>
            </a:r>
            <a:r>
              <a:rPr lang="de-DE" baseline="0" dirty="0" smtClean="0"/>
              <a:t>. This </a:t>
            </a:r>
            <a:r>
              <a:rPr lang="de-DE" baseline="0" dirty="0" err="1" smtClean="0"/>
              <a:t>increase</a:t>
            </a:r>
            <a:r>
              <a:rPr lang="de-DE" baseline="0" dirty="0" smtClean="0"/>
              <a:t> </a:t>
            </a:r>
            <a:r>
              <a:rPr lang="de-DE" baseline="0" dirty="0" err="1" smtClean="0"/>
              <a:t>monitors</a:t>
            </a:r>
            <a:r>
              <a:rPr lang="de-DE" baseline="0" dirty="0" smtClean="0"/>
              <a:t> an </a:t>
            </a:r>
            <a:r>
              <a:rPr lang="de-DE" baseline="0" dirty="0" err="1" smtClean="0"/>
              <a:t>increase</a:t>
            </a:r>
            <a:r>
              <a:rPr lang="de-DE" baseline="0" dirty="0" smtClean="0"/>
              <a:t> in </a:t>
            </a:r>
            <a:r>
              <a:rPr lang="de-DE" baseline="0" dirty="0" err="1" smtClean="0"/>
              <a:t>temperature</a:t>
            </a:r>
            <a:r>
              <a:rPr lang="de-DE" baseline="0" dirty="0" smtClean="0"/>
              <a:t>, </a:t>
            </a:r>
            <a:r>
              <a:rPr lang="de-DE" baseline="0" dirty="0" err="1" smtClean="0"/>
              <a:t>irradiation</a:t>
            </a:r>
            <a:r>
              <a:rPr lang="de-DE" baseline="0" dirty="0" smtClean="0"/>
              <a:t> </a:t>
            </a:r>
            <a:r>
              <a:rPr lang="de-DE" baseline="0" dirty="0" err="1" smtClean="0"/>
              <a:t>and</a:t>
            </a:r>
            <a:r>
              <a:rPr lang="de-DE" baseline="0" dirty="0" smtClean="0"/>
              <a:t> </a:t>
            </a:r>
            <a:r>
              <a:rPr lang="de-DE" baseline="0" dirty="0" err="1" smtClean="0"/>
              <a:t>drought</a:t>
            </a:r>
            <a:r>
              <a:rPr lang="de-DE" baseline="0" dirty="0" smtClean="0"/>
              <a:t>. High light </a:t>
            </a:r>
            <a:r>
              <a:rPr lang="de-DE" baseline="0" dirty="0" err="1" smtClean="0"/>
              <a:t>intensities</a:t>
            </a:r>
            <a:r>
              <a:rPr lang="de-DE" baseline="0" dirty="0" smtClean="0"/>
              <a:t>, warm </a:t>
            </a:r>
            <a:r>
              <a:rPr lang="de-DE" baseline="0" dirty="0" err="1" smtClean="0"/>
              <a:t>temperatures</a:t>
            </a:r>
            <a:r>
              <a:rPr lang="de-DE" baseline="0" dirty="0" smtClean="0"/>
              <a:t> </a:t>
            </a:r>
            <a:r>
              <a:rPr lang="de-DE" baseline="0" dirty="0" err="1" smtClean="0"/>
              <a:t>and</a:t>
            </a:r>
            <a:r>
              <a:rPr lang="de-DE" baseline="0" dirty="0" smtClean="0"/>
              <a:t> dry </a:t>
            </a:r>
            <a:r>
              <a:rPr lang="de-DE" baseline="0" dirty="0" err="1" smtClean="0"/>
              <a:t>soils</a:t>
            </a:r>
            <a:r>
              <a:rPr lang="de-DE" baseline="0" dirty="0" smtClean="0"/>
              <a:t> </a:t>
            </a:r>
            <a:r>
              <a:rPr lang="de-DE" baseline="0" dirty="0" err="1" smtClean="0"/>
              <a:t>are</a:t>
            </a:r>
            <a:r>
              <a:rPr lang="de-DE" baseline="0" dirty="0" smtClean="0"/>
              <a:t> </a:t>
            </a:r>
            <a:r>
              <a:rPr lang="de-DE" baseline="0" dirty="0" err="1" smtClean="0"/>
              <a:t>the</a:t>
            </a:r>
            <a:r>
              <a:rPr lang="de-DE" baseline="0" dirty="0" smtClean="0"/>
              <a:t> </a:t>
            </a:r>
            <a:r>
              <a:rPr lang="de-DE" baseline="0" dirty="0" err="1" smtClean="0"/>
              <a:t>conditions</a:t>
            </a:r>
            <a:r>
              <a:rPr lang="de-DE" baseline="0" dirty="0" smtClean="0"/>
              <a:t> C4-plants </a:t>
            </a:r>
            <a:r>
              <a:rPr lang="de-DE" baseline="0" dirty="0" err="1" smtClean="0"/>
              <a:t>are</a:t>
            </a:r>
            <a:r>
              <a:rPr lang="de-DE" baseline="0" dirty="0" smtClean="0"/>
              <a:t> </a:t>
            </a:r>
            <a:r>
              <a:rPr lang="de-DE" baseline="0" dirty="0" err="1" smtClean="0"/>
              <a:t>best</a:t>
            </a:r>
            <a:r>
              <a:rPr lang="de-DE" baseline="0" dirty="0" smtClean="0"/>
              <a:t> </a:t>
            </a:r>
            <a:r>
              <a:rPr lang="de-DE" baseline="0" dirty="0" err="1" smtClean="0"/>
              <a:t>adapted</a:t>
            </a:r>
            <a:r>
              <a:rPr lang="de-DE" baseline="0" dirty="0" smtClean="0"/>
              <a:t> </a:t>
            </a:r>
            <a:r>
              <a:rPr lang="de-DE" baseline="0" dirty="0" err="1" smtClean="0"/>
              <a:t>to</a:t>
            </a:r>
            <a:r>
              <a:rPr lang="de-DE" baseline="0" dirty="0" smtClean="0"/>
              <a:t>. </a:t>
            </a:r>
            <a:endParaRPr lang="de-DE" dirty="0"/>
          </a:p>
        </p:txBody>
      </p:sp>
      <p:sp>
        <p:nvSpPr>
          <p:cNvPr id="4" name="Foliennummernplatzhalter 3"/>
          <p:cNvSpPr>
            <a:spLocks noGrp="1"/>
          </p:cNvSpPr>
          <p:nvPr>
            <p:ph type="sldNum" sz="quarter" idx="10"/>
          </p:nvPr>
        </p:nvSpPr>
        <p:spPr/>
        <p:txBody>
          <a:bodyPr/>
          <a:lstStyle/>
          <a:p>
            <a:fld id="{79AEB017-55A1-4A2A-8E32-BDB836203858}" type="slidenum">
              <a:rPr lang="de-DE" smtClean="0"/>
              <a:t>18</a:t>
            </a:fld>
            <a:endParaRPr lang="de-DE"/>
          </a:p>
        </p:txBody>
      </p:sp>
    </p:spTree>
    <p:extLst>
      <p:ext uri="{BB962C8B-B14F-4D97-AF65-F5344CB8AC3E}">
        <p14:creationId xmlns:p14="http://schemas.microsoft.com/office/powerpoint/2010/main" val="19385430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C4-metabolism</a:t>
            </a:r>
            <a:r>
              <a:rPr lang="de-DE" baseline="0" dirty="0" smtClean="0"/>
              <a:t> </a:t>
            </a:r>
            <a:r>
              <a:rPr lang="de-DE" baseline="0" dirty="0" err="1" smtClean="0"/>
              <a:t>seems</a:t>
            </a:r>
            <a:r>
              <a:rPr lang="de-DE" baseline="0" dirty="0" smtClean="0"/>
              <a:t> </a:t>
            </a:r>
            <a:r>
              <a:rPr lang="de-DE" baseline="0" dirty="0" err="1" smtClean="0"/>
              <a:t>to</a:t>
            </a:r>
            <a:r>
              <a:rPr lang="de-DE" baseline="0" dirty="0" smtClean="0"/>
              <a:t> </a:t>
            </a:r>
            <a:r>
              <a:rPr lang="de-DE" baseline="0" dirty="0" err="1" smtClean="0"/>
              <a:t>have</a:t>
            </a:r>
            <a:r>
              <a:rPr lang="de-DE" baseline="0" dirty="0" smtClean="0"/>
              <a:t> </a:t>
            </a:r>
            <a:r>
              <a:rPr lang="de-DE" baseline="0" dirty="0" err="1" smtClean="0"/>
              <a:t>evolved</a:t>
            </a:r>
            <a:r>
              <a:rPr lang="de-DE" baseline="0" dirty="0" smtClean="0"/>
              <a:t> </a:t>
            </a:r>
            <a:r>
              <a:rPr lang="de-DE" baseline="0" dirty="0" err="1" smtClean="0"/>
              <a:t>several</a:t>
            </a:r>
            <a:r>
              <a:rPr lang="de-DE" baseline="0" dirty="0" smtClean="0"/>
              <a:t> </a:t>
            </a:r>
            <a:r>
              <a:rPr lang="de-DE" baseline="0" dirty="0" err="1" smtClean="0"/>
              <a:t>times</a:t>
            </a:r>
            <a:r>
              <a:rPr lang="de-DE" baseline="0" dirty="0" smtClean="0"/>
              <a:t> in different plant </a:t>
            </a:r>
            <a:r>
              <a:rPr lang="de-DE" baseline="0" dirty="0" err="1" smtClean="0"/>
              <a:t>families</a:t>
            </a:r>
            <a:r>
              <a:rPr lang="de-DE" baseline="0" dirty="0" smtClean="0"/>
              <a:t>, but </a:t>
            </a:r>
            <a:r>
              <a:rPr lang="de-DE" baseline="0" dirty="0" err="1" smtClean="0"/>
              <a:t>it</a:t>
            </a:r>
            <a:r>
              <a:rPr lang="de-DE" baseline="0" dirty="0" smtClean="0"/>
              <a:t> </a:t>
            </a:r>
            <a:r>
              <a:rPr lang="de-DE" baseline="0" dirty="0" err="1" smtClean="0"/>
              <a:t>is</a:t>
            </a:r>
            <a:r>
              <a:rPr lang="de-DE" baseline="0" dirty="0" smtClean="0"/>
              <a:t> </a:t>
            </a:r>
            <a:r>
              <a:rPr lang="de-DE" baseline="0" dirty="0" err="1" smtClean="0"/>
              <a:t>most</a:t>
            </a:r>
            <a:r>
              <a:rPr lang="de-DE" baseline="0" dirty="0" smtClean="0"/>
              <a:t> abundant in </a:t>
            </a:r>
            <a:r>
              <a:rPr lang="de-DE" baseline="0" dirty="0" err="1" smtClean="0"/>
              <a:t>the</a:t>
            </a:r>
            <a:r>
              <a:rPr lang="de-DE" baseline="0" dirty="0" smtClean="0"/>
              <a:t> </a:t>
            </a:r>
            <a:r>
              <a:rPr lang="de-DE" baseline="0" dirty="0" err="1" smtClean="0"/>
              <a:t>grasses</a:t>
            </a:r>
            <a:r>
              <a:rPr lang="de-DE" baseline="0" dirty="0" smtClean="0"/>
              <a:t>, </a:t>
            </a:r>
            <a:r>
              <a:rPr lang="de-DE" baseline="0" dirty="0" err="1" smtClean="0"/>
              <a:t>the</a:t>
            </a:r>
            <a:r>
              <a:rPr lang="de-DE" baseline="0" dirty="0" smtClean="0"/>
              <a:t> </a:t>
            </a:r>
            <a:r>
              <a:rPr lang="de-DE" baseline="0" dirty="0" err="1" smtClean="0"/>
              <a:t>Poacea</a:t>
            </a:r>
            <a:r>
              <a:rPr lang="de-DE" baseline="0" dirty="0" smtClean="0"/>
              <a:t>. </a:t>
            </a:r>
            <a:endParaRPr lang="de-DE" dirty="0" smtClean="0"/>
          </a:p>
          <a:p>
            <a:endParaRPr lang="de-DE" dirty="0" smtClean="0"/>
          </a:p>
        </p:txBody>
      </p:sp>
      <p:sp>
        <p:nvSpPr>
          <p:cNvPr id="4" name="Foliennummernplatzhalter 3"/>
          <p:cNvSpPr>
            <a:spLocks noGrp="1"/>
          </p:cNvSpPr>
          <p:nvPr>
            <p:ph type="sldNum" sz="quarter" idx="10"/>
          </p:nvPr>
        </p:nvSpPr>
        <p:spPr/>
        <p:txBody>
          <a:bodyPr/>
          <a:lstStyle/>
          <a:p>
            <a:fld id="{79AEB017-55A1-4A2A-8E32-BDB836203858}" type="slidenum">
              <a:rPr lang="de-DE" smtClean="0"/>
              <a:t>19</a:t>
            </a:fld>
            <a:endParaRPr lang="de-DE"/>
          </a:p>
        </p:txBody>
      </p:sp>
    </p:spTree>
    <p:extLst>
      <p:ext uri="{BB962C8B-B14F-4D97-AF65-F5344CB8AC3E}">
        <p14:creationId xmlns:p14="http://schemas.microsoft.com/office/powerpoint/2010/main" val="7212098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The </a:t>
            </a:r>
            <a:r>
              <a:rPr lang="de-DE" dirty="0" err="1" smtClean="0"/>
              <a:t>crassulacean</a:t>
            </a:r>
            <a:r>
              <a:rPr lang="de-DE" dirty="0" smtClean="0"/>
              <a:t> </a:t>
            </a:r>
            <a:r>
              <a:rPr lang="de-DE" dirty="0" err="1" smtClean="0"/>
              <a:t>acid</a:t>
            </a:r>
            <a:r>
              <a:rPr lang="de-DE" baseline="0" dirty="0" smtClean="0"/>
              <a:t> </a:t>
            </a:r>
            <a:r>
              <a:rPr lang="de-DE" baseline="0" dirty="0" err="1" smtClean="0"/>
              <a:t>metabolism</a:t>
            </a:r>
            <a:r>
              <a:rPr lang="de-DE" baseline="0" dirty="0" smtClean="0"/>
              <a:t>, CAM, </a:t>
            </a:r>
            <a:r>
              <a:rPr lang="de-DE" baseline="0" dirty="0" err="1" smtClean="0"/>
              <a:t>employs</a:t>
            </a:r>
            <a:r>
              <a:rPr lang="de-DE" baseline="0" dirty="0" smtClean="0"/>
              <a:t> </a:t>
            </a:r>
            <a:r>
              <a:rPr lang="de-DE" baseline="0" dirty="0" err="1" smtClean="0"/>
              <a:t>the</a:t>
            </a:r>
            <a:r>
              <a:rPr lang="de-DE" baseline="0" dirty="0" smtClean="0"/>
              <a:t> same </a:t>
            </a:r>
            <a:r>
              <a:rPr lang="de-DE" baseline="0" dirty="0" err="1" smtClean="0"/>
              <a:t>chemical</a:t>
            </a:r>
            <a:r>
              <a:rPr lang="de-DE" baseline="0" dirty="0" smtClean="0"/>
              <a:t> </a:t>
            </a:r>
            <a:r>
              <a:rPr lang="de-DE" baseline="0" dirty="0" err="1" smtClean="0"/>
              <a:t>reactions</a:t>
            </a:r>
            <a:r>
              <a:rPr lang="de-DE" baseline="0" dirty="0" smtClean="0"/>
              <a:t> </a:t>
            </a:r>
            <a:r>
              <a:rPr lang="de-DE" baseline="0" dirty="0" err="1" smtClean="0"/>
              <a:t>as</a:t>
            </a:r>
            <a:r>
              <a:rPr lang="de-DE" baseline="0" dirty="0" smtClean="0"/>
              <a:t> C4-metabolism. But </a:t>
            </a:r>
            <a:r>
              <a:rPr lang="de-DE" baseline="0" dirty="0" err="1" smtClean="0"/>
              <a:t>where</a:t>
            </a:r>
            <a:r>
              <a:rPr lang="de-DE" baseline="0" dirty="0" smtClean="0"/>
              <a:t> C4-plants </a:t>
            </a:r>
            <a:r>
              <a:rPr lang="de-DE" baseline="0" dirty="0" err="1" smtClean="0"/>
              <a:t>use</a:t>
            </a:r>
            <a:r>
              <a:rPr lang="de-DE" baseline="0" dirty="0" smtClean="0"/>
              <a:t> PEP-</a:t>
            </a:r>
            <a:r>
              <a:rPr lang="de-DE" baseline="0" dirty="0" err="1" smtClean="0"/>
              <a:t>carboxylase</a:t>
            </a:r>
            <a:r>
              <a:rPr lang="de-DE" baseline="0" dirty="0" smtClean="0"/>
              <a:t> </a:t>
            </a:r>
            <a:r>
              <a:rPr lang="de-DE" baseline="0" dirty="0" err="1" smtClean="0"/>
              <a:t>to</a:t>
            </a:r>
            <a:r>
              <a:rPr lang="de-DE" baseline="0" dirty="0" smtClean="0"/>
              <a:t> fix CO2 in </a:t>
            </a:r>
            <a:r>
              <a:rPr lang="de-DE" baseline="0" dirty="0" err="1" smtClean="0"/>
              <a:t>the</a:t>
            </a:r>
            <a:r>
              <a:rPr lang="de-DE" baseline="0" dirty="0" smtClean="0"/>
              <a:t> </a:t>
            </a:r>
            <a:r>
              <a:rPr lang="de-DE" baseline="0" dirty="0" err="1" smtClean="0"/>
              <a:t>mesophyll</a:t>
            </a:r>
            <a:r>
              <a:rPr lang="de-DE" baseline="0" dirty="0" smtClean="0"/>
              <a:t> </a:t>
            </a:r>
            <a:r>
              <a:rPr lang="de-DE" baseline="0" dirty="0" err="1" smtClean="0"/>
              <a:t>cells</a:t>
            </a:r>
            <a:r>
              <a:rPr lang="de-DE" baseline="0" dirty="0" smtClean="0"/>
              <a:t> </a:t>
            </a:r>
            <a:r>
              <a:rPr lang="de-DE" baseline="0" dirty="0" err="1" smtClean="0"/>
              <a:t>and</a:t>
            </a:r>
            <a:r>
              <a:rPr lang="de-DE" baseline="0" dirty="0" smtClean="0"/>
              <a:t> </a:t>
            </a:r>
            <a:r>
              <a:rPr lang="de-DE" baseline="0" dirty="0" err="1" smtClean="0"/>
              <a:t>Rubiso</a:t>
            </a:r>
            <a:r>
              <a:rPr lang="de-DE" baseline="0" dirty="0" smtClean="0"/>
              <a:t> in </a:t>
            </a:r>
            <a:r>
              <a:rPr lang="de-DE" baseline="0" dirty="0" err="1" smtClean="0"/>
              <a:t>the</a:t>
            </a:r>
            <a:r>
              <a:rPr lang="de-DE" baseline="0" dirty="0" smtClean="0"/>
              <a:t> </a:t>
            </a:r>
            <a:r>
              <a:rPr lang="de-DE" baseline="0" dirty="0" err="1" smtClean="0"/>
              <a:t>bundle</a:t>
            </a:r>
            <a:r>
              <a:rPr lang="de-DE" baseline="0" dirty="0" smtClean="0"/>
              <a:t> </a:t>
            </a:r>
            <a:r>
              <a:rPr lang="de-DE" baseline="0" dirty="0" err="1" smtClean="0"/>
              <a:t>sheath</a:t>
            </a:r>
            <a:r>
              <a:rPr lang="de-DE" baseline="0" dirty="0" smtClean="0"/>
              <a:t> </a:t>
            </a:r>
            <a:r>
              <a:rPr lang="de-DE" baseline="0" dirty="0" err="1" smtClean="0"/>
              <a:t>cells</a:t>
            </a:r>
            <a:r>
              <a:rPr lang="de-DE" baseline="0" dirty="0" smtClean="0"/>
              <a:t> </a:t>
            </a:r>
            <a:r>
              <a:rPr lang="de-DE" baseline="0" dirty="0" err="1" smtClean="0"/>
              <a:t>to</a:t>
            </a:r>
            <a:r>
              <a:rPr lang="de-DE" baseline="0" dirty="0" smtClean="0"/>
              <a:t> </a:t>
            </a:r>
            <a:r>
              <a:rPr lang="de-DE" baseline="0" dirty="0" err="1" smtClean="0"/>
              <a:t>reduce</a:t>
            </a:r>
            <a:r>
              <a:rPr lang="de-DE" baseline="0" dirty="0" smtClean="0"/>
              <a:t> CO2, CAM-</a:t>
            </a:r>
            <a:r>
              <a:rPr lang="de-DE" baseline="0" dirty="0" err="1" smtClean="0"/>
              <a:t>plants</a:t>
            </a:r>
            <a:r>
              <a:rPr lang="de-DE" baseline="0" dirty="0" smtClean="0"/>
              <a:t> </a:t>
            </a:r>
            <a:r>
              <a:rPr lang="de-DE" baseline="0" dirty="0" err="1" smtClean="0"/>
              <a:t>differntiate</a:t>
            </a:r>
            <a:r>
              <a:rPr lang="de-DE" baseline="0" dirty="0" smtClean="0"/>
              <a:t> </a:t>
            </a:r>
            <a:r>
              <a:rPr lang="de-DE" baseline="0" dirty="0" err="1" smtClean="0"/>
              <a:t>between</a:t>
            </a:r>
            <a:r>
              <a:rPr lang="de-DE" baseline="0" dirty="0" smtClean="0"/>
              <a:t> </a:t>
            </a:r>
            <a:r>
              <a:rPr lang="de-DE" baseline="0" dirty="0" err="1" smtClean="0"/>
              <a:t>night</a:t>
            </a:r>
            <a:r>
              <a:rPr lang="de-DE" baseline="0" dirty="0" smtClean="0"/>
              <a:t> </a:t>
            </a:r>
            <a:r>
              <a:rPr lang="de-DE" baseline="0" dirty="0" err="1" smtClean="0"/>
              <a:t>and</a:t>
            </a:r>
            <a:r>
              <a:rPr lang="de-DE" baseline="0" dirty="0" smtClean="0"/>
              <a:t> </a:t>
            </a:r>
            <a:r>
              <a:rPr lang="de-DE" baseline="0" dirty="0" err="1" smtClean="0"/>
              <a:t>day</a:t>
            </a:r>
            <a:r>
              <a:rPr lang="de-DE" baseline="0" dirty="0" smtClean="0"/>
              <a:t>. </a:t>
            </a:r>
          </a:p>
          <a:p>
            <a:r>
              <a:rPr lang="de-DE" baseline="0" dirty="0" smtClean="0">
                <a:sym typeface="Wingdings" panose="05000000000000000000" pitchFamily="2" charset="2"/>
              </a:rPr>
              <a:t> </a:t>
            </a:r>
            <a:r>
              <a:rPr lang="de-DE" baseline="0" dirty="0" err="1" smtClean="0"/>
              <a:t>During</a:t>
            </a:r>
            <a:r>
              <a:rPr lang="de-DE" baseline="0" dirty="0" smtClean="0"/>
              <a:t> </a:t>
            </a:r>
            <a:r>
              <a:rPr lang="de-DE" baseline="0" dirty="0" err="1" smtClean="0"/>
              <a:t>the</a:t>
            </a:r>
            <a:r>
              <a:rPr lang="de-DE" baseline="0" dirty="0" smtClean="0"/>
              <a:t> </a:t>
            </a:r>
            <a:r>
              <a:rPr lang="de-DE" baseline="0" dirty="0" err="1" smtClean="0"/>
              <a:t>night</a:t>
            </a:r>
            <a:r>
              <a:rPr lang="de-DE" baseline="0" dirty="0" smtClean="0"/>
              <a:t>, </a:t>
            </a:r>
            <a:r>
              <a:rPr lang="de-DE" baseline="0" dirty="0" err="1" smtClean="0"/>
              <a:t>shown</a:t>
            </a:r>
            <a:r>
              <a:rPr lang="de-DE" baseline="0" dirty="0" smtClean="0"/>
              <a:t> on </a:t>
            </a:r>
            <a:r>
              <a:rPr lang="de-DE" baseline="0" dirty="0" err="1" smtClean="0"/>
              <a:t>the</a:t>
            </a:r>
            <a:r>
              <a:rPr lang="de-DE" baseline="0" dirty="0" smtClean="0"/>
              <a:t> </a:t>
            </a:r>
            <a:r>
              <a:rPr lang="de-DE" baseline="0" dirty="0" err="1" smtClean="0"/>
              <a:t>left</a:t>
            </a:r>
            <a:r>
              <a:rPr lang="de-DE" baseline="0" dirty="0" smtClean="0"/>
              <a:t> </a:t>
            </a:r>
            <a:r>
              <a:rPr lang="de-DE" baseline="0" dirty="0" err="1" smtClean="0"/>
              <a:t>side</a:t>
            </a:r>
            <a:r>
              <a:rPr lang="de-DE" baseline="0" dirty="0" smtClean="0"/>
              <a:t>, </a:t>
            </a:r>
            <a:r>
              <a:rPr lang="de-DE" baseline="0" dirty="0" err="1" smtClean="0"/>
              <a:t>the</a:t>
            </a:r>
            <a:r>
              <a:rPr lang="de-DE" baseline="0" dirty="0" smtClean="0"/>
              <a:t> </a:t>
            </a:r>
            <a:r>
              <a:rPr lang="de-DE" baseline="0" dirty="0" err="1" smtClean="0"/>
              <a:t>stomatal</a:t>
            </a:r>
            <a:r>
              <a:rPr lang="de-DE" baseline="0" dirty="0" smtClean="0"/>
              <a:t> </a:t>
            </a:r>
            <a:r>
              <a:rPr lang="de-DE" baseline="0" dirty="0" err="1" smtClean="0"/>
              <a:t>pores</a:t>
            </a:r>
            <a:r>
              <a:rPr lang="de-DE" baseline="0" dirty="0" smtClean="0"/>
              <a:t> </a:t>
            </a:r>
            <a:r>
              <a:rPr lang="de-DE" baseline="0" dirty="0" err="1" smtClean="0"/>
              <a:t>of</a:t>
            </a:r>
            <a:r>
              <a:rPr lang="de-DE" baseline="0" dirty="0" smtClean="0"/>
              <a:t> </a:t>
            </a:r>
            <a:r>
              <a:rPr lang="de-DE" baseline="0" dirty="0" err="1" smtClean="0"/>
              <a:t>the</a:t>
            </a:r>
            <a:r>
              <a:rPr lang="de-DE" baseline="0" dirty="0" smtClean="0"/>
              <a:t> plant </a:t>
            </a:r>
            <a:r>
              <a:rPr lang="de-DE" baseline="0" dirty="0" err="1" smtClean="0"/>
              <a:t>are</a:t>
            </a:r>
            <a:r>
              <a:rPr lang="de-DE" baseline="0" dirty="0" smtClean="0"/>
              <a:t> </a:t>
            </a:r>
            <a:r>
              <a:rPr lang="de-DE" baseline="0" dirty="0" err="1" smtClean="0"/>
              <a:t>wide</a:t>
            </a:r>
            <a:r>
              <a:rPr lang="de-DE" baseline="0" dirty="0" smtClean="0"/>
              <a:t> open, CO2 </a:t>
            </a:r>
            <a:r>
              <a:rPr lang="de-DE" baseline="0" dirty="0" err="1" smtClean="0"/>
              <a:t>flows</a:t>
            </a:r>
            <a:r>
              <a:rPr lang="de-DE" baseline="0" dirty="0" smtClean="0"/>
              <a:t> in </a:t>
            </a:r>
            <a:r>
              <a:rPr lang="de-DE" baseline="0" dirty="0" err="1" smtClean="0"/>
              <a:t>and</a:t>
            </a:r>
            <a:r>
              <a:rPr lang="de-DE" baseline="0" dirty="0" smtClean="0"/>
              <a:t> </a:t>
            </a:r>
            <a:r>
              <a:rPr lang="de-DE" baseline="0" dirty="0" err="1" smtClean="0"/>
              <a:t>is</a:t>
            </a:r>
            <a:r>
              <a:rPr lang="de-DE" baseline="0" dirty="0" smtClean="0"/>
              <a:t> </a:t>
            </a:r>
            <a:r>
              <a:rPr lang="de-DE" baseline="0" dirty="0" err="1" smtClean="0"/>
              <a:t>bound</a:t>
            </a:r>
            <a:r>
              <a:rPr lang="de-DE" baseline="0" dirty="0" smtClean="0"/>
              <a:t> </a:t>
            </a:r>
            <a:r>
              <a:rPr lang="de-DE" baseline="0" dirty="0" err="1" smtClean="0"/>
              <a:t>to</a:t>
            </a:r>
            <a:r>
              <a:rPr lang="de-DE" baseline="0" dirty="0" smtClean="0"/>
              <a:t> PEP </a:t>
            </a:r>
            <a:r>
              <a:rPr lang="de-DE" baseline="0" dirty="0" err="1" smtClean="0"/>
              <a:t>by</a:t>
            </a:r>
            <a:r>
              <a:rPr lang="de-DE" baseline="0" dirty="0" smtClean="0"/>
              <a:t> PEP-</a:t>
            </a:r>
            <a:r>
              <a:rPr lang="de-DE" baseline="0" dirty="0" err="1" smtClean="0"/>
              <a:t>carboxylase</a:t>
            </a:r>
            <a:r>
              <a:rPr lang="de-DE" baseline="0" dirty="0" smtClean="0"/>
              <a:t> </a:t>
            </a:r>
            <a:r>
              <a:rPr lang="de-DE" baseline="0" dirty="0" err="1" smtClean="0"/>
              <a:t>to</a:t>
            </a:r>
            <a:r>
              <a:rPr lang="de-DE" baseline="0" dirty="0" smtClean="0"/>
              <a:t> </a:t>
            </a:r>
            <a:r>
              <a:rPr lang="de-DE" baseline="0" dirty="0" err="1" smtClean="0"/>
              <a:t>produce</a:t>
            </a:r>
            <a:r>
              <a:rPr lang="de-DE" baseline="0" dirty="0" smtClean="0"/>
              <a:t> </a:t>
            </a:r>
            <a:r>
              <a:rPr lang="de-DE" baseline="0" dirty="0" err="1" smtClean="0"/>
              <a:t>Malate</a:t>
            </a:r>
            <a:r>
              <a:rPr lang="de-DE" baseline="0" dirty="0" smtClean="0"/>
              <a:t>. This </a:t>
            </a:r>
            <a:r>
              <a:rPr lang="de-DE" baseline="0" dirty="0" err="1" smtClean="0"/>
              <a:t>malate</a:t>
            </a:r>
            <a:r>
              <a:rPr lang="de-DE" baseline="0" dirty="0" smtClean="0"/>
              <a:t> </a:t>
            </a:r>
            <a:r>
              <a:rPr lang="de-DE" baseline="0" dirty="0" err="1" smtClean="0"/>
              <a:t>is</a:t>
            </a:r>
            <a:r>
              <a:rPr lang="de-DE" baseline="0" dirty="0" smtClean="0"/>
              <a:t> </a:t>
            </a:r>
            <a:r>
              <a:rPr lang="de-DE" baseline="0" dirty="0" err="1" smtClean="0"/>
              <a:t>stored</a:t>
            </a:r>
            <a:r>
              <a:rPr lang="de-DE" baseline="0" dirty="0" smtClean="0"/>
              <a:t> in </a:t>
            </a:r>
            <a:r>
              <a:rPr lang="de-DE" baseline="0" dirty="0" err="1" smtClean="0"/>
              <a:t>the</a:t>
            </a:r>
            <a:r>
              <a:rPr lang="de-DE" baseline="0" dirty="0" smtClean="0"/>
              <a:t> large </a:t>
            </a:r>
            <a:r>
              <a:rPr lang="de-DE" baseline="0" dirty="0" err="1" smtClean="0"/>
              <a:t>cell-vacuoles</a:t>
            </a:r>
            <a:r>
              <a:rPr lang="de-DE" baseline="0" dirty="0" smtClean="0"/>
              <a:t>. This </a:t>
            </a:r>
            <a:r>
              <a:rPr lang="de-DE" baseline="0" dirty="0" err="1" smtClean="0"/>
              <a:t>happens</a:t>
            </a:r>
            <a:r>
              <a:rPr lang="de-DE" baseline="0" dirty="0" smtClean="0"/>
              <a:t> </a:t>
            </a:r>
            <a:r>
              <a:rPr lang="de-DE" baseline="0" dirty="0" err="1" smtClean="0"/>
              <a:t>during</a:t>
            </a:r>
            <a:r>
              <a:rPr lang="de-DE" baseline="0" dirty="0" smtClean="0"/>
              <a:t> </a:t>
            </a:r>
            <a:r>
              <a:rPr lang="de-DE" baseline="0" dirty="0" err="1" smtClean="0"/>
              <a:t>the</a:t>
            </a:r>
            <a:r>
              <a:rPr lang="de-DE" baseline="0" dirty="0" smtClean="0"/>
              <a:t> </a:t>
            </a:r>
            <a:r>
              <a:rPr lang="de-DE" baseline="0" dirty="0" err="1" smtClean="0"/>
              <a:t>whole</a:t>
            </a:r>
            <a:r>
              <a:rPr lang="de-DE" baseline="0" dirty="0" smtClean="0"/>
              <a:t> </a:t>
            </a:r>
            <a:r>
              <a:rPr lang="de-DE" baseline="0" dirty="0" err="1" smtClean="0"/>
              <a:t>night</a:t>
            </a:r>
            <a:r>
              <a:rPr lang="de-DE" baseline="0" dirty="0" smtClean="0"/>
              <a:t>, PEP </a:t>
            </a:r>
            <a:r>
              <a:rPr lang="de-DE" baseline="0" dirty="0" err="1" smtClean="0"/>
              <a:t>is</a:t>
            </a:r>
            <a:r>
              <a:rPr lang="de-DE" baseline="0" dirty="0" smtClean="0"/>
              <a:t> </a:t>
            </a:r>
            <a:r>
              <a:rPr lang="de-DE" baseline="0" dirty="0" err="1" smtClean="0"/>
              <a:t>supplied</a:t>
            </a:r>
            <a:r>
              <a:rPr lang="de-DE" baseline="0" dirty="0" smtClean="0"/>
              <a:t> </a:t>
            </a:r>
            <a:r>
              <a:rPr lang="de-DE" baseline="0" dirty="0" err="1" smtClean="0"/>
              <a:t>from</a:t>
            </a:r>
            <a:r>
              <a:rPr lang="de-DE" baseline="0" dirty="0" smtClean="0"/>
              <a:t> </a:t>
            </a:r>
            <a:r>
              <a:rPr lang="de-DE" baseline="0" dirty="0" err="1" smtClean="0"/>
              <a:t>starch</a:t>
            </a:r>
            <a:r>
              <a:rPr lang="de-DE" baseline="0" dirty="0" smtClean="0"/>
              <a:t> all </a:t>
            </a:r>
            <a:r>
              <a:rPr lang="de-DE" baseline="0" dirty="0" err="1" smtClean="0"/>
              <a:t>the</a:t>
            </a:r>
            <a:r>
              <a:rPr lang="de-DE" baseline="0" dirty="0" smtClean="0"/>
              <a:t> time.</a:t>
            </a:r>
          </a:p>
          <a:p>
            <a:r>
              <a:rPr lang="de-DE" baseline="0" dirty="0" smtClean="0">
                <a:sym typeface="Wingdings" panose="05000000000000000000" pitchFamily="2" charset="2"/>
              </a:rPr>
              <a:t> </a:t>
            </a:r>
            <a:r>
              <a:rPr lang="de-DE" baseline="0" dirty="0" err="1" smtClean="0"/>
              <a:t>During</a:t>
            </a:r>
            <a:r>
              <a:rPr lang="de-DE" baseline="0" dirty="0" smtClean="0"/>
              <a:t> </a:t>
            </a:r>
            <a:r>
              <a:rPr lang="de-DE" baseline="0" dirty="0" err="1" smtClean="0"/>
              <a:t>the</a:t>
            </a:r>
            <a:r>
              <a:rPr lang="de-DE" baseline="0" dirty="0" smtClean="0"/>
              <a:t> </a:t>
            </a:r>
            <a:r>
              <a:rPr lang="de-DE" baseline="0" dirty="0" err="1" smtClean="0"/>
              <a:t>day</a:t>
            </a:r>
            <a:r>
              <a:rPr lang="de-DE" baseline="0" dirty="0" smtClean="0"/>
              <a:t>, </a:t>
            </a:r>
            <a:r>
              <a:rPr lang="de-DE" baseline="0" dirty="0" err="1" smtClean="0"/>
              <a:t>the</a:t>
            </a:r>
            <a:r>
              <a:rPr lang="de-DE" baseline="0" dirty="0" smtClean="0"/>
              <a:t> </a:t>
            </a:r>
            <a:r>
              <a:rPr lang="de-DE" baseline="0" dirty="0" err="1" smtClean="0"/>
              <a:t>stomatal</a:t>
            </a:r>
            <a:r>
              <a:rPr lang="de-DE" baseline="0" dirty="0" smtClean="0"/>
              <a:t> </a:t>
            </a:r>
            <a:r>
              <a:rPr lang="de-DE" baseline="0" dirty="0" err="1" smtClean="0"/>
              <a:t>pores</a:t>
            </a:r>
            <a:r>
              <a:rPr lang="de-DE" baseline="0" dirty="0" smtClean="0"/>
              <a:t> </a:t>
            </a:r>
            <a:r>
              <a:rPr lang="de-DE" baseline="0" dirty="0" err="1" smtClean="0"/>
              <a:t>are</a:t>
            </a:r>
            <a:r>
              <a:rPr lang="de-DE" baseline="0" dirty="0" smtClean="0"/>
              <a:t> </a:t>
            </a:r>
            <a:r>
              <a:rPr lang="de-DE" baseline="0" dirty="0" err="1" smtClean="0"/>
              <a:t>closed</a:t>
            </a:r>
            <a:r>
              <a:rPr lang="de-DE" baseline="0" dirty="0" smtClean="0"/>
              <a:t> </a:t>
            </a:r>
            <a:r>
              <a:rPr lang="de-DE" baseline="0" dirty="0" err="1" smtClean="0"/>
              <a:t>and</a:t>
            </a:r>
            <a:r>
              <a:rPr lang="de-DE" baseline="0" dirty="0" smtClean="0"/>
              <a:t> </a:t>
            </a:r>
            <a:r>
              <a:rPr lang="de-DE" baseline="0" dirty="0" err="1" smtClean="0"/>
              <a:t>no</a:t>
            </a:r>
            <a:r>
              <a:rPr lang="de-DE" baseline="0" dirty="0" smtClean="0"/>
              <a:t> CO2 </a:t>
            </a:r>
            <a:r>
              <a:rPr lang="de-DE" baseline="0" dirty="0" err="1" smtClean="0"/>
              <a:t>can</a:t>
            </a:r>
            <a:r>
              <a:rPr lang="de-DE" baseline="0" dirty="0" smtClean="0"/>
              <a:t> </a:t>
            </a:r>
            <a:r>
              <a:rPr lang="de-DE" baseline="0" dirty="0" err="1" smtClean="0"/>
              <a:t>flow</a:t>
            </a:r>
            <a:r>
              <a:rPr lang="de-DE" baseline="0" dirty="0" smtClean="0"/>
              <a:t> </a:t>
            </a:r>
            <a:r>
              <a:rPr lang="de-DE" baseline="0" dirty="0" err="1" smtClean="0"/>
              <a:t>into</a:t>
            </a:r>
            <a:r>
              <a:rPr lang="de-DE" baseline="0" dirty="0" smtClean="0"/>
              <a:t> </a:t>
            </a:r>
            <a:r>
              <a:rPr lang="de-DE" baseline="0" dirty="0" err="1" smtClean="0"/>
              <a:t>the</a:t>
            </a:r>
            <a:r>
              <a:rPr lang="de-DE" baseline="0" dirty="0" smtClean="0"/>
              <a:t> </a:t>
            </a:r>
            <a:r>
              <a:rPr lang="de-DE" baseline="0" dirty="0" err="1" smtClean="0"/>
              <a:t>leaf</a:t>
            </a:r>
            <a:r>
              <a:rPr lang="de-DE" baseline="0" dirty="0" smtClean="0"/>
              <a:t>. </a:t>
            </a:r>
            <a:r>
              <a:rPr lang="de-DE" baseline="0" dirty="0" err="1" smtClean="0"/>
              <a:t>Now</a:t>
            </a:r>
            <a:r>
              <a:rPr lang="de-DE" baseline="0" dirty="0" smtClean="0"/>
              <a:t> </a:t>
            </a:r>
            <a:r>
              <a:rPr lang="de-DE" baseline="0" dirty="0" err="1" smtClean="0"/>
              <a:t>the</a:t>
            </a:r>
            <a:r>
              <a:rPr lang="de-DE" baseline="0" dirty="0" smtClean="0"/>
              <a:t> </a:t>
            </a:r>
            <a:r>
              <a:rPr lang="de-DE" baseline="0" dirty="0" err="1" smtClean="0"/>
              <a:t>malate</a:t>
            </a:r>
            <a:r>
              <a:rPr lang="de-DE" baseline="0" dirty="0" smtClean="0"/>
              <a:t> </a:t>
            </a:r>
            <a:r>
              <a:rPr lang="de-DE" baseline="0" dirty="0" err="1" smtClean="0"/>
              <a:t>is</a:t>
            </a:r>
            <a:r>
              <a:rPr lang="de-DE" baseline="0" dirty="0" smtClean="0"/>
              <a:t> </a:t>
            </a:r>
            <a:r>
              <a:rPr lang="de-DE" baseline="0" dirty="0" err="1" smtClean="0"/>
              <a:t>transported</a:t>
            </a:r>
            <a:r>
              <a:rPr lang="de-DE" baseline="0" dirty="0" smtClean="0"/>
              <a:t> </a:t>
            </a:r>
            <a:r>
              <a:rPr lang="de-DE" baseline="0" dirty="0" err="1" smtClean="0"/>
              <a:t>from</a:t>
            </a:r>
            <a:r>
              <a:rPr lang="de-DE" baseline="0" dirty="0" smtClean="0"/>
              <a:t> </a:t>
            </a:r>
            <a:r>
              <a:rPr lang="de-DE" baseline="0" dirty="0" err="1" smtClean="0"/>
              <a:t>the</a:t>
            </a:r>
            <a:r>
              <a:rPr lang="de-DE" baseline="0" dirty="0" smtClean="0"/>
              <a:t> </a:t>
            </a:r>
            <a:r>
              <a:rPr lang="de-DE" baseline="0" dirty="0" err="1" smtClean="0"/>
              <a:t>vaculole</a:t>
            </a:r>
            <a:r>
              <a:rPr lang="de-DE" baseline="0" dirty="0" smtClean="0"/>
              <a:t> </a:t>
            </a:r>
            <a:r>
              <a:rPr lang="de-DE" baseline="0" dirty="0" err="1" smtClean="0"/>
              <a:t>into</a:t>
            </a:r>
            <a:r>
              <a:rPr lang="de-DE" baseline="0" dirty="0" smtClean="0"/>
              <a:t> </a:t>
            </a:r>
            <a:r>
              <a:rPr lang="de-DE" baseline="0" dirty="0" err="1" smtClean="0"/>
              <a:t>the</a:t>
            </a:r>
            <a:r>
              <a:rPr lang="de-DE" baseline="0" dirty="0" smtClean="0"/>
              <a:t> </a:t>
            </a:r>
            <a:r>
              <a:rPr lang="de-DE" baseline="0" dirty="0" err="1" smtClean="0"/>
              <a:t>cell</a:t>
            </a:r>
            <a:r>
              <a:rPr lang="de-DE" baseline="0" dirty="0" smtClean="0"/>
              <a:t> </a:t>
            </a:r>
            <a:r>
              <a:rPr lang="de-DE" baseline="0" dirty="0" err="1" smtClean="0"/>
              <a:t>again</a:t>
            </a:r>
            <a:r>
              <a:rPr lang="de-DE" baseline="0" dirty="0" smtClean="0"/>
              <a:t> </a:t>
            </a:r>
            <a:r>
              <a:rPr lang="de-DE" baseline="0" dirty="0" err="1" smtClean="0"/>
              <a:t>and</a:t>
            </a:r>
            <a:r>
              <a:rPr lang="de-DE" baseline="0" dirty="0" smtClean="0"/>
              <a:t> de-</a:t>
            </a:r>
            <a:r>
              <a:rPr lang="de-DE" baseline="0" dirty="0" err="1" smtClean="0"/>
              <a:t>carboxylised</a:t>
            </a:r>
            <a:r>
              <a:rPr lang="de-DE" baseline="0" dirty="0" smtClean="0"/>
              <a:t> – CO2 </a:t>
            </a:r>
            <a:r>
              <a:rPr lang="de-DE" baseline="0" dirty="0" err="1" smtClean="0"/>
              <a:t>is</a:t>
            </a:r>
            <a:r>
              <a:rPr lang="de-DE" baseline="0" dirty="0" smtClean="0"/>
              <a:t> </a:t>
            </a:r>
            <a:r>
              <a:rPr lang="de-DE" baseline="0" dirty="0" err="1" smtClean="0"/>
              <a:t>split</a:t>
            </a:r>
            <a:r>
              <a:rPr lang="de-DE" baseline="0" dirty="0" smtClean="0"/>
              <a:t> off </a:t>
            </a:r>
            <a:r>
              <a:rPr lang="de-DE" baseline="0" dirty="0" err="1" smtClean="0"/>
              <a:t>again</a:t>
            </a:r>
            <a:r>
              <a:rPr lang="de-DE" baseline="0" dirty="0" smtClean="0"/>
              <a:t>. CO2 </a:t>
            </a:r>
            <a:r>
              <a:rPr lang="de-DE" baseline="0" dirty="0" err="1" smtClean="0"/>
              <a:t>is</a:t>
            </a:r>
            <a:r>
              <a:rPr lang="de-DE" baseline="0" dirty="0" smtClean="0"/>
              <a:t> </a:t>
            </a:r>
            <a:r>
              <a:rPr lang="de-DE" baseline="0" dirty="0" err="1" smtClean="0"/>
              <a:t>then</a:t>
            </a:r>
            <a:r>
              <a:rPr lang="de-DE" baseline="0" dirty="0" smtClean="0"/>
              <a:t> </a:t>
            </a:r>
            <a:r>
              <a:rPr lang="de-DE" baseline="0" dirty="0" err="1" smtClean="0"/>
              <a:t>metabolised</a:t>
            </a:r>
            <a:r>
              <a:rPr lang="de-DE" baseline="0" dirty="0" smtClean="0"/>
              <a:t> in </a:t>
            </a:r>
            <a:r>
              <a:rPr lang="de-DE" baseline="0" dirty="0" err="1" smtClean="0"/>
              <a:t>the</a:t>
            </a:r>
            <a:r>
              <a:rPr lang="de-DE" baseline="0" dirty="0" smtClean="0"/>
              <a:t> Calvin </a:t>
            </a:r>
            <a:r>
              <a:rPr lang="de-DE" baseline="0" dirty="0" err="1" smtClean="0"/>
              <a:t>cycle</a:t>
            </a:r>
            <a:r>
              <a:rPr lang="de-DE" baseline="0" dirty="0" smtClean="0"/>
              <a:t> in </a:t>
            </a:r>
            <a:r>
              <a:rPr lang="de-DE" baseline="0" dirty="0" err="1" smtClean="0"/>
              <a:t>the</a:t>
            </a:r>
            <a:r>
              <a:rPr lang="de-DE" baseline="0" dirty="0" smtClean="0"/>
              <a:t> Chloroplast. PEP </a:t>
            </a:r>
            <a:r>
              <a:rPr lang="de-DE" baseline="0" dirty="0" err="1" smtClean="0"/>
              <a:t>is</a:t>
            </a:r>
            <a:r>
              <a:rPr lang="de-DE" baseline="0" dirty="0" smtClean="0"/>
              <a:t> </a:t>
            </a:r>
            <a:r>
              <a:rPr lang="de-DE" baseline="0" dirty="0" err="1" smtClean="0"/>
              <a:t>recycled</a:t>
            </a:r>
            <a:r>
              <a:rPr lang="de-DE" baseline="0" dirty="0" smtClean="0"/>
              <a:t> </a:t>
            </a:r>
            <a:r>
              <a:rPr lang="de-DE" baseline="0" dirty="0" err="1" smtClean="0"/>
              <a:t>from</a:t>
            </a:r>
            <a:r>
              <a:rPr lang="de-DE" baseline="0" dirty="0" smtClean="0"/>
              <a:t> </a:t>
            </a:r>
            <a:r>
              <a:rPr lang="de-DE" baseline="0" dirty="0" err="1" smtClean="0"/>
              <a:t>Pyruvate</a:t>
            </a:r>
            <a:r>
              <a:rPr lang="de-DE" baseline="0" dirty="0" smtClean="0"/>
              <a:t> </a:t>
            </a:r>
            <a:r>
              <a:rPr lang="de-DE" baseline="0" dirty="0" err="1" smtClean="0"/>
              <a:t>and</a:t>
            </a:r>
            <a:r>
              <a:rPr lang="de-DE" baseline="0" dirty="0" smtClean="0"/>
              <a:t> </a:t>
            </a:r>
            <a:r>
              <a:rPr lang="de-DE" baseline="0" dirty="0" err="1" smtClean="0"/>
              <a:t>stored</a:t>
            </a:r>
            <a:r>
              <a:rPr lang="de-DE" baseline="0" dirty="0" smtClean="0"/>
              <a:t> in </a:t>
            </a:r>
            <a:r>
              <a:rPr lang="de-DE" baseline="0" dirty="0" err="1" smtClean="0"/>
              <a:t>the</a:t>
            </a:r>
            <a:r>
              <a:rPr lang="de-DE" baseline="0" dirty="0" smtClean="0"/>
              <a:t> form </a:t>
            </a:r>
            <a:r>
              <a:rPr lang="de-DE" baseline="0" dirty="0" err="1" smtClean="0"/>
              <a:t>of</a:t>
            </a:r>
            <a:r>
              <a:rPr lang="de-DE" baseline="0" dirty="0" smtClean="0"/>
              <a:t> </a:t>
            </a:r>
            <a:r>
              <a:rPr lang="de-DE" baseline="0" dirty="0" err="1" smtClean="0"/>
              <a:t>starch</a:t>
            </a:r>
            <a:r>
              <a:rPr lang="de-DE" baseline="0" dirty="0" smtClean="0"/>
              <a:t>. </a:t>
            </a:r>
            <a:endParaRPr lang="de-DE" dirty="0"/>
          </a:p>
        </p:txBody>
      </p:sp>
      <p:sp>
        <p:nvSpPr>
          <p:cNvPr id="4" name="Foliennummernplatzhalter 3"/>
          <p:cNvSpPr>
            <a:spLocks noGrp="1"/>
          </p:cNvSpPr>
          <p:nvPr>
            <p:ph type="sldNum" sz="quarter" idx="10"/>
          </p:nvPr>
        </p:nvSpPr>
        <p:spPr/>
        <p:txBody>
          <a:bodyPr/>
          <a:lstStyle/>
          <a:p>
            <a:fld id="{79AEB017-55A1-4A2A-8E32-BDB836203858}" type="slidenum">
              <a:rPr lang="de-DE" smtClean="0"/>
              <a:t>20</a:t>
            </a:fld>
            <a:endParaRPr lang="de-DE"/>
          </a:p>
        </p:txBody>
      </p:sp>
    </p:spTree>
    <p:extLst>
      <p:ext uri="{BB962C8B-B14F-4D97-AF65-F5344CB8AC3E}">
        <p14:creationId xmlns:p14="http://schemas.microsoft.com/office/powerpoint/2010/main" val="36413465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79AEB017-55A1-4A2A-8E32-BDB836203858}" type="slidenum">
              <a:rPr lang="de-DE" smtClean="0"/>
              <a:t>21</a:t>
            </a:fld>
            <a:endParaRPr lang="de-DE"/>
          </a:p>
        </p:txBody>
      </p:sp>
    </p:spTree>
    <p:extLst>
      <p:ext uri="{BB962C8B-B14F-4D97-AF65-F5344CB8AC3E}">
        <p14:creationId xmlns:p14="http://schemas.microsoft.com/office/powerpoint/2010/main" val="3321476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smtClean="0">
                <a:solidFill>
                  <a:schemeClr val="tx1"/>
                </a:solidFill>
                <a:effectLst/>
                <a:latin typeface="+mn-lt"/>
                <a:ea typeface="+mn-ea"/>
                <a:cs typeface="+mn-cs"/>
              </a:rPr>
              <a:t>This </a:t>
            </a:r>
            <a:r>
              <a:rPr lang="de-DE" sz="1200" kern="1200" dirty="0" err="1" smtClean="0">
                <a:solidFill>
                  <a:schemeClr val="tx1"/>
                </a:solidFill>
                <a:effectLst/>
                <a:latin typeface="+mn-lt"/>
                <a:ea typeface="+mn-ea"/>
                <a:cs typeface="+mn-cs"/>
              </a:rPr>
              <a:t>picture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recaps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the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structure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of</a:t>
            </a:r>
            <a:r>
              <a:rPr lang="de-DE" sz="1200" kern="1200" baseline="0" dirty="0" smtClean="0">
                <a:solidFill>
                  <a:schemeClr val="tx1"/>
                </a:solidFill>
                <a:effectLst/>
                <a:latin typeface="+mn-lt"/>
                <a:ea typeface="+mn-ea"/>
                <a:cs typeface="+mn-cs"/>
              </a:rPr>
              <a:t> a C3-plant </a:t>
            </a:r>
            <a:r>
              <a:rPr lang="de-DE" sz="1200" kern="1200" baseline="0" dirty="0" err="1" smtClean="0">
                <a:solidFill>
                  <a:schemeClr val="tx1"/>
                </a:solidFill>
                <a:effectLst/>
                <a:latin typeface="+mn-lt"/>
                <a:ea typeface="+mn-ea"/>
                <a:cs typeface="+mn-cs"/>
              </a:rPr>
              <a:t>chloroplast</a:t>
            </a:r>
            <a:r>
              <a:rPr lang="de-DE" sz="1200" kern="1200" baseline="0" dirty="0" smtClean="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lang="de-DE" sz="1200" kern="1200" baseline="0" dirty="0" smtClean="0">
                <a:solidFill>
                  <a:schemeClr val="tx1"/>
                </a:solidFill>
                <a:effectLst/>
                <a:latin typeface="+mn-lt"/>
                <a:ea typeface="+mn-ea"/>
                <a:cs typeface="+mn-cs"/>
                <a:sym typeface="Wingdings" panose="05000000000000000000" pitchFamily="2" charset="2"/>
              </a:rPr>
              <a:t>The </a:t>
            </a:r>
            <a:r>
              <a:rPr lang="de-DE" sz="1200" kern="1200" baseline="0" dirty="0" err="1" smtClean="0">
                <a:solidFill>
                  <a:schemeClr val="tx1"/>
                </a:solidFill>
                <a:effectLst/>
                <a:latin typeface="+mn-lt"/>
                <a:ea typeface="+mn-ea"/>
                <a:cs typeface="+mn-cs"/>
                <a:sym typeface="Wingdings" panose="05000000000000000000" pitchFamily="2" charset="2"/>
              </a:rPr>
              <a:t>chloroplast</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is</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surrounded</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by</a:t>
            </a:r>
            <a:r>
              <a:rPr lang="de-DE" sz="1200" kern="1200" baseline="0" dirty="0" smtClean="0">
                <a:solidFill>
                  <a:schemeClr val="tx1"/>
                </a:solidFill>
                <a:effectLst/>
                <a:latin typeface="+mn-lt"/>
                <a:ea typeface="+mn-ea"/>
                <a:cs typeface="+mn-cs"/>
                <a:sym typeface="Wingdings" panose="05000000000000000000" pitchFamily="2" charset="2"/>
              </a:rPr>
              <a:t> a double </a:t>
            </a:r>
            <a:r>
              <a:rPr lang="de-DE" sz="1200" kern="1200" baseline="0" dirty="0" err="1" smtClean="0">
                <a:solidFill>
                  <a:schemeClr val="tx1"/>
                </a:solidFill>
                <a:effectLst/>
                <a:latin typeface="+mn-lt"/>
                <a:ea typeface="+mn-ea"/>
                <a:cs typeface="+mn-cs"/>
                <a:sym typeface="Wingdings" panose="05000000000000000000" pitchFamily="2" charset="2"/>
              </a:rPr>
              <a:t>membrane</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consisting</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of</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outer</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and</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inner</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membrane</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and</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the</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intermembrane</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space</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between</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them</a:t>
            </a:r>
            <a:endParaRPr lang="de-DE" sz="1200" kern="1200" baseline="0" dirty="0" smtClean="0">
              <a:solidFill>
                <a:schemeClr val="tx1"/>
              </a:solidFill>
              <a:effectLst/>
              <a:latin typeface="+mn-lt"/>
              <a:ea typeface="+mn-ea"/>
              <a:cs typeface="+mn-cs"/>
              <a:sym typeface="Wingdings" panose="05000000000000000000" pitchFamily="2" charset="2"/>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lang="de-DE" sz="1200" kern="1200" baseline="0" dirty="0" err="1" smtClean="0">
                <a:solidFill>
                  <a:schemeClr val="tx1"/>
                </a:solidFill>
                <a:effectLst/>
                <a:latin typeface="+mn-lt"/>
                <a:ea typeface="+mn-ea"/>
                <a:cs typeface="+mn-cs"/>
                <a:sym typeface="Wingdings" panose="05000000000000000000" pitchFamily="2" charset="2"/>
              </a:rPr>
              <a:t>It</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is</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filled</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with</a:t>
            </a:r>
            <a:r>
              <a:rPr lang="de-DE" sz="1200" kern="1200" baseline="0" dirty="0" smtClean="0">
                <a:solidFill>
                  <a:schemeClr val="tx1"/>
                </a:solidFill>
                <a:effectLst/>
                <a:latin typeface="+mn-lt"/>
                <a:ea typeface="+mn-ea"/>
                <a:cs typeface="+mn-cs"/>
                <a:sym typeface="Wingdings" panose="05000000000000000000" pitchFamily="2" charset="2"/>
              </a:rPr>
              <a:t> a liquid </a:t>
            </a:r>
            <a:r>
              <a:rPr lang="de-DE" sz="1200" kern="1200" baseline="0" dirty="0" err="1" smtClean="0">
                <a:solidFill>
                  <a:schemeClr val="tx1"/>
                </a:solidFill>
                <a:effectLst/>
                <a:latin typeface="+mn-lt"/>
                <a:ea typeface="+mn-ea"/>
                <a:cs typeface="+mn-cs"/>
                <a:sym typeface="Wingdings" panose="05000000000000000000" pitchFamily="2" charset="2"/>
              </a:rPr>
              <a:t>solution</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the</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stroma</a:t>
            </a:r>
            <a:r>
              <a:rPr lang="de-DE" sz="1200" kern="1200" baseline="0" dirty="0" smtClean="0">
                <a:solidFill>
                  <a:schemeClr val="tx1"/>
                </a:solidFill>
                <a:effectLst/>
                <a:latin typeface="+mn-lt"/>
                <a:ea typeface="+mn-ea"/>
                <a:cs typeface="+mn-cs"/>
                <a:sym typeface="Wingdings" panose="05000000000000000000" pitchFamily="2" charset="2"/>
              </a:rPr>
              <a:t> – </a:t>
            </a:r>
            <a:r>
              <a:rPr lang="de-DE" sz="1200" kern="1200" baseline="0" dirty="0" err="1" smtClean="0">
                <a:solidFill>
                  <a:schemeClr val="tx1"/>
                </a:solidFill>
                <a:effectLst/>
                <a:latin typeface="+mn-lt"/>
                <a:ea typeface="+mn-ea"/>
                <a:cs typeface="+mn-cs"/>
                <a:sym typeface="Wingdings" panose="05000000000000000000" pitchFamily="2" charset="2"/>
              </a:rPr>
              <a:t>this</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is</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where</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the</a:t>
            </a:r>
            <a:r>
              <a:rPr lang="de-DE" sz="1200" kern="1200" baseline="0" dirty="0" smtClean="0">
                <a:solidFill>
                  <a:schemeClr val="tx1"/>
                </a:solidFill>
                <a:effectLst/>
                <a:latin typeface="+mn-lt"/>
                <a:ea typeface="+mn-ea"/>
                <a:cs typeface="+mn-cs"/>
                <a:sym typeface="Wingdings" panose="05000000000000000000" pitchFamily="2" charset="2"/>
              </a:rPr>
              <a:t> Calvin-</a:t>
            </a:r>
            <a:r>
              <a:rPr lang="de-DE" sz="1200" kern="1200" baseline="0" dirty="0" err="1" smtClean="0">
                <a:solidFill>
                  <a:schemeClr val="tx1"/>
                </a:solidFill>
                <a:effectLst/>
                <a:latin typeface="+mn-lt"/>
                <a:ea typeface="+mn-ea"/>
                <a:cs typeface="+mn-cs"/>
                <a:sym typeface="Wingdings" panose="05000000000000000000" pitchFamily="2" charset="2"/>
              </a:rPr>
              <a:t>cycle</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enzymes</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work</a:t>
            </a:r>
            <a:endParaRPr lang="de-DE" sz="1200" kern="1200" baseline="0" dirty="0" smtClean="0">
              <a:solidFill>
                <a:schemeClr val="tx1"/>
              </a:solidFill>
              <a:effectLst/>
              <a:latin typeface="+mn-lt"/>
              <a:ea typeface="+mn-ea"/>
              <a:cs typeface="+mn-cs"/>
              <a:sym typeface="Wingdings" panose="05000000000000000000" pitchFamily="2" charset="2"/>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lang="de-DE" sz="1200" kern="1200" baseline="0" dirty="0" smtClean="0">
                <a:solidFill>
                  <a:schemeClr val="tx1"/>
                </a:solidFill>
                <a:effectLst/>
                <a:latin typeface="+mn-lt"/>
                <a:ea typeface="+mn-ea"/>
                <a:cs typeface="+mn-cs"/>
                <a:sym typeface="Wingdings" panose="05000000000000000000" pitchFamily="2" charset="2"/>
              </a:rPr>
              <a:t>The </a:t>
            </a:r>
            <a:r>
              <a:rPr lang="de-DE" sz="1200" kern="1200" baseline="0" dirty="0" err="1" smtClean="0">
                <a:solidFill>
                  <a:schemeClr val="tx1"/>
                </a:solidFill>
                <a:effectLst/>
                <a:latin typeface="+mn-lt"/>
                <a:ea typeface="+mn-ea"/>
                <a:cs typeface="+mn-cs"/>
                <a:sym typeface="Wingdings" panose="05000000000000000000" pitchFamily="2" charset="2"/>
              </a:rPr>
              <a:t>chloroplast</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contains</a:t>
            </a:r>
            <a:r>
              <a:rPr lang="de-DE" sz="1200" kern="1200" baseline="0" dirty="0" smtClean="0">
                <a:solidFill>
                  <a:schemeClr val="tx1"/>
                </a:solidFill>
                <a:effectLst/>
                <a:latin typeface="+mn-lt"/>
                <a:ea typeface="+mn-ea"/>
                <a:cs typeface="+mn-cs"/>
                <a:sym typeface="Wingdings" panose="05000000000000000000" pitchFamily="2" charset="2"/>
              </a:rPr>
              <a:t> an </a:t>
            </a:r>
            <a:r>
              <a:rPr lang="de-DE" sz="1200" kern="1200" baseline="0" dirty="0" err="1" smtClean="0">
                <a:solidFill>
                  <a:schemeClr val="tx1"/>
                </a:solidFill>
                <a:effectLst/>
                <a:latin typeface="+mn-lt"/>
                <a:ea typeface="+mn-ea"/>
                <a:cs typeface="+mn-cs"/>
                <a:sym typeface="Wingdings" panose="05000000000000000000" pitchFamily="2" charset="2"/>
              </a:rPr>
              <a:t>inner</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membrane</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structure</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of</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thylakoid</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membranes</a:t>
            </a:r>
            <a:r>
              <a:rPr lang="de-DE" sz="1200" kern="1200" baseline="0" dirty="0" smtClean="0">
                <a:solidFill>
                  <a:schemeClr val="tx1"/>
                </a:solidFill>
                <a:effectLst/>
                <a:latin typeface="+mn-lt"/>
                <a:ea typeface="+mn-ea"/>
                <a:cs typeface="+mn-cs"/>
                <a:sym typeface="Wingdings" panose="05000000000000000000" pitchFamily="2" charset="2"/>
              </a:rPr>
              <a:t>. These </a:t>
            </a:r>
            <a:r>
              <a:rPr lang="de-DE" sz="1200" kern="1200" baseline="0" dirty="0" err="1" smtClean="0">
                <a:solidFill>
                  <a:schemeClr val="tx1"/>
                </a:solidFill>
                <a:effectLst/>
                <a:latin typeface="+mn-lt"/>
                <a:ea typeface="+mn-ea"/>
                <a:cs typeface="+mn-cs"/>
                <a:sym typeface="Wingdings" panose="05000000000000000000" pitchFamily="2" charset="2"/>
              </a:rPr>
              <a:t>surround</a:t>
            </a:r>
            <a:r>
              <a:rPr lang="de-DE" sz="1200" kern="1200" baseline="0" dirty="0" smtClean="0">
                <a:solidFill>
                  <a:schemeClr val="tx1"/>
                </a:solidFill>
                <a:effectLst/>
                <a:latin typeface="+mn-lt"/>
                <a:ea typeface="+mn-ea"/>
                <a:cs typeface="+mn-cs"/>
                <a:sym typeface="Wingdings" panose="05000000000000000000" pitchFamily="2" charset="2"/>
              </a:rPr>
              <a:t> an </a:t>
            </a:r>
            <a:r>
              <a:rPr lang="de-DE" sz="1200" kern="1200" baseline="0" dirty="0" err="1" smtClean="0">
                <a:solidFill>
                  <a:schemeClr val="tx1"/>
                </a:solidFill>
                <a:effectLst/>
                <a:latin typeface="+mn-lt"/>
                <a:ea typeface="+mn-ea"/>
                <a:cs typeface="+mn-cs"/>
                <a:sym typeface="Wingdings" panose="05000000000000000000" pitchFamily="2" charset="2"/>
              </a:rPr>
              <a:t>intermembrane</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space</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as</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well</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the</a:t>
            </a:r>
            <a:r>
              <a:rPr lang="de-DE" sz="1200" kern="1200" baseline="0" dirty="0" smtClean="0">
                <a:solidFill>
                  <a:schemeClr val="tx1"/>
                </a:solidFill>
                <a:effectLst/>
                <a:latin typeface="+mn-lt"/>
                <a:ea typeface="+mn-ea"/>
                <a:cs typeface="+mn-cs"/>
                <a:sym typeface="Wingdings" panose="05000000000000000000" pitchFamily="2" charset="2"/>
              </a:rPr>
              <a:t> so-</a:t>
            </a:r>
            <a:r>
              <a:rPr lang="de-DE" sz="1200" kern="1200" baseline="0" dirty="0" err="1" smtClean="0">
                <a:solidFill>
                  <a:schemeClr val="tx1"/>
                </a:solidFill>
                <a:effectLst/>
                <a:latin typeface="+mn-lt"/>
                <a:ea typeface="+mn-ea"/>
                <a:cs typeface="+mn-cs"/>
                <a:sym typeface="Wingdings" panose="05000000000000000000" pitchFamily="2" charset="2"/>
              </a:rPr>
              <a:t>called</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lumen</a:t>
            </a:r>
            <a:endParaRPr lang="de-DE" sz="1200" kern="1200" baseline="0" dirty="0" smtClean="0">
              <a:solidFill>
                <a:schemeClr val="tx1"/>
              </a:solidFill>
              <a:effectLst/>
              <a:latin typeface="+mn-lt"/>
              <a:ea typeface="+mn-ea"/>
              <a:cs typeface="+mn-cs"/>
              <a:sym typeface="Wingdings" panose="05000000000000000000" pitchFamily="2" charset="2"/>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lang="de-DE" sz="1200" kern="1200" baseline="0" dirty="0" err="1" smtClean="0">
                <a:solidFill>
                  <a:schemeClr val="tx1"/>
                </a:solidFill>
                <a:effectLst/>
                <a:latin typeface="+mn-lt"/>
                <a:ea typeface="+mn-ea"/>
                <a:cs typeface="+mn-cs"/>
                <a:sym typeface="Wingdings" panose="05000000000000000000" pitchFamily="2" charset="2"/>
              </a:rPr>
              <a:t>Thylakoid</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membranes</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can</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be</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either</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stacked</a:t>
            </a:r>
            <a:r>
              <a:rPr lang="de-DE" sz="1200" kern="1200" baseline="0" dirty="0" smtClean="0">
                <a:solidFill>
                  <a:schemeClr val="tx1"/>
                </a:solidFill>
                <a:effectLst/>
                <a:latin typeface="+mn-lt"/>
                <a:ea typeface="+mn-ea"/>
                <a:cs typeface="+mn-cs"/>
                <a:sym typeface="Wingdings" panose="05000000000000000000" pitchFamily="2" charset="2"/>
              </a:rPr>
              <a:t> – </a:t>
            </a:r>
            <a:r>
              <a:rPr lang="de-DE" sz="1200" kern="1200" baseline="0" dirty="0" err="1" smtClean="0">
                <a:solidFill>
                  <a:schemeClr val="tx1"/>
                </a:solidFill>
                <a:effectLst/>
                <a:latin typeface="+mn-lt"/>
                <a:ea typeface="+mn-ea"/>
                <a:cs typeface="+mn-cs"/>
                <a:sym typeface="Wingdings" panose="05000000000000000000" pitchFamily="2" charset="2"/>
              </a:rPr>
              <a:t>then</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they</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are</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called</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granum</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or</a:t>
            </a:r>
            <a:r>
              <a:rPr lang="de-DE" sz="1200" kern="1200" baseline="0" dirty="0" smtClean="0">
                <a:solidFill>
                  <a:schemeClr val="tx1"/>
                </a:solidFill>
                <a:effectLst/>
                <a:latin typeface="+mn-lt"/>
                <a:ea typeface="+mn-ea"/>
                <a:cs typeface="+mn-cs"/>
                <a:sym typeface="Wingdings" panose="05000000000000000000" pitchFamily="2" charset="2"/>
              </a:rPr>
              <a:t> not, </a:t>
            </a:r>
            <a:r>
              <a:rPr lang="de-DE" sz="1200" kern="1200" baseline="0" dirty="0" err="1" smtClean="0">
                <a:solidFill>
                  <a:schemeClr val="tx1"/>
                </a:solidFill>
                <a:effectLst/>
                <a:latin typeface="+mn-lt"/>
                <a:ea typeface="+mn-ea"/>
                <a:cs typeface="+mn-cs"/>
                <a:sym typeface="Wingdings" panose="05000000000000000000" pitchFamily="2" charset="2"/>
              </a:rPr>
              <a:t>then</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they</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are</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calle</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lamella</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thylakoids</a:t>
            </a:r>
            <a:r>
              <a:rPr lang="de-DE" sz="1200" kern="1200" baseline="0" dirty="0" smtClean="0">
                <a:solidFill>
                  <a:schemeClr val="tx1"/>
                </a:solidFill>
                <a:effectLst/>
                <a:latin typeface="+mn-lt"/>
                <a:ea typeface="+mn-ea"/>
                <a:cs typeface="+mn-cs"/>
                <a:sym typeface="Wingdings" panose="05000000000000000000" pitchFamily="2" charset="2"/>
              </a:rPr>
              <a:t>. The </a:t>
            </a:r>
            <a:r>
              <a:rPr lang="de-DE" sz="1200" kern="1200" baseline="0" dirty="0" err="1" smtClean="0">
                <a:solidFill>
                  <a:schemeClr val="tx1"/>
                </a:solidFill>
                <a:effectLst/>
                <a:latin typeface="+mn-lt"/>
                <a:ea typeface="+mn-ea"/>
                <a:cs typeface="+mn-cs"/>
                <a:sym typeface="Wingdings" panose="05000000000000000000" pitchFamily="2" charset="2"/>
              </a:rPr>
              <a:t>membranes</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and</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lumen</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of</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the</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granae</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are</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the</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site</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where</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the</a:t>
            </a:r>
            <a:r>
              <a:rPr lang="de-DE" sz="1200" kern="1200" baseline="0" dirty="0" smtClean="0">
                <a:solidFill>
                  <a:schemeClr val="tx1"/>
                </a:solidFill>
                <a:effectLst/>
                <a:latin typeface="+mn-lt"/>
                <a:ea typeface="+mn-ea"/>
                <a:cs typeface="+mn-cs"/>
                <a:sym typeface="Wingdings" panose="05000000000000000000" pitchFamily="2" charset="2"/>
              </a:rPr>
              <a:t> light </a:t>
            </a:r>
            <a:r>
              <a:rPr lang="de-DE" sz="1200" kern="1200" baseline="0" dirty="0" err="1" smtClean="0">
                <a:solidFill>
                  <a:schemeClr val="tx1"/>
                </a:solidFill>
                <a:effectLst/>
                <a:latin typeface="+mn-lt"/>
                <a:ea typeface="+mn-ea"/>
                <a:cs typeface="+mn-cs"/>
                <a:sym typeface="Wingdings" panose="05000000000000000000" pitchFamily="2" charset="2"/>
              </a:rPr>
              <a:t>reactions</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take</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place</a:t>
            </a:r>
            <a:r>
              <a:rPr lang="de-DE" sz="1200" kern="1200" baseline="0" dirty="0" smtClean="0">
                <a:solidFill>
                  <a:schemeClr val="tx1"/>
                </a:solidFill>
                <a:effectLst/>
                <a:latin typeface="+mn-lt"/>
                <a:ea typeface="+mn-ea"/>
                <a:cs typeface="+mn-cs"/>
                <a:sym typeface="Wingdings" panose="05000000000000000000" pitchFamily="2" charset="2"/>
              </a:rPr>
              <a: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lang="de-DE" sz="1200" kern="1200" baseline="0" dirty="0" err="1" smtClean="0">
                <a:solidFill>
                  <a:schemeClr val="tx1"/>
                </a:solidFill>
                <a:effectLst/>
                <a:latin typeface="+mn-lt"/>
                <a:ea typeface="+mn-ea"/>
                <a:cs typeface="+mn-cs"/>
                <a:sym typeface="Wingdings" panose="05000000000000000000" pitchFamily="2" charset="2"/>
              </a:rPr>
              <a:t>chloroplasts</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contain</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especially</a:t>
            </a:r>
            <a:r>
              <a:rPr lang="de-DE" sz="1200" kern="1200" baseline="0" dirty="0" smtClean="0">
                <a:solidFill>
                  <a:schemeClr val="tx1"/>
                </a:solidFill>
                <a:effectLst/>
                <a:latin typeface="+mn-lt"/>
                <a:ea typeface="+mn-ea"/>
                <a:cs typeface="+mn-cs"/>
                <a:sym typeface="Wingdings" panose="05000000000000000000" pitchFamily="2" charset="2"/>
              </a:rPr>
              <a:t> in </a:t>
            </a:r>
            <a:r>
              <a:rPr lang="de-DE" sz="1200" kern="1200" baseline="0" dirty="0" err="1" smtClean="0">
                <a:solidFill>
                  <a:schemeClr val="tx1"/>
                </a:solidFill>
                <a:effectLst/>
                <a:latin typeface="+mn-lt"/>
                <a:ea typeface="+mn-ea"/>
                <a:cs typeface="+mn-cs"/>
                <a:sym typeface="Wingdings" panose="05000000000000000000" pitchFamily="2" charset="2"/>
              </a:rPr>
              <a:t>the</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evening</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granules</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of</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starch</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and</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drops</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of</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lipids</a:t>
            </a:r>
            <a:endParaRPr lang="de-DE" sz="1200" kern="1200" baseline="0" dirty="0" smtClean="0">
              <a:solidFill>
                <a:schemeClr val="tx1"/>
              </a:solidFill>
              <a:effectLst/>
              <a:latin typeface="+mn-lt"/>
              <a:ea typeface="+mn-ea"/>
              <a:cs typeface="+mn-cs"/>
              <a:sym typeface="Wingdings" panose="05000000000000000000" pitchFamily="2" charset="2"/>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lang="de-DE" sz="1200" kern="1200" baseline="0" dirty="0" err="1" smtClean="0">
                <a:solidFill>
                  <a:schemeClr val="tx1"/>
                </a:solidFill>
                <a:effectLst/>
                <a:latin typeface="+mn-lt"/>
                <a:ea typeface="+mn-ea"/>
                <a:cs typeface="+mn-cs"/>
                <a:sym typeface="Wingdings" panose="05000000000000000000" pitchFamily="2" charset="2"/>
              </a:rPr>
              <a:t>and</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they</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contain</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plasitidial</a:t>
            </a:r>
            <a:r>
              <a:rPr lang="de-DE" sz="1200" kern="1200" baseline="0" dirty="0" smtClean="0">
                <a:solidFill>
                  <a:schemeClr val="tx1"/>
                </a:solidFill>
                <a:effectLst/>
                <a:latin typeface="+mn-lt"/>
                <a:ea typeface="+mn-ea"/>
                <a:cs typeface="+mn-cs"/>
                <a:sym typeface="Wingdings" panose="05000000000000000000" pitchFamily="2" charset="2"/>
              </a:rPr>
              <a:t> DNA </a:t>
            </a:r>
            <a:r>
              <a:rPr lang="en-GB" sz="1200" kern="1200" baseline="0" noProof="1" smtClean="0">
                <a:solidFill>
                  <a:schemeClr val="tx1"/>
                </a:solidFill>
                <a:effectLst/>
                <a:latin typeface="+mn-lt"/>
                <a:ea typeface="+mn-ea"/>
                <a:cs typeface="+mn-cs"/>
                <a:sym typeface="Wingdings" panose="05000000000000000000" pitchFamily="2" charset="2"/>
              </a:rPr>
              <a:t>and</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the</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ribosomes</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to</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translate</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it</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into</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proteins</a:t>
            </a:r>
            <a:r>
              <a:rPr lang="de-DE" sz="1200" kern="1200" baseline="0" dirty="0" smtClean="0">
                <a:solidFill>
                  <a:schemeClr val="tx1"/>
                </a:solidFill>
                <a:effectLst/>
                <a:latin typeface="+mn-lt"/>
                <a:ea typeface="+mn-ea"/>
                <a:cs typeface="+mn-cs"/>
                <a:sym typeface="Wingdings" panose="05000000000000000000" pitchFamily="2" charset="2"/>
              </a:rPr>
              <a:t>, a </a:t>
            </a:r>
            <a:r>
              <a:rPr lang="de-DE" sz="1200" kern="1200" baseline="0" dirty="0" err="1" smtClean="0">
                <a:solidFill>
                  <a:schemeClr val="tx1"/>
                </a:solidFill>
                <a:effectLst/>
                <a:latin typeface="+mn-lt"/>
                <a:ea typeface="+mn-ea"/>
                <a:cs typeface="+mn-cs"/>
                <a:sym typeface="Wingdings" panose="05000000000000000000" pitchFamily="2" charset="2"/>
              </a:rPr>
              <a:t>heritage</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of</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their</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bacterial</a:t>
            </a:r>
            <a:r>
              <a:rPr lang="de-DE" sz="1200" kern="1200" baseline="0" dirty="0" smtClean="0">
                <a:solidFill>
                  <a:schemeClr val="tx1"/>
                </a:solidFill>
                <a:effectLst/>
                <a:latin typeface="+mn-lt"/>
                <a:ea typeface="+mn-ea"/>
                <a:cs typeface="+mn-cs"/>
                <a:sym typeface="Wingdings" panose="05000000000000000000" pitchFamily="2" charset="2"/>
              </a:rPr>
              <a:t> </a:t>
            </a:r>
            <a:r>
              <a:rPr lang="de-DE" sz="1200" kern="1200" baseline="0" dirty="0" err="1" smtClean="0">
                <a:solidFill>
                  <a:schemeClr val="tx1"/>
                </a:solidFill>
                <a:effectLst/>
                <a:latin typeface="+mn-lt"/>
                <a:ea typeface="+mn-ea"/>
                <a:cs typeface="+mn-cs"/>
                <a:sym typeface="Wingdings" panose="05000000000000000000" pitchFamily="2" charset="2"/>
              </a:rPr>
              <a:t>ancestors</a:t>
            </a:r>
            <a:r>
              <a:rPr lang="de-DE" sz="1200" kern="1200" baseline="0" dirty="0" smtClean="0">
                <a:solidFill>
                  <a:schemeClr val="tx1"/>
                </a:solidFill>
                <a:effectLst/>
                <a:latin typeface="+mn-lt"/>
                <a:ea typeface="+mn-ea"/>
                <a:cs typeface="+mn-cs"/>
                <a:sym typeface="Wingdings" panose="05000000000000000000" pitchFamily="2" charset="2"/>
              </a:rPr>
              <a:t>. </a:t>
            </a:r>
            <a:endParaRPr lang="de-DE" sz="1200" kern="1200" dirty="0" smtClean="0">
              <a:solidFill>
                <a:schemeClr val="tx1"/>
              </a:solidFill>
              <a:effectLst/>
              <a:latin typeface="+mn-lt"/>
              <a:ea typeface="+mn-ea"/>
              <a:cs typeface="+mn-cs"/>
            </a:endParaRPr>
          </a:p>
          <a:p>
            <a:endParaRPr lang="de-DE" dirty="0"/>
          </a:p>
        </p:txBody>
      </p:sp>
      <p:sp>
        <p:nvSpPr>
          <p:cNvPr id="4" name="Foliennummernplatzhalter 3"/>
          <p:cNvSpPr>
            <a:spLocks noGrp="1"/>
          </p:cNvSpPr>
          <p:nvPr>
            <p:ph type="sldNum" sz="quarter" idx="10"/>
          </p:nvPr>
        </p:nvSpPr>
        <p:spPr/>
        <p:txBody>
          <a:bodyPr/>
          <a:lstStyle/>
          <a:p>
            <a:fld id="{0FE06A18-B6B3-4D1F-9B44-D5FFF42782DB}" type="slidenum">
              <a:rPr lang="de-DE" smtClean="0"/>
              <a:t>2</a:t>
            </a:fld>
            <a:endParaRPr lang="de-DE"/>
          </a:p>
        </p:txBody>
      </p:sp>
    </p:spTree>
    <p:extLst>
      <p:ext uri="{BB962C8B-B14F-4D97-AF65-F5344CB8AC3E}">
        <p14:creationId xmlns:p14="http://schemas.microsoft.com/office/powerpoint/2010/main" val="33045624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79AEB017-55A1-4A2A-8E32-BDB836203858}" type="slidenum">
              <a:rPr lang="de-DE" smtClean="0"/>
              <a:t>22</a:t>
            </a:fld>
            <a:endParaRPr lang="de-DE"/>
          </a:p>
        </p:txBody>
      </p:sp>
    </p:spTree>
    <p:extLst>
      <p:ext uri="{BB962C8B-B14F-4D97-AF65-F5344CB8AC3E}">
        <p14:creationId xmlns:p14="http://schemas.microsoft.com/office/powerpoint/2010/main" val="39436021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This </a:t>
            </a:r>
            <a:r>
              <a:rPr lang="de-DE" dirty="0" err="1" smtClean="0"/>
              <a:t>lecture</a:t>
            </a:r>
            <a:r>
              <a:rPr lang="de-DE" baseline="0" dirty="0" smtClean="0"/>
              <a:t> </a:t>
            </a:r>
            <a:r>
              <a:rPr lang="de-DE" baseline="0" dirty="0" err="1" smtClean="0"/>
              <a:t>is</a:t>
            </a:r>
            <a:r>
              <a:rPr lang="de-DE" baseline="0" dirty="0" smtClean="0"/>
              <a:t> </a:t>
            </a:r>
            <a:r>
              <a:rPr lang="de-DE" baseline="0" dirty="0" err="1" smtClean="0"/>
              <a:t>the</a:t>
            </a:r>
            <a:r>
              <a:rPr lang="de-DE" baseline="0" dirty="0" smtClean="0"/>
              <a:t> </a:t>
            </a:r>
            <a:r>
              <a:rPr lang="de-DE" baseline="0" dirty="0" err="1" smtClean="0"/>
              <a:t>first</a:t>
            </a:r>
            <a:r>
              <a:rPr lang="de-DE" baseline="0" dirty="0" smtClean="0"/>
              <a:t> in a </a:t>
            </a:r>
            <a:r>
              <a:rPr lang="de-DE" baseline="0" dirty="0" err="1" smtClean="0"/>
              <a:t>series</a:t>
            </a:r>
            <a:r>
              <a:rPr lang="de-DE" baseline="0" dirty="0" smtClean="0"/>
              <a:t> on </a:t>
            </a:r>
            <a:r>
              <a:rPr lang="de-DE" baseline="0" dirty="0" err="1" smtClean="0"/>
              <a:t>the</a:t>
            </a:r>
            <a:r>
              <a:rPr lang="de-DE" baseline="0" dirty="0" smtClean="0"/>
              <a:t> environmental </a:t>
            </a:r>
            <a:r>
              <a:rPr lang="de-DE" baseline="0" dirty="0" err="1" smtClean="0"/>
              <a:t>influences</a:t>
            </a:r>
            <a:r>
              <a:rPr lang="de-DE" baseline="0" dirty="0" smtClean="0"/>
              <a:t> on </a:t>
            </a:r>
            <a:r>
              <a:rPr lang="de-DE" baseline="0" dirty="0" err="1" smtClean="0"/>
              <a:t>photosynthesis</a:t>
            </a:r>
            <a:r>
              <a:rPr lang="de-DE" baseline="0" dirty="0" smtClean="0"/>
              <a:t>. </a:t>
            </a:r>
            <a:r>
              <a:rPr lang="de-DE" baseline="0" dirty="0" err="1" smtClean="0"/>
              <a:t>We</a:t>
            </a:r>
            <a:r>
              <a:rPr lang="de-DE" baseline="0" dirty="0" smtClean="0"/>
              <a:t> </a:t>
            </a:r>
            <a:r>
              <a:rPr lang="de-DE" baseline="0" dirty="0" err="1" smtClean="0"/>
              <a:t>ar</a:t>
            </a:r>
            <a:r>
              <a:rPr lang="de-DE" baseline="0" dirty="0" smtClean="0"/>
              <a:t> </a:t>
            </a:r>
            <a:r>
              <a:rPr lang="de-DE" baseline="0" dirty="0" err="1" smtClean="0"/>
              <a:t>going</a:t>
            </a:r>
            <a:r>
              <a:rPr lang="de-DE" baseline="0" dirty="0" smtClean="0"/>
              <a:t> </a:t>
            </a:r>
            <a:r>
              <a:rPr lang="de-DE" baseline="0" dirty="0" err="1" smtClean="0"/>
              <a:t>to</a:t>
            </a:r>
            <a:r>
              <a:rPr lang="de-DE" baseline="0" dirty="0" smtClean="0"/>
              <a:t> </a:t>
            </a:r>
            <a:r>
              <a:rPr lang="de-DE" baseline="0" dirty="0" err="1" smtClean="0"/>
              <a:t>start</a:t>
            </a:r>
            <a:r>
              <a:rPr lang="de-DE" baseline="0" dirty="0" smtClean="0"/>
              <a:t> </a:t>
            </a:r>
            <a:r>
              <a:rPr lang="de-DE" baseline="0" dirty="0" err="1" smtClean="0"/>
              <a:t>with</a:t>
            </a:r>
            <a:r>
              <a:rPr lang="de-DE" baseline="0" dirty="0" smtClean="0"/>
              <a:t> </a:t>
            </a:r>
            <a:r>
              <a:rPr lang="de-DE" baseline="0" dirty="0" err="1" smtClean="0"/>
              <a:t>responses</a:t>
            </a:r>
            <a:r>
              <a:rPr lang="de-DE" baseline="0" dirty="0" smtClean="0"/>
              <a:t> </a:t>
            </a:r>
            <a:r>
              <a:rPr lang="de-DE" baseline="0" dirty="0" err="1" smtClean="0"/>
              <a:t>to</a:t>
            </a:r>
            <a:r>
              <a:rPr lang="de-DE" baseline="0" dirty="0" smtClean="0"/>
              <a:t> light.</a:t>
            </a:r>
            <a:endParaRPr lang="de-DE" dirty="0"/>
          </a:p>
        </p:txBody>
      </p:sp>
      <p:sp>
        <p:nvSpPr>
          <p:cNvPr id="4" name="Foliennummernplatzhalter 3"/>
          <p:cNvSpPr>
            <a:spLocks noGrp="1"/>
          </p:cNvSpPr>
          <p:nvPr>
            <p:ph type="sldNum" sz="quarter" idx="10"/>
          </p:nvPr>
        </p:nvSpPr>
        <p:spPr/>
        <p:txBody>
          <a:bodyPr/>
          <a:lstStyle/>
          <a:p>
            <a:fld id="{8446DCF5-BFE5-46FE-8097-F172CB60B2A9}" type="slidenum">
              <a:rPr lang="de-DE" smtClean="0"/>
              <a:t>24</a:t>
            </a:fld>
            <a:endParaRPr lang="de-DE"/>
          </a:p>
        </p:txBody>
      </p:sp>
    </p:spTree>
    <p:extLst>
      <p:ext uri="{BB962C8B-B14F-4D97-AF65-F5344CB8AC3E}">
        <p14:creationId xmlns:p14="http://schemas.microsoft.com/office/powerpoint/2010/main" val="2012619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Several</a:t>
            </a:r>
            <a:r>
              <a:rPr lang="de-DE" baseline="0" dirty="0" smtClean="0"/>
              <a:t> </a:t>
            </a:r>
            <a:r>
              <a:rPr lang="de-DE" baseline="0" dirty="0" err="1" smtClean="0"/>
              <a:t>abiotic</a:t>
            </a:r>
            <a:r>
              <a:rPr lang="de-DE" baseline="0" dirty="0" smtClean="0"/>
              <a:t> </a:t>
            </a:r>
            <a:r>
              <a:rPr lang="de-DE" baseline="0" dirty="0" err="1" smtClean="0"/>
              <a:t>factors</a:t>
            </a:r>
            <a:r>
              <a:rPr lang="de-DE" baseline="0" dirty="0" smtClean="0"/>
              <a:t> </a:t>
            </a:r>
            <a:r>
              <a:rPr lang="de-DE" baseline="0" dirty="0" err="1" smtClean="0"/>
              <a:t>exert</a:t>
            </a:r>
            <a:r>
              <a:rPr lang="de-DE" baseline="0" dirty="0" smtClean="0"/>
              <a:t> </a:t>
            </a:r>
            <a:r>
              <a:rPr lang="de-DE" baseline="0" dirty="0" err="1" smtClean="0"/>
              <a:t>influence</a:t>
            </a:r>
            <a:r>
              <a:rPr lang="de-DE" baseline="0" dirty="0" smtClean="0"/>
              <a:t> on </a:t>
            </a:r>
            <a:r>
              <a:rPr lang="de-DE" baseline="0" dirty="0" err="1" smtClean="0"/>
              <a:t>the</a:t>
            </a:r>
            <a:r>
              <a:rPr lang="de-DE" baseline="0" dirty="0" smtClean="0"/>
              <a:t> rate </a:t>
            </a:r>
            <a:r>
              <a:rPr lang="de-DE" baseline="0" dirty="0" err="1" smtClean="0"/>
              <a:t>of</a:t>
            </a:r>
            <a:r>
              <a:rPr lang="de-DE" baseline="0" dirty="0" smtClean="0"/>
              <a:t> </a:t>
            </a:r>
            <a:r>
              <a:rPr lang="de-DE" baseline="0" dirty="0" err="1" smtClean="0"/>
              <a:t>photosynthesis</a:t>
            </a:r>
            <a:r>
              <a:rPr lang="de-DE" baseline="0" dirty="0" smtClean="0"/>
              <a:t>. </a:t>
            </a:r>
          </a:p>
          <a:p>
            <a:r>
              <a:rPr lang="de-DE" baseline="0" dirty="0" err="1" smtClean="0"/>
              <a:t>One</a:t>
            </a:r>
            <a:r>
              <a:rPr lang="de-DE" baseline="0" dirty="0" smtClean="0"/>
              <a:t> </a:t>
            </a:r>
            <a:r>
              <a:rPr lang="de-DE" baseline="0" dirty="0" err="1" smtClean="0"/>
              <a:t>major</a:t>
            </a:r>
            <a:r>
              <a:rPr lang="de-DE" baseline="0" dirty="0" smtClean="0"/>
              <a:t> </a:t>
            </a:r>
            <a:r>
              <a:rPr lang="de-DE" baseline="0" dirty="0" err="1" smtClean="0"/>
              <a:t>factor</a:t>
            </a:r>
            <a:r>
              <a:rPr lang="de-DE" baseline="0" dirty="0" smtClean="0"/>
              <a:t> </a:t>
            </a:r>
            <a:r>
              <a:rPr lang="de-DE" baseline="0" dirty="0" err="1" smtClean="0"/>
              <a:t>is</a:t>
            </a:r>
            <a:r>
              <a:rPr lang="de-DE" baseline="0" dirty="0" smtClean="0"/>
              <a:t> </a:t>
            </a:r>
            <a:r>
              <a:rPr lang="de-DE" baseline="0" dirty="0" err="1" smtClean="0"/>
              <a:t>obviously</a:t>
            </a:r>
            <a:r>
              <a:rPr lang="de-DE" baseline="0" dirty="0" smtClean="0"/>
              <a:t> light – </a:t>
            </a:r>
            <a:r>
              <a:rPr lang="de-DE" baseline="0" dirty="0" err="1" smtClean="0"/>
              <a:t>it</a:t>
            </a:r>
            <a:r>
              <a:rPr lang="de-DE" baseline="0" dirty="0" smtClean="0"/>
              <a:t> </a:t>
            </a:r>
            <a:r>
              <a:rPr lang="de-DE" baseline="0" dirty="0" err="1" smtClean="0"/>
              <a:t>is</a:t>
            </a:r>
            <a:r>
              <a:rPr lang="de-DE" baseline="0" dirty="0" smtClean="0"/>
              <a:t> </a:t>
            </a:r>
            <a:r>
              <a:rPr lang="de-DE" baseline="0" dirty="0" err="1" smtClean="0"/>
              <a:t>the</a:t>
            </a:r>
            <a:r>
              <a:rPr lang="de-DE" baseline="0" dirty="0" smtClean="0"/>
              <a:t> </a:t>
            </a:r>
            <a:r>
              <a:rPr lang="de-DE" baseline="0" dirty="0" err="1" smtClean="0"/>
              <a:t>driving</a:t>
            </a:r>
            <a:r>
              <a:rPr lang="de-DE" baseline="0" dirty="0" smtClean="0"/>
              <a:t> </a:t>
            </a:r>
            <a:r>
              <a:rPr lang="de-DE" baseline="0" dirty="0" err="1" smtClean="0"/>
              <a:t>force</a:t>
            </a:r>
            <a:r>
              <a:rPr lang="de-DE" baseline="0" dirty="0" smtClean="0"/>
              <a:t> </a:t>
            </a:r>
            <a:r>
              <a:rPr lang="de-DE" baseline="0" dirty="0" err="1" smtClean="0"/>
              <a:t>of</a:t>
            </a:r>
            <a:r>
              <a:rPr lang="de-DE" baseline="0" dirty="0" smtClean="0"/>
              <a:t> </a:t>
            </a:r>
            <a:r>
              <a:rPr lang="de-DE" baseline="0" dirty="0" err="1" smtClean="0"/>
              <a:t>photosynthesis</a:t>
            </a:r>
            <a:endParaRPr lang="de-DE" baseline="0" dirty="0" smtClean="0"/>
          </a:p>
          <a:p>
            <a:r>
              <a:rPr lang="de-DE" baseline="0" dirty="0" err="1" smtClean="0"/>
              <a:t>Another</a:t>
            </a:r>
            <a:r>
              <a:rPr lang="de-DE" baseline="0" dirty="0" smtClean="0"/>
              <a:t> </a:t>
            </a:r>
            <a:r>
              <a:rPr lang="de-DE" baseline="0" dirty="0" err="1" smtClean="0"/>
              <a:t>one</a:t>
            </a:r>
            <a:r>
              <a:rPr lang="de-DE" baseline="0" dirty="0" smtClean="0"/>
              <a:t> </a:t>
            </a:r>
            <a:r>
              <a:rPr lang="de-DE" baseline="0" dirty="0" err="1" smtClean="0"/>
              <a:t>is</a:t>
            </a:r>
            <a:r>
              <a:rPr lang="de-DE" baseline="0" dirty="0" smtClean="0"/>
              <a:t> CO2, </a:t>
            </a:r>
            <a:r>
              <a:rPr lang="de-DE" baseline="0" dirty="0" err="1" smtClean="0"/>
              <a:t>which</a:t>
            </a:r>
            <a:r>
              <a:rPr lang="de-DE" baseline="0" dirty="0" smtClean="0"/>
              <a:t> </a:t>
            </a:r>
            <a:r>
              <a:rPr lang="de-DE" baseline="0" dirty="0" err="1" smtClean="0"/>
              <a:t>provides</a:t>
            </a:r>
            <a:r>
              <a:rPr lang="de-DE" baseline="0" dirty="0" smtClean="0"/>
              <a:t> </a:t>
            </a:r>
            <a:r>
              <a:rPr lang="de-DE" baseline="0" dirty="0" err="1" smtClean="0"/>
              <a:t>the</a:t>
            </a:r>
            <a:r>
              <a:rPr lang="de-DE" baseline="0" dirty="0" smtClean="0"/>
              <a:t> „</a:t>
            </a:r>
            <a:r>
              <a:rPr lang="de-DE" baseline="0" dirty="0" err="1" smtClean="0"/>
              <a:t>raw</a:t>
            </a:r>
            <a:r>
              <a:rPr lang="de-DE" baseline="0" dirty="0" smtClean="0"/>
              <a:t> material“</a:t>
            </a:r>
          </a:p>
          <a:p>
            <a:r>
              <a:rPr lang="de-DE" baseline="0" dirty="0" err="1" smtClean="0"/>
              <a:t>Temperature</a:t>
            </a:r>
            <a:r>
              <a:rPr lang="de-DE" baseline="0" dirty="0" smtClean="0"/>
              <a:t> </a:t>
            </a:r>
            <a:r>
              <a:rPr lang="de-DE" baseline="0" dirty="0" err="1" smtClean="0"/>
              <a:t>exerts</a:t>
            </a:r>
            <a:r>
              <a:rPr lang="de-DE" baseline="0" dirty="0" smtClean="0"/>
              <a:t> ist </a:t>
            </a:r>
            <a:r>
              <a:rPr lang="de-DE" baseline="0" dirty="0" err="1" smtClean="0"/>
              <a:t>influence</a:t>
            </a:r>
            <a:r>
              <a:rPr lang="de-DE" baseline="0" dirty="0" smtClean="0"/>
              <a:t> </a:t>
            </a:r>
            <a:r>
              <a:rPr lang="de-DE" baseline="0" dirty="0" err="1" smtClean="0"/>
              <a:t>mainly</a:t>
            </a:r>
            <a:r>
              <a:rPr lang="de-DE" baseline="0" dirty="0" smtClean="0"/>
              <a:t> via </a:t>
            </a:r>
            <a:r>
              <a:rPr lang="de-DE" baseline="0" dirty="0" err="1" smtClean="0"/>
              <a:t>the</a:t>
            </a:r>
            <a:r>
              <a:rPr lang="de-DE" baseline="0" dirty="0" smtClean="0"/>
              <a:t> </a:t>
            </a:r>
            <a:r>
              <a:rPr lang="de-DE" baseline="0" dirty="0" err="1" smtClean="0"/>
              <a:t>operating</a:t>
            </a:r>
            <a:r>
              <a:rPr lang="de-DE" baseline="0" dirty="0" smtClean="0"/>
              <a:t> </a:t>
            </a:r>
            <a:r>
              <a:rPr lang="de-DE" baseline="0" dirty="0" err="1" smtClean="0"/>
              <a:t>temperatures</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enzymes</a:t>
            </a:r>
            <a:r>
              <a:rPr lang="de-DE" baseline="0" dirty="0" smtClean="0"/>
              <a:t> </a:t>
            </a:r>
            <a:r>
              <a:rPr lang="de-DE" baseline="0" dirty="0" err="1" smtClean="0"/>
              <a:t>involved</a:t>
            </a:r>
            <a:r>
              <a:rPr lang="de-DE" baseline="0" dirty="0" smtClean="0"/>
              <a:t> in </a:t>
            </a:r>
            <a:r>
              <a:rPr lang="de-DE" baseline="0" dirty="0" err="1" smtClean="0"/>
              <a:t>photosynthetic</a:t>
            </a:r>
            <a:r>
              <a:rPr lang="de-DE" baseline="0" dirty="0" smtClean="0"/>
              <a:t> </a:t>
            </a:r>
            <a:r>
              <a:rPr lang="de-DE" baseline="0" dirty="0" err="1" smtClean="0"/>
              <a:t>reactions</a:t>
            </a:r>
            <a:endParaRPr lang="de-DE" baseline="0" dirty="0" smtClean="0"/>
          </a:p>
          <a:p>
            <a:r>
              <a:rPr lang="de-DE" baseline="0" dirty="0" err="1" smtClean="0"/>
              <a:t>Water</a:t>
            </a:r>
            <a:r>
              <a:rPr lang="de-DE" baseline="0" dirty="0" smtClean="0"/>
              <a:t> </a:t>
            </a:r>
            <a:r>
              <a:rPr lang="de-DE" baseline="0" dirty="0" err="1" smtClean="0"/>
              <a:t>provides</a:t>
            </a:r>
            <a:r>
              <a:rPr lang="de-DE" baseline="0" dirty="0" smtClean="0"/>
              <a:t> </a:t>
            </a:r>
            <a:r>
              <a:rPr lang="de-DE" baseline="0" dirty="0" err="1" smtClean="0"/>
              <a:t>electrons</a:t>
            </a:r>
            <a:r>
              <a:rPr lang="de-DE" baseline="0" dirty="0" smtClean="0"/>
              <a:t> in </a:t>
            </a:r>
            <a:r>
              <a:rPr lang="de-DE" baseline="0" dirty="0" err="1" smtClean="0"/>
              <a:t>the</a:t>
            </a:r>
            <a:r>
              <a:rPr lang="de-DE" baseline="0" dirty="0" smtClean="0"/>
              <a:t> light </a:t>
            </a:r>
            <a:r>
              <a:rPr lang="de-DE" baseline="0" dirty="0" err="1" smtClean="0"/>
              <a:t>reactions</a:t>
            </a:r>
            <a:r>
              <a:rPr lang="de-DE" baseline="0" dirty="0" smtClean="0"/>
              <a:t>, but </a:t>
            </a:r>
            <a:r>
              <a:rPr lang="de-DE" baseline="0" dirty="0" err="1" smtClean="0"/>
              <a:t>its</a:t>
            </a:r>
            <a:r>
              <a:rPr lang="de-DE" baseline="0" dirty="0" smtClean="0"/>
              <a:t> </a:t>
            </a:r>
            <a:r>
              <a:rPr lang="de-DE" baseline="0" dirty="0" err="1" smtClean="0"/>
              <a:t>main</a:t>
            </a:r>
            <a:r>
              <a:rPr lang="de-DE" baseline="0" dirty="0" smtClean="0"/>
              <a:t> </a:t>
            </a:r>
            <a:r>
              <a:rPr lang="de-DE" baseline="0" dirty="0" err="1" smtClean="0"/>
              <a:t>influence</a:t>
            </a:r>
            <a:r>
              <a:rPr lang="de-DE" baseline="0" dirty="0" smtClean="0"/>
              <a:t> on </a:t>
            </a:r>
            <a:r>
              <a:rPr lang="de-DE" baseline="0" dirty="0" err="1" smtClean="0"/>
              <a:t>photosynthesis</a:t>
            </a:r>
            <a:r>
              <a:rPr lang="de-DE" baseline="0" dirty="0" smtClean="0"/>
              <a:t> </a:t>
            </a:r>
            <a:r>
              <a:rPr lang="de-DE" baseline="0" dirty="0" err="1" smtClean="0"/>
              <a:t>is</a:t>
            </a:r>
            <a:r>
              <a:rPr lang="de-DE" baseline="0" dirty="0" smtClean="0"/>
              <a:t> via </a:t>
            </a:r>
            <a:r>
              <a:rPr lang="de-DE" baseline="0" dirty="0" err="1" smtClean="0"/>
              <a:t>its</a:t>
            </a:r>
            <a:r>
              <a:rPr lang="de-DE" baseline="0" dirty="0" smtClean="0"/>
              <a:t> </a:t>
            </a:r>
            <a:r>
              <a:rPr lang="de-DE" baseline="0" dirty="0" err="1" smtClean="0"/>
              <a:t>influence</a:t>
            </a:r>
            <a:r>
              <a:rPr lang="de-DE" baseline="0" dirty="0" smtClean="0"/>
              <a:t> on </a:t>
            </a:r>
            <a:r>
              <a:rPr lang="de-DE" baseline="0" dirty="0" err="1" smtClean="0"/>
              <a:t>stomatal</a:t>
            </a:r>
            <a:r>
              <a:rPr lang="de-DE" baseline="0" dirty="0" smtClean="0"/>
              <a:t> </a:t>
            </a:r>
            <a:r>
              <a:rPr lang="de-DE" baseline="0" dirty="0" err="1" smtClean="0"/>
              <a:t>conductance</a:t>
            </a:r>
            <a:r>
              <a:rPr lang="de-DE" baseline="0" dirty="0" smtClean="0"/>
              <a:t> </a:t>
            </a:r>
            <a:r>
              <a:rPr lang="de-DE" baseline="0" dirty="0" err="1" smtClean="0"/>
              <a:t>and</a:t>
            </a:r>
            <a:r>
              <a:rPr lang="de-DE" baseline="0" dirty="0" smtClean="0"/>
              <a:t> </a:t>
            </a:r>
            <a:r>
              <a:rPr lang="de-DE" baseline="0" dirty="0" err="1" smtClean="0"/>
              <a:t>with</a:t>
            </a:r>
            <a:r>
              <a:rPr lang="de-DE" baseline="0" dirty="0" smtClean="0"/>
              <a:t> </a:t>
            </a:r>
            <a:r>
              <a:rPr lang="de-DE" baseline="0" dirty="0" err="1" smtClean="0"/>
              <a:t>that</a:t>
            </a:r>
            <a:r>
              <a:rPr lang="de-DE" baseline="0" dirty="0" smtClean="0"/>
              <a:t> on </a:t>
            </a:r>
            <a:r>
              <a:rPr lang="de-DE" baseline="0" dirty="0" err="1" smtClean="0"/>
              <a:t>the</a:t>
            </a:r>
            <a:r>
              <a:rPr lang="de-DE" baseline="0" dirty="0" smtClean="0"/>
              <a:t> </a:t>
            </a:r>
            <a:r>
              <a:rPr lang="de-DE" baseline="0" dirty="0" err="1" smtClean="0"/>
              <a:t>supply</a:t>
            </a:r>
            <a:r>
              <a:rPr lang="de-DE" baseline="0" dirty="0" smtClean="0"/>
              <a:t> </a:t>
            </a:r>
            <a:r>
              <a:rPr lang="de-DE" baseline="0" dirty="0" err="1" smtClean="0"/>
              <a:t>of</a:t>
            </a:r>
            <a:r>
              <a:rPr lang="de-DE" baseline="0" dirty="0" smtClean="0"/>
              <a:t> </a:t>
            </a:r>
            <a:r>
              <a:rPr lang="de-DE" baseline="0" dirty="0" err="1" smtClean="0"/>
              <a:t>photosynthesis</a:t>
            </a:r>
            <a:r>
              <a:rPr lang="de-DE" baseline="0" dirty="0" smtClean="0"/>
              <a:t> </a:t>
            </a:r>
            <a:r>
              <a:rPr lang="de-DE" baseline="0" dirty="0" err="1" smtClean="0"/>
              <a:t>with</a:t>
            </a:r>
            <a:r>
              <a:rPr lang="de-DE" baseline="0" dirty="0" smtClean="0"/>
              <a:t> CO2</a:t>
            </a:r>
          </a:p>
          <a:p>
            <a:r>
              <a:rPr lang="de-DE" baseline="0" dirty="0" smtClean="0"/>
              <a:t>Nitrogen </a:t>
            </a:r>
            <a:r>
              <a:rPr lang="de-DE" baseline="0" dirty="0" err="1" smtClean="0"/>
              <a:t>and</a:t>
            </a:r>
            <a:r>
              <a:rPr lang="de-DE" baseline="0" dirty="0" smtClean="0"/>
              <a:t> </a:t>
            </a:r>
            <a:r>
              <a:rPr lang="de-DE" baseline="0" dirty="0" err="1" smtClean="0"/>
              <a:t>other</a:t>
            </a:r>
            <a:r>
              <a:rPr lang="de-DE" baseline="0" dirty="0" smtClean="0"/>
              <a:t> </a:t>
            </a:r>
            <a:r>
              <a:rPr lang="de-DE" baseline="0" dirty="0" err="1" smtClean="0"/>
              <a:t>nutrients</a:t>
            </a:r>
            <a:r>
              <a:rPr lang="de-DE" baseline="0" dirty="0" smtClean="0"/>
              <a:t> </a:t>
            </a:r>
            <a:r>
              <a:rPr lang="de-DE" baseline="0" dirty="0" err="1" smtClean="0"/>
              <a:t>influence</a:t>
            </a:r>
            <a:r>
              <a:rPr lang="de-DE" baseline="0" dirty="0" smtClean="0"/>
              <a:t> </a:t>
            </a:r>
            <a:r>
              <a:rPr lang="de-DE" baseline="0" dirty="0" err="1" smtClean="0"/>
              <a:t>photosynthesis</a:t>
            </a:r>
            <a:r>
              <a:rPr lang="de-DE" baseline="0" dirty="0" smtClean="0"/>
              <a:t>, </a:t>
            </a:r>
            <a:r>
              <a:rPr lang="de-DE" baseline="0" dirty="0" err="1" smtClean="0"/>
              <a:t>because</a:t>
            </a:r>
            <a:r>
              <a:rPr lang="de-DE" baseline="0" dirty="0" smtClean="0"/>
              <a:t> </a:t>
            </a:r>
            <a:r>
              <a:rPr lang="de-DE" baseline="0" dirty="0" err="1" smtClean="0"/>
              <a:t>they</a:t>
            </a:r>
            <a:r>
              <a:rPr lang="de-DE" baseline="0" dirty="0" smtClean="0"/>
              <a:t> </a:t>
            </a:r>
            <a:r>
              <a:rPr lang="de-DE" baseline="0" dirty="0" err="1" smtClean="0"/>
              <a:t>are</a:t>
            </a:r>
            <a:r>
              <a:rPr lang="de-DE" baseline="0" dirty="0" smtClean="0"/>
              <a:t> </a:t>
            </a:r>
            <a:r>
              <a:rPr lang="de-DE" baseline="0" dirty="0" err="1" smtClean="0"/>
              <a:t>components</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pigments</a:t>
            </a:r>
            <a:r>
              <a:rPr lang="de-DE" baseline="0" dirty="0" smtClean="0"/>
              <a:t> </a:t>
            </a:r>
            <a:r>
              <a:rPr lang="de-DE" baseline="0" dirty="0" err="1" smtClean="0"/>
              <a:t>that</a:t>
            </a:r>
            <a:r>
              <a:rPr lang="de-DE" baseline="0" dirty="0" smtClean="0"/>
              <a:t> </a:t>
            </a:r>
            <a:r>
              <a:rPr lang="de-DE" baseline="0" dirty="0" err="1" smtClean="0"/>
              <a:t>harvest</a:t>
            </a:r>
            <a:r>
              <a:rPr lang="de-DE" baseline="0" dirty="0" smtClean="0"/>
              <a:t> </a:t>
            </a:r>
            <a:r>
              <a:rPr lang="de-DE" baseline="0" dirty="0" err="1" smtClean="0"/>
              <a:t>the</a:t>
            </a:r>
            <a:r>
              <a:rPr lang="de-DE" baseline="0" dirty="0" smtClean="0"/>
              <a:t> light </a:t>
            </a:r>
            <a:r>
              <a:rPr lang="de-DE" baseline="0" dirty="0" err="1" smtClean="0"/>
              <a:t>and</a:t>
            </a:r>
            <a:r>
              <a:rPr lang="de-DE" baseline="0" dirty="0" smtClean="0"/>
              <a:t> </a:t>
            </a:r>
            <a:r>
              <a:rPr lang="de-DE" baseline="0" dirty="0" err="1" smtClean="0"/>
              <a:t>the</a:t>
            </a:r>
            <a:r>
              <a:rPr lang="de-DE" baseline="0" dirty="0" smtClean="0"/>
              <a:t> </a:t>
            </a:r>
            <a:r>
              <a:rPr lang="de-DE" baseline="0" dirty="0" err="1" smtClean="0"/>
              <a:t>enzymes</a:t>
            </a:r>
            <a:r>
              <a:rPr lang="de-DE" baseline="0" dirty="0" smtClean="0"/>
              <a:t>, </a:t>
            </a:r>
            <a:r>
              <a:rPr lang="de-DE" baseline="0" dirty="0" err="1" smtClean="0"/>
              <a:t>which</a:t>
            </a:r>
            <a:r>
              <a:rPr lang="de-DE" baseline="0" dirty="0" smtClean="0"/>
              <a:t> </a:t>
            </a:r>
            <a:r>
              <a:rPr lang="de-DE" baseline="0" dirty="0" err="1" smtClean="0"/>
              <a:t>catalyse</a:t>
            </a:r>
            <a:r>
              <a:rPr lang="de-DE" baseline="0" dirty="0" smtClean="0"/>
              <a:t> </a:t>
            </a:r>
            <a:r>
              <a:rPr lang="de-DE" baseline="0" dirty="0" err="1" smtClean="0"/>
              <a:t>the</a:t>
            </a:r>
            <a:r>
              <a:rPr lang="de-DE" baseline="0" dirty="0" smtClean="0"/>
              <a:t> </a:t>
            </a:r>
            <a:r>
              <a:rPr lang="de-DE" baseline="0" dirty="0" err="1" smtClean="0"/>
              <a:t>reactions</a:t>
            </a:r>
            <a:r>
              <a:rPr lang="de-DE" baseline="0" dirty="0" smtClean="0"/>
              <a:t> in </a:t>
            </a:r>
            <a:r>
              <a:rPr lang="de-DE" baseline="0" dirty="0" err="1" smtClean="0"/>
              <a:t>photosynthesis</a:t>
            </a:r>
            <a:r>
              <a:rPr lang="de-DE" baseline="0" dirty="0" smtClean="0"/>
              <a:t>. </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46DCF5-BFE5-46FE-8097-F172CB60B2A9}"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27538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The </a:t>
            </a:r>
            <a:r>
              <a:rPr lang="de-DE" dirty="0" err="1" smtClean="0"/>
              <a:t>examination</a:t>
            </a:r>
            <a:r>
              <a:rPr lang="de-DE" dirty="0" smtClean="0"/>
              <a:t> </a:t>
            </a:r>
            <a:r>
              <a:rPr lang="de-DE" dirty="0" err="1" smtClean="0"/>
              <a:t>of</a:t>
            </a:r>
            <a:r>
              <a:rPr lang="de-DE" dirty="0" smtClean="0"/>
              <a:t> </a:t>
            </a:r>
            <a:r>
              <a:rPr lang="de-DE" dirty="0" err="1" smtClean="0"/>
              <a:t>the</a:t>
            </a:r>
            <a:r>
              <a:rPr lang="de-DE" dirty="0" smtClean="0"/>
              <a:t> </a:t>
            </a:r>
            <a:r>
              <a:rPr lang="de-DE" dirty="0" err="1" smtClean="0"/>
              <a:t>influences</a:t>
            </a:r>
            <a:r>
              <a:rPr lang="de-DE" dirty="0" smtClean="0"/>
              <a:t> </a:t>
            </a:r>
            <a:r>
              <a:rPr lang="de-DE" dirty="0" err="1" smtClean="0"/>
              <a:t>of</a:t>
            </a:r>
            <a:r>
              <a:rPr lang="de-DE" dirty="0" smtClean="0"/>
              <a:t> </a:t>
            </a:r>
            <a:r>
              <a:rPr lang="de-DE" dirty="0" err="1" smtClean="0"/>
              <a:t>single</a:t>
            </a:r>
            <a:r>
              <a:rPr lang="de-DE" dirty="0" smtClean="0"/>
              <a:t> </a:t>
            </a:r>
            <a:r>
              <a:rPr lang="de-DE" dirty="0" err="1" smtClean="0"/>
              <a:t>factors</a:t>
            </a:r>
            <a:r>
              <a:rPr lang="de-DE" dirty="0" smtClean="0"/>
              <a:t> </a:t>
            </a:r>
            <a:r>
              <a:rPr lang="de-DE" dirty="0" err="1" smtClean="0"/>
              <a:t>and</a:t>
            </a:r>
            <a:r>
              <a:rPr lang="de-DE" dirty="0" smtClean="0"/>
              <a:t> </a:t>
            </a:r>
            <a:r>
              <a:rPr lang="de-DE" dirty="0" err="1" smtClean="0"/>
              <a:t>stresses</a:t>
            </a:r>
            <a:r>
              <a:rPr lang="de-DE" dirty="0" smtClean="0"/>
              <a:t> on plant </a:t>
            </a:r>
            <a:r>
              <a:rPr lang="de-DE" dirty="0" err="1" smtClean="0"/>
              <a:t>performance</a:t>
            </a:r>
            <a:r>
              <a:rPr lang="de-DE" dirty="0" smtClean="0"/>
              <a:t> </a:t>
            </a:r>
            <a:r>
              <a:rPr lang="de-DE" dirty="0" err="1" smtClean="0"/>
              <a:t>is</a:t>
            </a:r>
            <a:r>
              <a:rPr lang="de-DE" baseline="0" dirty="0" smtClean="0"/>
              <a:t> </a:t>
            </a:r>
            <a:r>
              <a:rPr lang="de-DE" baseline="0" dirty="0" err="1" smtClean="0"/>
              <a:t>usually</a:t>
            </a:r>
            <a:r>
              <a:rPr lang="de-DE" baseline="0" dirty="0" smtClean="0"/>
              <a:t> </a:t>
            </a:r>
            <a:r>
              <a:rPr lang="de-DE" baseline="0" dirty="0" err="1" smtClean="0"/>
              <a:t>only</a:t>
            </a:r>
            <a:r>
              <a:rPr lang="de-DE" baseline="0" dirty="0" smtClean="0"/>
              <a:t> </a:t>
            </a:r>
            <a:r>
              <a:rPr lang="de-DE" baseline="0" dirty="0" err="1" smtClean="0"/>
              <a:t>possible</a:t>
            </a:r>
            <a:r>
              <a:rPr lang="de-DE" baseline="0" dirty="0" smtClean="0"/>
              <a:t> in </a:t>
            </a:r>
            <a:r>
              <a:rPr lang="de-DE" baseline="0" dirty="0" err="1" smtClean="0"/>
              <a:t>artificial</a:t>
            </a:r>
            <a:r>
              <a:rPr lang="de-DE" baseline="0" dirty="0" smtClean="0"/>
              <a:t> </a:t>
            </a:r>
            <a:r>
              <a:rPr lang="de-DE" baseline="0" dirty="0" err="1" smtClean="0"/>
              <a:t>settings</a:t>
            </a:r>
            <a:r>
              <a:rPr lang="de-DE" baseline="0" dirty="0" smtClean="0"/>
              <a:t>. In </a:t>
            </a:r>
            <a:r>
              <a:rPr lang="de-DE" baseline="0" dirty="0" err="1" smtClean="0"/>
              <a:t>natural</a:t>
            </a:r>
            <a:r>
              <a:rPr lang="de-DE" baseline="0" dirty="0" smtClean="0"/>
              <a:t> </a:t>
            </a:r>
            <a:r>
              <a:rPr lang="de-DE" baseline="0" dirty="0" err="1" smtClean="0"/>
              <a:t>settings</a:t>
            </a:r>
            <a:r>
              <a:rPr lang="de-DE" baseline="0" dirty="0" smtClean="0"/>
              <a:t>, </a:t>
            </a:r>
            <a:r>
              <a:rPr lang="de-DE" baseline="0" dirty="0" err="1" smtClean="0"/>
              <a:t>factors</a:t>
            </a:r>
            <a:r>
              <a:rPr lang="de-DE" baseline="0" dirty="0" smtClean="0"/>
              <a:t> </a:t>
            </a:r>
            <a:r>
              <a:rPr lang="de-DE" baseline="0" dirty="0" err="1" smtClean="0"/>
              <a:t>are</a:t>
            </a:r>
            <a:r>
              <a:rPr lang="de-DE" baseline="0" dirty="0" smtClean="0"/>
              <a:t> </a:t>
            </a:r>
            <a:r>
              <a:rPr lang="de-DE" baseline="0" dirty="0" err="1" smtClean="0"/>
              <a:t>often</a:t>
            </a:r>
            <a:r>
              <a:rPr lang="de-DE" baseline="0" dirty="0" smtClean="0"/>
              <a:t> </a:t>
            </a:r>
            <a:r>
              <a:rPr lang="de-DE" baseline="0" dirty="0" err="1" smtClean="0"/>
              <a:t>coupled</a:t>
            </a:r>
            <a:r>
              <a:rPr lang="de-DE" baseline="0" dirty="0" smtClean="0"/>
              <a:t> – </a:t>
            </a:r>
            <a:r>
              <a:rPr lang="de-DE" baseline="0" dirty="0" err="1" smtClean="0"/>
              <a:t>for</a:t>
            </a:r>
            <a:r>
              <a:rPr lang="de-DE" baseline="0" dirty="0" smtClean="0"/>
              <a:t> </a:t>
            </a:r>
            <a:r>
              <a:rPr lang="de-DE" baseline="0" dirty="0" err="1" smtClean="0"/>
              <a:t>example</a:t>
            </a:r>
            <a:r>
              <a:rPr lang="de-DE" baseline="0" dirty="0" smtClean="0"/>
              <a:t> high light </a:t>
            </a:r>
            <a:r>
              <a:rPr lang="de-DE" baseline="0" dirty="0" err="1" smtClean="0"/>
              <a:t>intensities</a:t>
            </a:r>
            <a:r>
              <a:rPr lang="de-DE" baseline="0" dirty="0" smtClean="0"/>
              <a:t>, </a:t>
            </a:r>
            <a:r>
              <a:rPr lang="de-DE" baseline="0" dirty="0" err="1" smtClean="0"/>
              <a:t>which</a:t>
            </a:r>
            <a:r>
              <a:rPr lang="de-DE" baseline="0" dirty="0" smtClean="0"/>
              <a:t> </a:t>
            </a:r>
            <a:r>
              <a:rPr lang="de-DE" baseline="0" dirty="0" err="1" smtClean="0"/>
              <a:t>often</a:t>
            </a:r>
            <a:r>
              <a:rPr lang="de-DE" baseline="0" dirty="0" smtClean="0"/>
              <a:t> </a:t>
            </a:r>
            <a:r>
              <a:rPr lang="de-DE" baseline="0" dirty="0" err="1" smtClean="0"/>
              <a:t>occur</a:t>
            </a:r>
            <a:r>
              <a:rPr lang="de-DE" baseline="0" dirty="0" smtClean="0"/>
              <a:t> in </a:t>
            </a:r>
            <a:r>
              <a:rPr lang="de-DE" baseline="0" dirty="0" err="1" smtClean="0"/>
              <a:t>combination</a:t>
            </a:r>
            <a:r>
              <a:rPr lang="de-DE" baseline="0" dirty="0" smtClean="0"/>
              <a:t> </a:t>
            </a:r>
            <a:r>
              <a:rPr lang="de-DE" baseline="0" dirty="0" err="1" smtClean="0"/>
              <a:t>with</a:t>
            </a:r>
            <a:r>
              <a:rPr lang="de-DE" baseline="0" dirty="0" smtClean="0"/>
              <a:t> </a:t>
            </a:r>
            <a:r>
              <a:rPr lang="de-DE" baseline="0" dirty="0" err="1" smtClean="0"/>
              <a:t>higher</a:t>
            </a:r>
            <a:r>
              <a:rPr lang="de-DE" baseline="0" dirty="0" smtClean="0"/>
              <a:t> </a:t>
            </a:r>
            <a:r>
              <a:rPr lang="de-DE" baseline="0" dirty="0" err="1" smtClean="0"/>
              <a:t>temperatures</a:t>
            </a:r>
            <a:r>
              <a:rPr lang="de-DE" baseline="0" dirty="0" smtClean="0"/>
              <a:t> </a:t>
            </a:r>
            <a:r>
              <a:rPr lang="de-DE" baseline="0" dirty="0" err="1" smtClean="0"/>
              <a:t>and</a:t>
            </a:r>
            <a:r>
              <a:rPr lang="de-DE" baseline="0" dirty="0" smtClean="0"/>
              <a:t>, </a:t>
            </a:r>
            <a:r>
              <a:rPr lang="de-DE" baseline="0" dirty="0" err="1" smtClean="0"/>
              <a:t>following</a:t>
            </a:r>
            <a:r>
              <a:rPr lang="de-DE" baseline="0" dirty="0" smtClean="0"/>
              <a:t> </a:t>
            </a:r>
            <a:r>
              <a:rPr lang="de-DE" baseline="0" dirty="0" err="1" smtClean="0"/>
              <a:t>that</a:t>
            </a:r>
            <a:r>
              <a:rPr lang="de-DE" baseline="0" dirty="0" smtClean="0"/>
              <a:t>, </a:t>
            </a:r>
            <a:r>
              <a:rPr lang="de-DE" baseline="0" dirty="0" err="1" smtClean="0"/>
              <a:t>lower</a:t>
            </a:r>
            <a:r>
              <a:rPr lang="de-DE" baseline="0" dirty="0" smtClean="0"/>
              <a:t> </a:t>
            </a:r>
            <a:r>
              <a:rPr lang="de-DE" baseline="0" dirty="0" err="1" smtClean="0"/>
              <a:t>humidity</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air</a:t>
            </a:r>
            <a:r>
              <a:rPr lang="de-DE" baseline="0" dirty="0" smtClean="0"/>
              <a:t>. In high </a:t>
            </a:r>
            <a:r>
              <a:rPr lang="de-DE" baseline="0" dirty="0" err="1" smtClean="0"/>
              <a:t>elevations</a:t>
            </a:r>
            <a:r>
              <a:rPr lang="de-DE" baseline="0" dirty="0" smtClean="0"/>
              <a:t> </a:t>
            </a:r>
            <a:r>
              <a:rPr lang="de-DE" baseline="0" dirty="0" err="1" smtClean="0"/>
              <a:t>and</a:t>
            </a:r>
            <a:r>
              <a:rPr lang="de-DE" baseline="0" dirty="0" smtClean="0"/>
              <a:t> at </a:t>
            </a:r>
            <a:r>
              <a:rPr lang="de-DE" baseline="0" dirty="0" err="1" smtClean="0"/>
              <a:t>the</a:t>
            </a:r>
            <a:r>
              <a:rPr lang="de-DE" baseline="0" dirty="0" smtClean="0"/>
              <a:t> top </a:t>
            </a:r>
            <a:r>
              <a:rPr lang="de-DE" baseline="0" dirty="0" err="1" smtClean="0"/>
              <a:t>leaves</a:t>
            </a:r>
            <a:r>
              <a:rPr lang="de-DE" baseline="0" dirty="0" smtClean="0"/>
              <a:t> </a:t>
            </a:r>
            <a:r>
              <a:rPr lang="de-DE" baseline="0" dirty="0" err="1" smtClean="0"/>
              <a:t>of</a:t>
            </a:r>
            <a:r>
              <a:rPr lang="de-DE" baseline="0" dirty="0" smtClean="0"/>
              <a:t> </a:t>
            </a:r>
            <a:r>
              <a:rPr lang="de-DE" baseline="0" dirty="0" err="1" smtClean="0"/>
              <a:t>trees</a:t>
            </a:r>
            <a:r>
              <a:rPr lang="de-DE" baseline="0" dirty="0" smtClean="0"/>
              <a:t> </a:t>
            </a:r>
            <a:r>
              <a:rPr lang="de-DE" baseline="0" dirty="0" err="1" smtClean="0"/>
              <a:t>you</a:t>
            </a:r>
            <a:r>
              <a:rPr lang="de-DE" baseline="0" dirty="0" smtClean="0"/>
              <a:t> </a:t>
            </a:r>
            <a:r>
              <a:rPr lang="de-DE" baseline="0" dirty="0" err="1" smtClean="0"/>
              <a:t>can</a:t>
            </a:r>
            <a:r>
              <a:rPr lang="de-DE" baseline="0" dirty="0" smtClean="0"/>
              <a:t> </a:t>
            </a:r>
            <a:r>
              <a:rPr lang="de-DE" baseline="0" dirty="0" err="1" smtClean="0"/>
              <a:t>add</a:t>
            </a:r>
            <a:r>
              <a:rPr lang="de-DE" baseline="0" dirty="0" smtClean="0"/>
              <a:t> high wind </a:t>
            </a:r>
            <a:r>
              <a:rPr lang="de-DE" baseline="0" dirty="0" err="1" smtClean="0"/>
              <a:t>speeds</a:t>
            </a:r>
            <a:r>
              <a:rPr lang="de-DE" baseline="0" dirty="0" smtClean="0"/>
              <a:t> </a:t>
            </a:r>
            <a:r>
              <a:rPr lang="de-DE" baseline="0" dirty="0" err="1" smtClean="0"/>
              <a:t>to</a:t>
            </a:r>
            <a:r>
              <a:rPr lang="de-DE" baseline="0" dirty="0" smtClean="0"/>
              <a:t> </a:t>
            </a:r>
            <a:r>
              <a:rPr lang="de-DE" baseline="0" dirty="0" err="1" smtClean="0"/>
              <a:t>the</a:t>
            </a:r>
            <a:r>
              <a:rPr lang="de-DE" baseline="0" dirty="0" smtClean="0"/>
              <a:t> </a:t>
            </a:r>
            <a:r>
              <a:rPr lang="de-DE" baseline="0" dirty="0" err="1" smtClean="0"/>
              <a:t>list</a:t>
            </a:r>
            <a:r>
              <a:rPr lang="de-DE" baseline="0" dirty="0" smtClean="0"/>
              <a:t>. Responses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plants</a:t>
            </a:r>
            <a:r>
              <a:rPr lang="de-DE" baseline="0" dirty="0" smtClean="0"/>
              <a:t> </a:t>
            </a:r>
            <a:r>
              <a:rPr lang="de-DE" baseline="0" dirty="0" err="1" smtClean="0"/>
              <a:t>are</a:t>
            </a:r>
            <a:r>
              <a:rPr lang="de-DE" baseline="0" dirty="0" smtClean="0"/>
              <a:t> </a:t>
            </a:r>
            <a:r>
              <a:rPr lang="de-DE" baseline="0" dirty="0" err="1" smtClean="0"/>
              <a:t>rarely</a:t>
            </a:r>
            <a:r>
              <a:rPr lang="de-DE" baseline="0" dirty="0" smtClean="0"/>
              <a:t> </a:t>
            </a:r>
            <a:r>
              <a:rPr lang="de-DE" baseline="0" dirty="0" err="1" smtClean="0"/>
              <a:t>caused</a:t>
            </a:r>
            <a:r>
              <a:rPr lang="de-DE" baseline="0" dirty="0" smtClean="0"/>
              <a:t> </a:t>
            </a:r>
            <a:r>
              <a:rPr lang="de-DE" baseline="0" dirty="0" err="1" smtClean="0"/>
              <a:t>by</a:t>
            </a:r>
            <a:r>
              <a:rPr lang="de-DE" baseline="0" dirty="0" smtClean="0"/>
              <a:t> </a:t>
            </a:r>
            <a:r>
              <a:rPr lang="de-DE" baseline="0" dirty="0" err="1" smtClean="0"/>
              <a:t>one</a:t>
            </a:r>
            <a:r>
              <a:rPr lang="de-DE" baseline="0" dirty="0" smtClean="0"/>
              <a:t> </a:t>
            </a:r>
            <a:r>
              <a:rPr lang="de-DE" baseline="0" dirty="0" err="1" smtClean="0"/>
              <a:t>factor</a:t>
            </a:r>
            <a:r>
              <a:rPr lang="de-DE" baseline="0" dirty="0" smtClean="0"/>
              <a:t> </a:t>
            </a:r>
            <a:r>
              <a:rPr lang="de-DE" baseline="0" dirty="0" err="1" smtClean="0"/>
              <a:t>alone</a:t>
            </a:r>
            <a:r>
              <a:rPr lang="de-DE" baseline="0" dirty="0" smtClean="0"/>
              <a:t> </a:t>
            </a:r>
            <a:r>
              <a:rPr lang="de-DE" baseline="0" dirty="0" err="1" smtClean="0"/>
              <a:t>and</a:t>
            </a:r>
            <a:r>
              <a:rPr lang="de-DE" baseline="0" dirty="0" smtClean="0"/>
              <a:t> </a:t>
            </a:r>
            <a:r>
              <a:rPr lang="de-DE" baseline="0" dirty="0" err="1" smtClean="0"/>
              <a:t>acclimation</a:t>
            </a:r>
            <a:r>
              <a:rPr lang="de-DE" baseline="0" dirty="0" smtClean="0"/>
              <a:t> </a:t>
            </a:r>
            <a:r>
              <a:rPr lang="de-DE" baseline="0" dirty="0" err="1" smtClean="0"/>
              <a:t>and</a:t>
            </a:r>
            <a:r>
              <a:rPr lang="de-DE" baseline="0" dirty="0" smtClean="0"/>
              <a:t> </a:t>
            </a:r>
            <a:r>
              <a:rPr lang="de-DE" baseline="0" dirty="0" err="1" smtClean="0"/>
              <a:t>adaptation</a:t>
            </a:r>
            <a:r>
              <a:rPr lang="de-DE" baseline="0" dirty="0" smtClean="0"/>
              <a:t> must </a:t>
            </a:r>
            <a:r>
              <a:rPr lang="de-DE" baseline="0" dirty="0" err="1" smtClean="0"/>
              <a:t>cover</a:t>
            </a:r>
            <a:r>
              <a:rPr lang="de-DE" baseline="0" dirty="0" smtClean="0"/>
              <a:t> </a:t>
            </a:r>
            <a:r>
              <a:rPr lang="de-DE" baseline="0" dirty="0" err="1" smtClean="0"/>
              <a:t>several</a:t>
            </a:r>
            <a:r>
              <a:rPr lang="de-DE" baseline="0" dirty="0" smtClean="0"/>
              <a:t> </a:t>
            </a:r>
            <a:r>
              <a:rPr lang="de-DE" baseline="0" dirty="0" err="1" smtClean="0"/>
              <a:t>factors</a:t>
            </a:r>
            <a:r>
              <a:rPr lang="de-DE" baseline="0" dirty="0" smtClean="0"/>
              <a:t>. </a:t>
            </a:r>
          </a:p>
          <a:p>
            <a:endParaRPr lang="de-DE" baseline="0" dirty="0" smtClean="0"/>
          </a:p>
          <a:p>
            <a:r>
              <a:rPr lang="de-DE" baseline="0" dirty="0" smtClean="0"/>
              <a:t>This </a:t>
            </a:r>
            <a:r>
              <a:rPr lang="de-DE" baseline="0" dirty="0" err="1" smtClean="0"/>
              <a:t>is</a:t>
            </a:r>
            <a:r>
              <a:rPr lang="de-DE" baseline="0" dirty="0" smtClean="0"/>
              <a:t> a </a:t>
            </a:r>
            <a:r>
              <a:rPr lang="de-DE" baseline="0" dirty="0" err="1" smtClean="0"/>
              <a:t>generalized</a:t>
            </a:r>
            <a:r>
              <a:rPr lang="de-DE" baseline="0" dirty="0" smtClean="0"/>
              <a:t> </a:t>
            </a:r>
            <a:r>
              <a:rPr lang="de-DE" baseline="0" dirty="0" err="1" smtClean="0"/>
              <a:t>illustration</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occurence</a:t>
            </a:r>
            <a:r>
              <a:rPr lang="de-DE" baseline="0" dirty="0" smtClean="0"/>
              <a:t> </a:t>
            </a:r>
            <a:r>
              <a:rPr lang="de-DE" baseline="0" dirty="0" err="1" smtClean="0"/>
              <a:t>of</a:t>
            </a:r>
            <a:r>
              <a:rPr lang="de-DE" baseline="0" dirty="0" smtClean="0"/>
              <a:t> stress in 3 </a:t>
            </a:r>
            <a:r>
              <a:rPr lang="de-DE" baseline="0" dirty="0" err="1" smtClean="0"/>
              <a:t>contrasting</a:t>
            </a:r>
            <a:r>
              <a:rPr lang="de-DE" baseline="0" dirty="0" smtClean="0"/>
              <a:t> Northern </a:t>
            </a:r>
            <a:r>
              <a:rPr lang="de-DE" baseline="0" dirty="0" err="1" smtClean="0"/>
              <a:t>Hemispere</a:t>
            </a:r>
            <a:r>
              <a:rPr lang="de-DE" baseline="0" dirty="0" smtClean="0"/>
              <a:t> </a:t>
            </a:r>
            <a:r>
              <a:rPr lang="de-DE" baseline="0" dirty="0" err="1" smtClean="0"/>
              <a:t>ecosystems</a:t>
            </a:r>
            <a:r>
              <a:rPr lang="de-DE" baseline="0" dirty="0" smtClean="0"/>
              <a:t>. </a:t>
            </a:r>
            <a:r>
              <a:rPr lang="de-DE" baseline="0" dirty="0" err="1" smtClean="0"/>
              <a:t>Plants</a:t>
            </a:r>
            <a:r>
              <a:rPr lang="de-DE" baseline="0" dirty="0" smtClean="0"/>
              <a:t> </a:t>
            </a:r>
            <a:r>
              <a:rPr lang="de-DE" baseline="0" dirty="0" err="1" smtClean="0"/>
              <a:t>mainly</a:t>
            </a:r>
            <a:r>
              <a:rPr lang="de-DE" baseline="0" dirty="0" smtClean="0"/>
              <a:t> </a:t>
            </a:r>
            <a:r>
              <a:rPr lang="de-DE" baseline="0" dirty="0" err="1" smtClean="0"/>
              <a:t>sustain</a:t>
            </a:r>
            <a:r>
              <a:rPr lang="de-DE" baseline="0" dirty="0" smtClean="0"/>
              <a:t> stress </a:t>
            </a:r>
            <a:r>
              <a:rPr lang="de-DE" baseline="0" dirty="0" err="1" smtClean="0"/>
              <a:t>during</a:t>
            </a:r>
            <a:r>
              <a:rPr lang="de-DE" baseline="0" dirty="0" smtClean="0"/>
              <a:t> </a:t>
            </a:r>
            <a:r>
              <a:rPr lang="de-DE" baseline="0" dirty="0" err="1" smtClean="0"/>
              <a:t>the</a:t>
            </a:r>
            <a:r>
              <a:rPr lang="de-DE" baseline="0" dirty="0" smtClean="0"/>
              <a:t> </a:t>
            </a:r>
            <a:r>
              <a:rPr lang="de-DE" baseline="0" dirty="0" err="1" smtClean="0"/>
              <a:t>growing</a:t>
            </a:r>
            <a:r>
              <a:rPr lang="de-DE" baseline="0" dirty="0" smtClean="0"/>
              <a:t> </a:t>
            </a:r>
            <a:r>
              <a:rPr lang="de-DE" baseline="0" dirty="0" err="1" smtClean="0"/>
              <a:t>period</a:t>
            </a:r>
            <a:r>
              <a:rPr lang="de-DE" baseline="0" dirty="0" smtClean="0"/>
              <a:t> </a:t>
            </a:r>
            <a:r>
              <a:rPr lang="de-DE" baseline="0" dirty="0" err="1" smtClean="0"/>
              <a:t>and</a:t>
            </a:r>
            <a:r>
              <a:rPr lang="de-DE" baseline="0" dirty="0" smtClean="0"/>
              <a:t> </a:t>
            </a:r>
            <a:r>
              <a:rPr lang="de-DE" baseline="0" dirty="0" err="1" smtClean="0"/>
              <a:t>are</a:t>
            </a:r>
            <a:r>
              <a:rPr lang="de-DE" baseline="0" dirty="0" smtClean="0"/>
              <a:t> </a:t>
            </a:r>
            <a:r>
              <a:rPr lang="de-DE" baseline="0" dirty="0" err="1" smtClean="0"/>
              <a:t>less</a:t>
            </a:r>
            <a:r>
              <a:rPr lang="de-DE" baseline="0" dirty="0" smtClean="0"/>
              <a:t> </a:t>
            </a:r>
            <a:r>
              <a:rPr lang="de-DE" baseline="0" dirty="0" err="1" smtClean="0"/>
              <a:t>susceptible</a:t>
            </a:r>
            <a:r>
              <a:rPr lang="de-DE" baseline="0" dirty="0" smtClean="0"/>
              <a:t> </a:t>
            </a:r>
            <a:r>
              <a:rPr lang="de-DE" baseline="0" dirty="0" err="1" smtClean="0"/>
              <a:t>to</a:t>
            </a:r>
            <a:r>
              <a:rPr lang="de-DE" baseline="0" dirty="0" smtClean="0"/>
              <a:t> stress </a:t>
            </a:r>
            <a:r>
              <a:rPr lang="de-DE" baseline="0" dirty="0" err="1" smtClean="0"/>
              <a:t>during</a:t>
            </a:r>
            <a:r>
              <a:rPr lang="de-DE" baseline="0" dirty="0" smtClean="0"/>
              <a:t> </a:t>
            </a:r>
            <a:r>
              <a:rPr lang="de-DE" baseline="0" dirty="0" err="1" smtClean="0"/>
              <a:t>the</a:t>
            </a:r>
            <a:r>
              <a:rPr lang="de-DE" baseline="0" dirty="0" smtClean="0"/>
              <a:t> </a:t>
            </a:r>
            <a:r>
              <a:rPr lang="de-DE" baseline="0" dirty="0" err="1" smtClean="0"/>
              <a:t>winter</a:t>
            </a:r>
            <a:r>
              <a:rPr lang="de-DE" baseline="0" dirty="0" smtClean="0"/>
              <a:t> </a:t>
            </a:r>
            <a:r>
              <a:rPr lang="de-DE" baseline="0" dirty="0" err="1" smtClean="0"/>
              <a:t>frost</a:t>
            </a:r>
            <a:r>
              <a:rPr lang="de-DE" baseline="0" dirty="0" smtClean="0"/>
              <a:t> </a:t>
            </a:r>
            <a:r>
              <a:rPr lang="de-DE" baseline="0" dirty="0" err="1" smtClean="0"/>
              <a:t>period</a:t>
            </a:r>
            <a:r>
              <a:rPr lang="de-DE" baseline="0" dirty="0" smtClean="0"/>
              <a:t> </a:t>
            </a:r>
            <a:r>
              <a:rPr lang="de-DE" baseline="0" dirty="0" err="1" smtClean="0"/>
              <a:t>when</a:t>
            </a:r>
            <a:r>
              <a:rPr lang="de-DE" baseline="0" dirty="0" smtClean="0"/>
              <a:t> </a:t>
            </a:r>
            <a:r>
              <a:rPr lang="de-DE" baseline="0" dirty="0" err="1" smtClean="0"/>
              <a:t>they</a:t>
            </a:r>
            <a:r>
              <a:rPr lang="de-DE" baseline="0" dirty="0" smtClean="0"/>
              <a:t> </a:t>
            </a:r>
            <a:r>
              <a:rPr lang="de-DE" baseline="0" dirty="0" err="1" smtClean="0"/>
              <a:t>are</a:t>
            </a:r>
            <a:r>
              <a:rPr lang="de-DE" baseline="0" dirty="0" smtClean="0"/>
              <a:t> </a:t>
            </a:r>
            <a:r>
              <a:rPr lang="de-DE" baseline="0" dirty="0" err="1" smtClean="0"/>
              <a:t>often</a:t>
            </a:r>
            <a:r>
              <a:rPr lang="de-DE" baseline="0" dirty="0" smtClean="0"/>
              <a:t> </a:t>
            </a:r>
            <a:r>
              <a:rPr lang="de-DE" baseline="0" dirty="0" err="1" smtClean="0"/>
              <a:t>dormant</a:t>
            </a:r>
            <a:r>
              <a:rPr lang="de-DE" baseline="0" dirty="0" smtClean="0"/>
              <a:t>. </a:t>
            </a:r>
          </a:p>
          <a:p>
            <a:r>
              <a:rPr lang="de-DE" baseline="0" dirty="0" smtClean="0"/>
              <a:t>The </a:t>
            </a:r>
            <a:r>
              <a:rPr lang="de-DE" baseline="0" dirty="0" err="1" smtClean="0"/>
              <a:t>importance</a:t>
            </a:r>
            <a:r>
              <a:rPr lang="de-DE" baseline="0" dirty="0" smtClean="0"/>
              <a:t> </a:t>
            </a:r>
            <a:r>
              <a:rPr lang="de-DE" baseline="0" dirty="0" err="1" smtClean="0"/>
              <a:t>of</a:t>
            </a:r>
            <a:r>
              <a:rPr lang="de-DE" baseline="0" dirty="0" smtClean="0"/>
              <a:t> </a:t>
            </a:r>
            <a:r>
              <a:rPr lang="de-DE" baseline="0" dirty="0" err="1" smtClean="0"/>
              <a:t>various</a:t>
            </a:r>
            <a:r>
              <a:rPr lang="de-DE" baseline="0" dirty="0" smtClean="0"/>
              <a:t> stress </a:t>
            </a:r>
            <a:r>
              <a:rPr lang="de-DE" baseline="0" dirty="0" err="1" smtClean="0"/>
              <a:t>factors</a:t>
            </a:r>
            <a:r>
              <a:rPr lang="de-DE" baseline="0" dirty="0" smtClean="0"/>
              <a:t> </a:t>
            </a:r>
            <a:r>
              <a:rPr lang="de-DE" baseline="0" dirty="0" err="1" smtClean="0"/>
              <a:t>varies</a:t>
            </a:r>
            <a:r>
              <a:rPr lang="de-DE" baseline="0" dirty="0" smtClean="0"/>
              <a:t> </a:t>
            </a:r>
            <a:r>
              <a:rPr lang="de-DE" baseline="0" dirty="0" err="1" smtClean="0"/>
              <a:t>throoghout</a:t>
            </a:r>
            <a:r>
              <a:rPr lang="de-DE" baseline="0" dirty="0" smtClean="0"/>
              <a:t> </a:t>
            </a:r>
            <a:r>
              <a:rPr lang="de-DE" baseline="0" dirty="0" err="1" smtClean="0"/>
              <a:t>the</a:t>
            </a:r>
            <a:r>
              <a:rPr lang="de-DE" baseline="0" dirty="0" smtClean="0"/>
              <a:t> </a:t>
            </a:r>
            <a:r>
              <a:rPr lang="de-DE" baseline="0" dirty="0" err="1" smtClean="0"/>
              <a:t>growing</a:t>
            </a:r>
            <a:r>
              <a:rPr lang="de-DE" baseline="0" dirty="0" smtClean="0"/>
              <a:t> </a:t>
            </a:r>
            <a:r>
              <a:rPr lang="de-DE" baseline="0" dirty="0" err="1" smtClean="0"/>
              <a:t>season</a:t>
            </a:r>
            <a:r>
              <a:rPr lang="de-DE" baseline="0" dirty="0" smtClean="0"/>
              <a:t> in </a:t>
            </a:r>
            <a:r>
              <a:rPr lang="de-DE" baseline="0" dirty="0" err="1" smtClean="0"/>
              <a:t>each</a:t>
            </a:r>
            <a:r>
              <a:rPr lang="de-DE" baseline="0" dirty="0" smtClean="0"/>
              <a:t> </a:t>
            </a:r>
            <a:r>
              <a:rPr lang="de-DE" baseline="0" dirty="0" err="1" smtClean="0"/>
              <a:t>ecosystem</a:t>
            </a:r>
            <a:r>
              <a:rPr lang="de-DE" baseline="0" dirty="0" smtClean="0"/>
              <a:t> in a </a:t>
            </a:r>
            <a:r>
              <a:rPr lang="de-DE" baseline="0" dirty="0" err="1" smtClean="0"/>
              <a:t>characteristic</a:t>
            </a:r>
            <a:r>
              <a:rPr lang="de-DE" baseline="0" dirty="0" smtClean="0"/>
              <a:t> </a:t>
            </a:r>
            <a:r>
              <a:rPr lang="de-DE" baseline="0" dirty="0" err="1" smtClean="0"/>
              <a:t>manner</a:t>
            </a:r>
            <a:r>
              <a:rPr lang="de-DE" baseline="0" dirty="0" smtClean="0"/>
              <a:t>. </a:t>
            </a:r>
          </a:p>
          <a:p>
            <a:endParaRPr lang="de-DE" baseline="0" dirty="0" smtClean="0"/>
          </a:p>
          <a:p>
            <a:r>
              <a:rPr lang="de-DE" baseline="0" dirty="0" smtClean="0">
                <a:sym typeface="Wingdings" panose="05000000000000000000" pitchFamily="2" charset="2"/>
              </a:rPr>
              <a:t> </a:t>
            </a:r>
            <a:r>
              <a:rPr lang="de-DE" baseline="0" dirty="0" err="1" smtClean="0"/>
              <a:t>For</a:t>
            </a:r>
            <a:r>
              <a:rPr lang="de-DE" baseline="0" dirty="0" smtClean="0"/>
              <a:t> </a:t>
            </a:r>
            <a:r>
              <a:rPr lang="de-DE" baseline="0" dirty="0" err="1" smtClean="0"/>
              <a:t>example</a:t>
            </a:r>
            <a:r>
              <a:rPr lang="de-DE" baseline="0" dirty="0" smtClean="0"/>
              <a:t>, </a:t>
            </a:r>
            <a:r>
              <a:rPr lang="de-DE" baseline="0" dirty="0" err="1" smtClean="0"/>
              <a:t>plants</a:t>
            </a:r>
            <a:r>
              <a:rPr lang="de-DE" baseline="0" dirty="0" smtClean="0"/>
              <a:t> in a </a:t>
            </a:r>
            <a:r>
              <a:rPr lang="de-DE" baseline="0" dirty="0" err="1" smtClean="0"/>
              <a:t>temerate</a:t>
            </a:r>
            <a:r>
              <a:rPr lang="de-DE" baseline="0" dirty="0" smtClean="0"/>
              <a:t> bog </a:t>
            </a:r>
            <a:r>
              <a:rPr lang="de-DE" baseline="0" dirty="0" err="1" smtClean="0"/>
              <a:t>may</a:t>
            </a:r>
            <a:r>
              <a:rPr lang="de-DE" baseline="0" dirty="0" smtClean="0"/>
              <a:t> </a:t>
            </a:r>
            <a:r>
              <a:rPr lang="de-DE" baseline="0" dirty="0" err="1" smtClean="0"/>
              <a:t>experience</a:t>
            </a:r>
            <a:r>
              <a:rPr lang="de-DE" baseline="0" dirty="0" smtClean="0"/>
              <a:t> </a:t>
            </a:r>
            <a:r>
              <a:rPr lang="de-DE" baseline="0" dirty="0" err="1" smtClean="0"/>
              <a:t>stresses</a:t>
            </a:r>
            <a:r>
              <a:rPr lang="de-DE" baseline="0" dirty="0" smtClean="0"/>
              <a:t> </a:t>
            </a:r>
            <a:r>
              <a:rPr lang="de-DE" baseline="0" dirty="0" err="1" smtClean="0"/>
              <a:t>from</a:t>
            </a:r>
            <a:r>
              <a:rPr lang="de-DE" baseline="0" dirty="0" smtClean="0"/>
              <a:t> </a:t>
            </a:r>
            <a:r>
              <a:rPr lang="de-DE" baseline="0" dirty="0" err="1" smtClean="0"/>
              <a:t>low</a:t>
            </a:r>
            <a:r>
              <a:rPr lang="de-DE" baseline="0" dirty="0" smtClean="0"/>
              <a:t> </a:t>
            </a:r>
            <a:r>
              <a:rPr lang="de-DE" baseline="0" dirty="0" err="1" smtClean="0"/>
              <a:t>temperature</a:t>
            </a:r>
            <a:r>
              <a:rPr lang="de-DE" baseline="0" dirty="0" smtClean="0"/>
              <a:t>, </a:t>
            </a:r>
            <a:r>
              <a:rPr lang="de-DE" baseline="0" dirty="0" err="1" smtClean="0"/>
              <a:t>waterlogging</a:t>
            </a:r>
            <a:r>
              <a:rPr lang="de-DE" baseline="0" dirty="0" smtClean="0"/>
              <a:t> </a:t>
            </a:r>
            <a:r>
              <a:rPr lang="de-DE" baseline="0" dirty="0" err="1" smtClean="0"/>
              <a:t>and</a:t>
            </a:r>
            <a:r>
              <a:rPr lang="de-DE" baseline="0" dirty="0" smtClean="0"/>
              <a:t> </a:t>
            </a:r>
            <a:r>
              <a:rPr lang="de-DE" baseline="0" dirty="0" err="1" smtClean="0"/>
              <a:t>low</a:t>
            </a:r>
            <a:r>
              <a:rPr lang="de-DE" baseline="0" dirty="0" smtClean="0"/>
              <a:t> light </a:t>
            </a:r>
            <a:r>
              <a:rPr lang="de-DE" baseline="0" dirty="0" err="1" smtClean="0"/>
              <a:t>intensities</a:t>
            </a:r>
            <a:r>
              <a:rPr lang="de-DE" baseline="0" dirty="0" smtClean="0"/>
              <a:t> </a:t>
            </a:r>
            <a:r>
              <a:rPr lang="de-DE" baseline="0" dirty="0" err="1" smtClean="0"/>
              <a:t>ind</a:t>
            </a:r>
            <a:r>
              <a:rPr lang="de-DE" baseline="0" dirty="0" smtClean="0"/>
              <a:t> spring </a:t>
            </a:r>
            <a:r>
              <a:rPr lang="de-DE" baseline="0" dirty="0" err="1" smtClean="0"/>
              <a:t>and</a:t>
            </a:r>
            <a:r>
              <a:rPr lang="de-DE" baseline="0" dirty="0" smtClean="0"/>
              <a:t> </a:t>
            </a:r>
            <a:r>
              <a:rPr lang="de-DE" baseline="0" dirty="0" err="1" smtClean="0"/>
              <a:t>autumn</a:t>
            </a:r>
            <a:r>
              <a:rPr lang="de-DE" baseline="0" dirty="0" smtClean="0"/>
              <a:t>, </a:t>
            </a:r>
            <a:r>
              <a:rPr lang="de-DE" baseline="0" dirty="0" err="1" smtClean="0"/>
              <a:t>while</a:t>
            </a:r>
            <a:r>
              <a:rPr lang="de-DE" baseline="0" dirty="0" smtClean="0"/>
              <a:t> </a:t>
            </a:r>
            <a:r>
              <a:rPr lang="de-DE" baseline="0" dirty="0" err="1" smtClean="0"/>
              <a:t>being</a:t>
            </a:r>
            <a:r>
              <a:rPr lang="de-DE" baseline="0" dirty="0" smtClean="0"/>
              <a:t> </a:t>
            </a:r>
            <a:r>
              <a:rPr lang="de-DE" baseline="0" dirty="0" err="1" smtClean="0"/>
              <a:t>exposed</a:t>
            </a:r>
            <a:r>
              <a:rPr lang="de-DE" baseline="0" dirty="0" smtClean="0"/>
              <a:t> </a:t>
            </a:r>
            <a:r>
              <a:rPr lang="de-DE" baseline="0" dirty="0" err="1" smtClean="0"/>
              <a:t>to</a:t>
            </a:r>
            <a:r>
              <a:rPr lang="de-DE" baseline="0" dirty="0" smtClean="0"/>
              <a:t> </a:t>
            </a:r>
            <a:r>
              <a:rPr lang="de-DE" baseline="0" dirty="0" err="1" smtClean="0"/>
              <a:t>drought</a:t>
            </a:r>
            <a:r>
              <a:rPr lang="de-DE" baseline="0" dirty="0" smtClean="0"/>
              <a:t> </a:t>
            </a:r>
            <a:r>
              <a:rPr lang="de-DE" baseline="0" dirty="0" err="1" smtClean="0"/>
              <a:t>and</a:t>
            </a:r>
            <a:r>
              <a:rPr lang="de-DE" baseline="0" dirty="0" smtClean="0"/>
              <a:t> </a:t>
            </a:r>
            <a:r>
              <a:rPr lang="de-DE" baseline="0" dirty="0" err="1" smtClean="0"/>
              <a:t>photoinhibition</a:t>
            </a:r>
            <a:r>
              <a:rPr lang="de-DE" baseline="0" dirty="0" smtClean="0"/>
              <a:t> </a:t>
            </a:r>
            <a:r>
              <a:rPr lang="de-DE" baseline="0" dirty="0" err="1" smtClean="0"/>
              <a:t>caused</a:t>
            </a:r>
            <a:r>
              <a:rPr lang="de-DE" baseline="0" dirty="0" smtClean="0"/>
              <a:t> </a:t>
            </a:r>
            <a:r>
              <a:rPr lang="de-DE" baseline="0" dirty="0" err="1" smtClean="0"/>
              <a:t>by</a:t>
            </a:r>
            <a:r>
              <a:rPr lang="de-DE" baseline="0" dirty="0" smtClean="0"/>
              <a:t> high light </a:t>
            </a:r>
            <a:r>
              <a:rPr lang="de-DE" baseline="0" dirty="0" err="1" smtClean="0"/>
              <a:t>intensities</a:t>
            </a:r>
            <a:r>
              <a:rPr lang="de-DE" baseline="0" dirty="0" smtClean="0"/>
              <a:t> </a:t>
            </a:r>
            <a:r>
              <a:rPr lang="de-DE" baseline="0" dirty="0" err="1" smtClean="0"/>
              <a:t>during</a:t>
            </a:r>
            <a:r>
              <a:rPr lang="de-DE" baseline="0" dirty="0" smtClean="0"/>
              <a:t> </a:t>
            </a:r>
            <a:r>
              <a:rPr lang="de-DE" baseline="0" dirty="0" err="1" smtClean="0"/>
              <a:t>mid</a:t>
            </a:r>
            <a:r>
              <a:rPr lang="de-DE" baseline="0" dirty="0" smtClean="0"/>
              <a:t>-summer. </a:t>
            </a:r>
            <a:r>
              <a:rPr lang="de-DE" baseline="0" dirty="0" err="1" smtClean="0"/>
              <a:t>They</a:t>
            </a:r>
            <a:r>
              <a:rPr lang="de-DE" baseline="0" dirty="0" smtClean="0"/>
              <a:t> </a:t>
            </a:r>
            <a:r>
              <a:rPr lang="de-DE" baseline="0" dirty="0" err="1" smtClean="0"/>
              <a:t>have</a:t>
            </a:r>
            <a:r>
              <a:rPr lang="de-DE" baseline="0" dirty="0" smtClean="0"/>
              <a:t> </a:t>
            </a:r>
            <a:r>
              <a:rPr lang="de-DE" baseline="0" dirty="0" err="1" smtClean="0"/>
              <a:t>to</a:t>
            </a:r>
            <a:r>
              <a:rPr lang="de-DE" baseline="0" dirty="0" smtClean="0"/>
              <a:t> </a:t>
            </a:r>
            <a:r>
              <a:rPr lang="de-DE" baseline="0" dirty="0" err="1" smtClean="0"/>
              <a:t>cope</a:t>
            </a:r>
            <a:r>
              <a:rPr lang="de-DE" baseline="0" dirty="0" smtClean="0"/>
              <a:t> </a:t>
            </a:r>
            <a:r>
              <a:rPr lang="de-DE" baseline="0" dirty="0" err="1" smtClean="0"/>
              <a:t>with</a:t>
            </a:r>
            <a:r>
              <a:rPr lang="de-DE" baseline="0" dirty="0" smtClean="0"/>
              <a:t> </a:t>
            </a:r>
            <a:r>
              <a:rPr lang="de-DE" baseline="0" dirty="0" err="1" smtClean="0"/>
              <a:t>nutrient-deficient</a:t>
            </a:r>
            <a:r>
              <a:rPr lang="de-DE" baseline="0" dirty="0" smtClean="0"/>
              <a:t> </a:t>
            </a:r>
            <a:r>
              <a:rPr lang="de-DE" baseline="0" dirty="0" err="1" smtClean="0"/>
              <a:t>soils</a:t>
            </a:r>
            <a:r>
              <a:rPr lang="de-DE" baseline="0" dirty="0" smtClean="0"/>
              <a:t> all </a:t>
            </a:r>
            <a:r>
              <a:rPr lang="de-DE" baseline="0" dirty="0" err="1" smtClean="0"/>
              <a:t>year</a:t>
            </a:r>
            <a:r>
              <a:rPr lang="de-DE" baseline="0" dirty="0" smtClean="0"/>
              <a:t> </a:t>
            </a:r>
            <a:r>
              <a:rPr lang="de-DE" baseline="0" dirty="0" err="1" smtClean="0"/>
              <a:t>round</a:t>
            </a:r>
            <a:r>
              <a:rPr lang="de-DE" baseline="0" dirty="0" smtClean="0"/>
              <a:t>. </a:t>
            </a:r>
          </a:p>
          <a:p>
            <a:endParaRPr lang="de-DE" baseline="0" dirty="0" smtClean="0"/>
          </a:p>
          <a:p>
            <a:r>
              <a:rPr lang="de-DE" baseline="0" dirty="0" smtClean="0">
                <a:sym typeface="Wingdings" panose="05000000000000000000" pitchFamily="2" charset="2"/>
              </a:rPr>
              <a:t> </a:t>
            </a:r>
            <a:r>
              <a:rPr lang="de-DE" baseline="0" dirty="0" smtClean="0"/>
              <a:t>On </a:t>
            </a:r>
            <a:r>
              <a:rPr lang="de-DE" baseline="0" dirty="0" err="1" smtClean="0"/>
              <a:t>the</a:t>
            </a:r>
            <a:r>
              <a:rPr lang="de-DE" baseline="0" dirty="0" smtClean="0"/>
              <a:t> </a:t>
            </a:r>
            <a:r>
              <a:rPr lang="de-DE" baseline="0" dirty="0" err="1" smtClean="0"/>
              <a:t>other</a:t>
            </a:r>
            <a:r>
              <a:rPr lang="de-DE" baseline="0" dirty="0" smtClean="0"/>
              <a:t> </a:t>
            </a:r>
            <a:r>
              <a:rPr lang="de-DE" baseline="0" dirty="0" err="1" smtClean="0"/>
              <a:t>side</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spectrum</a:t>
            </a:r>
            <a:r>
              <a:rPr lang="de-DE" baseline="0" dirty="0" smtClean="0"/>
              <a:t>, </a:t>
            </a:r>
            <a:r>
              <a:rPr lang="de-DE" baseline="0" dirty="0" err="1" smtClean="0"/>
              <a:t>plants</a:t>
            </a:r>
            <a:r>
              <a:rPr lang="de-DE" baseline="0" dirty="0" smtClean="0"/>
              <a:t> in </a:t>
            </a:r>
            <a:r>
              <a:rPr lang="de-DE" baseline="0" dirty="0" err="1" smtClean="0"/>
              <a:t>mediterranean</a:t>
            </a:r>
            <a:r>
              <a:rPr lang="de-DE" baseline="0" dirty="0" smtClean="0"/>
              <a:t> </a:t>
            </a:r>
            <a:r>
              <a:rPr lang="de-DE" baseline="0" dirty="0" err="1" smtClean="0"/>
              <a:t>savannas</a:t>
            </a:r>
            <a:r>
              <a:rPr lang="de-DE" baseline="0" dirty="0" smtClean="0"/>
              <a:t> </a:t>
            </a:r>
            <a:r>
              <a:rPr lang="de-DE" baseline="0" dirty="0" err="1" smtClean="0"/>
              <a:t>experience</a:t>
            </a:r>
            <a:r>
              <a:rPr lang="de-DE" baseline="0" dirty="0" smtClean="0"/>
              <a:t> stress </a:t>
            </a:r>
            <a:r>
              <a:rPr lang="de-DE" baseline="0" dirty="0" err="1" smtClean="0"/>
              <a:t>from</a:t>
            </a:r>
            <a:r>
              <a:rPr lang="de-DE" baseline="0" dirty="0" smtClean="0"/>
              <a:t> </a:t>
            </a:r>
            <a:r>
              <a:rPr lang="de-DE" baseline="0" dirty="0" err="1" smtClean="0"/>
              <a:t>drought</a:t>
            </a:r>
            <a:r>
              <a:rPr lang="de-DE" baseline="0" dirty="0" smtClean="0"/>
              <a:t>, </a:t>
            </a:r>
            <a:r>
              <a:rPr lang="de-DE" baseline="0" dirty="0" err="1" smtClean="0"/>
              <a:t>heat</a:t>
            </a:r>
            <a:r>
              <a:rPr lang="de-DE" baseline="0" dirty="0" smtClean="0"/>
              <a:t> </a:t>
            </a:r>
            <a:r>
              <a:rPr lang="de-DE" baseline="0" dirty="0" err="1" smtClean="0"/>
              <a:t>and</a:t>
            </a:r>
            <a:r>
              <a:rPr lang="de-DE" baseline="0" dirty="0" smtClean="0"/>
              <a:t> </a:t>
            </a:r>
            <a:r>
              <a:rPr lang="de-DE" baseline="0" dirty="0" err="1" smtClean="0"/>
              <a:t>photoinhibition</a:t>
            </a:r>
            <a:r>
              <a:rPr lang="de-DE" baseline="0" dirty="0" smtClean="0"/>
              <a:t> </a:t>
            </a:r>
            <a:r>
              <a:rPr lang="de-DE" baseline="0" dirty="0" err="1" smtClean="0"/>
              <a:t>from</a:t>
            </a:r>
            <a:r>
              <a:rPr lang="de-DE" baseline="0" dirty="0" smtClean="0"/>
              <a:t> </a:t>
            </a:r>
            <a:r>
              <a:rPr lang="de-DE" baseline="0" dirty="0" err="1" smtClean="0"/>
              <a:t>late</a:t>
            </a:r>
            <a:r>
              <a:rPr lang="de-DE" baseline="0" dirty="0" smtClean="0"/>
              <a:t> spring </a:t>
            </a:r>
            <a:r>
              <a:rPr lang="de-DE" baseline="0" dirty="0" err="1" smtClean="0"/>
              <a:t>to</a:t>
            </a:r>
            <a:r>
              <a:rPr lang="de-DE" baseline="0" dirty="0" smtClean="0"/>
              <a:t> </a:t>
            </a:r>
            <a:r>
              <a:rPr lang="de-DE" baseline="0" dirty="0" err="1" smtClean="0"/>
              <a:t>early</a:t>
            </a:r>
            <a:r>
              <a:rPr lang="de-DE" baseline="0" dirty="0" smtClean="0"/>
              <a:t> </a:t>
            </a:r>
            <a:r>
              <a:rPr lang="de-DE" baseline="0" dirty="0" err="1" smtClean="0"/>
              <a:t>autumn</a:t>
            </a:r>
            <a:r>
              <a:rPr lang="de-DE" baseline="0" dirty="0" smtClean="0"/>
              <a:t>. </a:t>
            </a:r>
          </a:p>
          <a:p>
            <a:endParaRPr lang="de-DE" baseline="0" dirty="0" smtClean="0"/>
          </a:p>
          <a:p>
            <a:r>
              <a:rPr lang="de-DE" baseline="0" dirty="0" smtClean="0">
                <a:sym typeface="Wingdings" panose="05000000000000000000" pitchFamily="2" charset="2"/>
              </a:rPr>
              <a:t> </a:t>
            </a:r>
            <a:r>
              <a:rPr lang="de-DE" baseline="0" dirty="0" smtClean="0"/>
              <a:t>Even </a:t>
            </a:r>
            <a:r>
              <a:rPr lang="de-DE" baseline="0" dirty="0" err="1" smtClean="0"/>
              <a:t>temperate</a:t>
            </a:r>
            <a:r>
              <a:rPr lang="de-DE" baseline="0" dirty="0" smtClean="0"/>
              <a:t> </a:t>
            </a:r>
            <a:r>
              <a:rPr lang="de-DE" baseline="0" dirty="0" err="1" smtClean="0"/>
              <a:t>forests</a:t>
            </a:r>
            <a:r>
              <a:rPr lang="de-DE" baseline="0" dirty="0" smtClean="0"/>
              <a:t> in </a:t>
            </a:r>
            <a:r>
              <a:rPr lang="de-DE" baseline="0" dirty="0" err="1" smtClean="0"/>
              <a:t>less</a:t>
            </a:r>
            <a:r>
              <a:rPr lang="de-DE" baseline="0" dirty="0" smtClean="0"/>
              <a:t> extreme </a:t>
            </a:r>
            <a:r>
              <a:rPr lang="de-DE" baseline="0" dirty="0" err="1" smtClean="0"/>
              <a:t>habitats</a:t>
            </a:r>
            <a:r>
              <a:rPr lang="de-DE" baseline="0" dirty="0" smtClean="0"/>
              <a:t> </a:t>
            </a:r>
            <a:r>
              <a:rPr lang="de-DE" baseline="0" dirty="0" err="1" smtClean="0"/>
              <a:t>rarely</a:t>
            </a:r>
            <a:r>
              <a:rPr lang="de-DE" baseline="0" dirty="0" smtClean="0"/>
              <a:t> </a:t>
            </a:r>
            <a:r>
              <a:rPr lang="de-DE" baseline="0" dirty="0" err="1" smtClean="0"/>
              <a:t>experience</a:t>
            </a:r>
            <a:r>
              <a:rPr lang="de-DE" baseline="0" dirty="0" smtClean="0"/>
              <a:t> just </a:t>
            </a:r>
            <a:r>
              <a:rPr lang="de-DE" baseline="0" dirty="0" err="1" smtClean="0"/>
              <a:t>one</a:t>
            </a:r>
            <a:r>
              <a:rPr lang="de-DE" baseline="0" dirty="0" smtClean="0"/>
              <a:t> </a:t>
            </a:r>
            <a:r>
              <a:rPr lang="de-DE" baseline="0" dirty="0" err="1" smtClean="0"/>
              <a:t>stressor</a:t>
            </a:r>
            <a:r>
              <a:rPr lang="de-DE" baseline="0" dirty="0" smtClean="0"/>
              <a:t> at a time, </a:t>
            </a:r>
            <a:r>
              <a:rPr lang="de-DE" baseline="0" dirty="0" err="1" smtClean="0"/>
              <a:t>they</a:t>
            </a:r>
            <a:r>
              <a:rPr lang="de-DE" baseline="0" dirty="0" smtClean="0"/>
              <a:t> </a:t>
            </a:r>
            <a:r>
              <a:rPr lang="de-DE" baseline="0" dirty="0" err="1" smtClean="0"/>
              <a:t>have</a:t>
            </a:r>
            <a:r>
              <a:rPr lang="de-DE" baseline="0" dirty="0" smtClean="0"/>
              <a:t> </a:t>
            </a:r>
            <a:r>
              <a:rPr lang="de-DE" baseline="0" dirty="0" err="1" smtClean="0"/>
              <a:t>to</a:t>
            </a:r>
            <a:r>
              <a:rPr lang="de-DE" baseline="0" dirty="0" smtClean="0"/>
              <a:t> </a:t>
            </a:r>
            <a:r>
              <a:rPr lang="de-DE" baseline="0" dirty="0" err="1" smtClean="0"/>
              <a:t>adjust</a:t>
            </a:r>
            <a:r>
              <a:rPr lang="de-DE" baseline="0" dirty="0" smtClean="0"/>
              <a:t> </a:t>
            </a:r>
            <a:r>
              <a:rPr lang="de-DE" baseline="0" dirty="0" err="1" smtClean="0"/>
              <a:t>to</a:t>
            </a:r>
            <a:r>
              <a:rPr lang="de-DE" baseline="0" dirty="0" smtClean="0"/>
              <a:t> a </a:t>
            </a:r>
            <a:r>
              <a:rPr lang="de-DE" baseline="0" dirty="0" err="1" smtClean="0"/>
              <a:t>combination</a:t>
            </a:r>
            <a:r>
              <a:rPr lang="de-DE" baseline="0" dirty="0" smtClean="0"/>
              <a:t> </a:t>
            </a:r>
            <a:r>
              <a:rPr lang="de-DE" baseline="0" dirty="0" err="1" smtClean="0"/>
              <a:t>of</a:t>
            </a:r>
            <a:r>
              <a:rPr lang="de-DE" baseline="0" dirty="0" smtClean="0"/>
              <a:t> </a:t>
            </a:r>
            <a:r>
              <a:rPr lang="de-DE" baseline="0" dirty="0" err="1" smtClean="0"/>
              <a:t>low</a:t>
            </a:r>
            <a:r>
              <a:rPr lang="de-DE" baseline="0" dirty="0" smtClean="0"/>
              <a:t> light </a:t>
            </a:r>
            <a:r>
              <a:rPr lang="de-DE" baseline="0" dirty="0" err="1" smtClean="0"/>
              <a:t>intensities</a:t>
            </a:r>
            <a:r>
              <a:rPr lang="de-DE" baseline="0" dirty="0" smtClean="0"/>
              <a:t>, </a:t>
            </a:r>
            <a:r>
              <a:rPr lang="de-DE" baseline="0" dirty="0" err="1" smtClean="0"/>
              <a:t>cold</a:t>
            </a:r>
            <a:r>
              <a:rPr lang="de-DE" baseline="0" dirty="0" smtClean="0"/>
              <a:t> </a:t>
            </a:r>
            <a:r>
              <a:rPr lang="de-DE" baseline="0" dirty="0" err="1" smtClean="0"/>
              <a:t>and</a:t>
            </a:r>
            <a:r>
              <a:rPr lang="de-DE" baseline="0" dirty="0" smtClean="0"/>
              <a:t> </a:t>
            </a:r>
            <a:r>
              <a:rPr lang="de-DE" baseline="0" dirty="0" err="1" smtClean="0"/>
              <a:t>waterlogging</a:t>
            </a:r>
            <a:r>
              <a:rPr lang="de-DE" baseline="0" dirty="0" smtClean="0"/>
              <a:t> in spring </a:t>
            </a:r>
            <a:r>
              <a:rPr lang="de-DE" baseline="0" dirty="0" err="1" smtClean="0"/>
              <a:t>and</a:t>
            </a:r>
            <a:r>
              <a:rPr lang="de-DE" baseline="0" dirty="0" smtClean="0"/>
              <a:t> </a:t>
            </a:r>
            <a:r>
              <a:rPr lang="de-DE" baseline="0" dirty="0" err="1" smtClean="0"/>
              <a:t>autumn</a:t>
            </a:r>
            <a:r>
              <a:rPr lang="de-DE" baseline="0" dirty="0" smtClean="0"/>
              <a:t> </a:t>
            </a:r>
            <a:r>
              <a:rPr lang="de-DE" baseline="0" dirty="0" err="1" smtClean="0"/>
              <a:t>and</a:t>
            </a:r>
            <a:r>
              <a:rPr lang="de-DE" baseline="0" dirty="0" smtClean="0"/>
              <a:t>, in </a:t>
            </a:r>
            <a:r>
              <a:rPr lang="de-DE" baseline="0" dirty="0" err="1" smtClean="0"/>
              <a:t>times</a:t>
            </a:r>
            <a:r>
              <a:rPr lang="de-DE" baseline="0" dirty="0" smtClean="0"/>
              <a:t> </a:t>
            </a:r>
            <a:r>
              <a:rPr lang="de-DE" baseline="0" dirty="0" err="1" smtClean="0"/>
              <a:t>of</a:t>
            </a:r>
            <a:r>
              <a:rPr lang="de-DE" baseline="0" dirty="0" smtClean="0"/>
              <a:t> </a:t>
            </a:r>
            <a:r>
              <a:rPr lang="de-DE" baseline="0" dirty="0" err="1" smtClean="0"/>
              <a:t>accelerating</a:t>
            </a:r>
            <a:r>
              <a:rPr lang="de-DE" baseline="0" dirty="0" smtClean="0"/>
              <a:t> global </a:t>
            </a:r>
            <a:r>
              <a:rPr lang="de-DE" baseline="0" dirty="0" err="1" smtClean="0"/>
              <a:t>change</a:t>
            </a:r>
            <a:r>
              <a:rPr lang="de-DE" baseline="0" dirty="0" smtClean="0"/>
              <a:t> </a:t>
            </a:r>
            <a:r>
              <a:rPr lang="de-DE" baseline="0" dirty="0" err="1" smtClean="0"/>
              <a:t>to</a:t>
            </a:r>
            <a:r>
              <a:rPr lang="de-DE" baseline="0" dirty="0" smtClean="0"/>
              <a:t> </a:t>
            </a:r>
            <a:r>
              <a:rPr lang="de-DE" baseline="0" dirty="0" err="1" smtClean="0"/>
              <a:t>ever</a:t>
            </a:r>
            <a:r>
              <a:rPr lang="de-DE" baseline="0" dirty="0" smtClean="0"/>
              <a:t> </a:t>
            </a:r>
            <a:r>
              <a:rPr lang="de-DE" baseline="0" dirty="0" err="1" smtClean="0"/>
              <a:t>increasing</a:t>
            </a:r>
            <a:r>
              <a:rPr lang="de-DE" baseline="0" dirty="0" smtClean="0"/>
              <a:t> </a:t>
            </a:r>
            <a:r>
              <a:rPr lang="de-DE" baseline="0" dirty="0" err="1" smtClean="0"/>
              <a:t>severities</a:t>
            </a:r>
            <a:r>
              <a:rPr lang="de-DE" baseline="0" dirty="0" smtClean="0"/>
              <a:t> </a:t>
            </a:r>
            <a:r>
              <a:rPr lang="de-DE" baseline="0" dirty="0" err="1" smtClean="0"/>
              <a:t>of</a:t>
            </a:r>
            <a:r>
              <a:rPr lang="de-DE" baseline="0" dirty="0" smtClean="0"/>
              <a:t> </a:t>
            </a:r>
            <a:r>
              <a:rPr lang="de-DE" baseline="0" dirty="0" err="1" smtClean="0"/>
              <a:t>drought</a:t>
            </a:r>
            <a:r>
              <a:rPr lang="de-DE" baseline="0" dirty="0" smtClean="0"/>
              <a:t>, </a:t>
            </a:r>
            <a:r>
              <a:rPr lang="de-DE" baseline="0" dirty="0" err="1" smtClean="0"/>
              <a:t>heat</a:t>
            </a:r>
            <a:r>
              <a:rPr lang="de-DE" baseline="0" dirty="0" smtClean="0"/>
              <a:t> </a:t>
            </a:r>
            <a:r>
              <a:rPr lang="de-DE" baseline="0" dirty="0" err="1" smtClean="0"/>
              <a:t>and</a:t>
            </a:r>
            <a:r>
              <a:rPr lang="de-DE" baseline="0" dirty="0" smtClean="0"/>
              <a:t> </a:t>
            </a:r>
            <a:r>
              <a:rPr lang="de-DE" baseline="0" dirty="0" err="1" smtClean="0"/>
              <a:t>photoinhibition</a:t>
            </a:r>
            <a:r>
              <a:rPr lang="de-DE" baseline="0" dirty="0" smtClean="0"/>
              <a:t>. </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AEB017-55A1-4A2A-8E32-BDB836203858}"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37947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Several</a:t>
            </a:r>
            <a:r>
              <a:rPr lang="de-DE" baseline="0" dirty="0" smtClean="0"/>
              <a:t> </a:t>
            </a:r>
            <a:r>
              <a:rPr lang="de-DE" baseline="0" dirty="0" err="1" smtClean="0"/>
              <a:t>abiotic</a:t>
            </a:r>
            <a:r>
              <a:rPr lang="de-DE" baseline="0" dirty="0" smtClean="0"/>
              <a:t> </a:t>
            </a:r>
            <a:r>
              <a:rPr lang="de-DE" baseline="0" dirty="0" err="1" smtClean="0"/>
              <a:t>factors</a:t>
            </a:r>
            <a:r>
              <a:rPr lang="de-DE" baseline="0" dirty="0" smtClean="0"/>
              <a:t> </a:t>
            </a:r>
            <a:r>
              <a:rPr lang="de-DE" baseline="0" dirty="0" err="1" smtClean="0"/>
              <a:t>exert</a:t>
            </a:r>
            <a:r>
              <a:rPr lang="de-DE" baseline="0" dirty="0" smtClean="0"/>
              <a:t> </a:t>
            </a:r>
            <a:r>
              <a:rPr lang="de-DE" baseline="0" dirty="0" err="1" smtClean="0"/>
              <a:t>influence</a:t>
            </a:r>
            <a:r>
              <a:rPr lang="de-DE" baseline="0" dirty="0" smtClean="0"/>
              <a:t> on </a:t>
            </a:r>
            <a:r>
              <a:rPr lang="de-DE" baseline="0" dirty="0" err="1" smtClean="0"/>
              <a:t>the</a:t>
            </a:r>
            <a:r>
              <a:rPr lang="de-DE" baseline="0" dirty="0" smtClean="0"/>
              <a:t> rate </a:t>
            </a:r>
            <a:r>
              <a:rPr lang="de-DE" baseline="0" dirty="0" err="1" smtClean="0"/>
              <a:t>of</a:t>
            </a:r>
            <a:r>
              <a:rPr lang="de-DE" baseline="0" dirty="0" smtClean="0"/>
              <a:t> </a:t>
            </a:r>
            <a:r>
              <a:rPr lang="de-DE" baseline="0" dirty="0" err="1" smtClean="0"/>
              <a:t>photosynthesis</a:t>
            </a:r>
            <a:r>
              <a:rPr lang="de-DE" baseline="0" dirty="0" smtClean="0"/>
              <a:t>. </a:t>
            </a:r>
          </a:p>
          <a:p>
            <a:r>
              <a:rPr lang="de-DE" baseline="0" dirty="0" err="1" smtClean="0"/>
              <a:t>One</a:t>
            </a:r>
            <a:r>
              <a:rPr lang="de-DE" baseline="0" dirty="0" smtClean="0"/>
              <a:t> </a:t>
            </a:r>
            <a:r>
              <a:rPr lang="de-DE" baseline="0" dirty="0" err="1" smtClean="0"/>
              <a:t>major</a:t>
            </a:r>
            <a:r>
              <a:rPr lang="de-DE" baseline="0" dirty="0" smtClean="0"/>
              <a:t> </a:t>
            </a:r>
            <a:r>
              <a:rPr lang="de-DE" baseline="0" dirty="0" err="1" smtClean="0"/>
              <a:t>factor</a:t>
            </a:r>
            <a:r>
              <a:rPr lang="de-DE" baseline="0" dirty="0" smtClean="0"/>
              <a:t> </a:t>
            </a:r>
            <a:r>
              <a:rPr lang="de-DE" baseline="0" dirty="0" err="1" smtClean="0"/>
              <a:t>is</a:t>
            </a:r>
            <a:r>
              <a:rPr lang="de-DE" baseline="0" dirty="0" smtClean="0"/>
              <a:t> </a:t>
            </a:r>
            <a:r>
              <a:rPr lang="de-DE" baseline="0" dirty="0" err="1" smtClean="0"/>
              <a:t>obviously</a:t>
            </a:r>
            <a:r>
              <a:rPr lang="de-DE" baseline="0" dirty="0" smtClean="0"/>
              <a:t> light – </a:t>
            </a:r>
            <a:r>
              <a:rPr lang="de-DE" baseline="0" dirty="0" err="1" smtClean="0"/>
              <a:t>it</a:t>
            </a:r>
            <a:r>
              <a:rPr lang="de-DE" baseline="0" dirty="0" smtClean="0"/>
              <a:t> </a:t>
            </a:r>
            <a:r>
              <a:rPr lang="de-DE" baseline="0" dirty="0" err="1" smtClean="0"/>
              <a:t>is</a:t>
            </a:r>
            <a:r>
              <a:rPr lang="de-DE" baseline="0" dirty="0" smtClean="0"/>
              <a:t> </a:t>
            </a:r>
            <a:r>
              <a:rPr lang="de-DE" baseline="0" dirty="0" err="1" smtClean="0"/>
              <a:t>the</a:t>
            </a:r>
            <a:r>
              <a:rPr lang="de-DE" baseline="0" dirty="0" smtClean="0"/>
              <a:t> </a:t>
            </a:r>
            <a:r>
              <a:rPr lang="de-DE" baseline="0" dirty="0" err="1" smtClean="0"/>
              <a:t>driving</a:t>
            </a:r>
            <a:r>
              <a:rPr lang="de-DE" baseline="0" dirty="0" smtClean="0"/>
              <a:t> </a:t>
            </a:r>
            <a:r>
              <a:rPr lang="de-DE" baseline="0" dirty="0" err="1" smtClean="0"/>
              <a:t>force</a:t>
            </a:r>
            <a:r>
              <a:rPr lang="de-DE" baseline="0" dirty="0" smtClean="0"/>
              <a:t> </a:t>
            </a:r>
            <a:r>
              <a:rPr lang="de-DE" baseline="0" dirty="0" err="1" smtClean="0"/>
              <a:t>of</a:t>
            </a:r>
            <a:r>
              <a:rPr lang="de-DE" baseline="0" dirty="0" smtClean="0"/>
              <a:t> </a:t>
            </a:r>
            <a:r>
              <a:rPr lang="de-DE" baseline="0" dirty="0" err="1" smtClean="0"/>
              <a:t>photosynthesis</a:t>
            </a:r>
            <a:endParaRPr lang="de-DE" baseline="0" dirty="0" smtClean="0"/>
          </a:p>
          <a:p>
            <a:r>
              <a:rPr lang="de-DE" baseline="0" dirty="0" err="1" smtClean="0"/>
              <a:t>Another</a:t>
            </a:r>
            <a:r>
              <a:rPr lang="de-DE" baseline="0" dirty="0" smtClean="0"/>
              <a:t> </a:t>
            </a:r>
            <a:r>
              <a:rPr lang="de-DE" baseline="0" dirty="0" err="1" smtClean="0"/>
              <a:t>one</a:t>
            </a:r>
            <a:r>
              <a:rPr lang="de-DE" baseline="0" dirty="0" smtClean="0"/>
              <a:t> </a:t>
            </a:r>
            <a:r>
              <a:rPr lang="de-DE" baseline="0" dirty="0" err="1" smtClean="0"/>
              <a:t>is</a:t>
            </a:r>
            <a:r>
              <a:rPr lang="de-DE" baseline="0" dirty="0" smtClean="0"/>
              <a:t> CO2, </a:t>
            </a:r>
            <a:r>
              <a:rPr lang="de-DE" baseline="0" dirty="0" err="1" smtClean="0"/>
              <a:t>which</a:t>
            </a:r>
            <a:r>
              <a:rPr lang="de-DE" baseline="0" dirty="0" smtClean="0"/>
              <a:t> </a:t>
            </a:r>
            <a:r>
              <a:rPr lang="de-DE" baseline="0" dirty="0" err="1" smtClean="0"/>
              <a:t>provides</a:t>
            </a:r>
            <a:r>
              <a:rPr lang="de-DE" baseline="0" dirty="0" smtClean="0"/>
              <a:t> </a:t>
            </a:r>
            <a:r>
              <a:rPr lang="de-DE" baseline="0" dirty="0" err="1" smtClean="0"/>
              <a:t>the</a:t>
            </a:r>
            <a:r>
              <a:rPr lang="de-DE" baseline="0" dirty="0" smtClean="0"/>
              <a:t> „</a:t>
            </a:r>
            <a:r>
              <a:rPr lang="de-DE" baseline="0" dirty="0" err="1" smtClean="0"/>
              <a:t>raw</a:t>
            </a:r>
            <a:r>
              <a:rPr lang="de-DE" baseline="0" dirty="0" smtClean="0"/>
              <a:t> material“</a:t>
            </a:r>
          </a:p>
          <a:p>
            <a:r>
              <a:rPr lang="de-DE" baseline="0" dirty="0" err="1" smtClean="0"/>
              <a:t>Temperature</a:t>
            </a:r>
            <a:r>
              <a:rPr lang="de-DE" baseline="0" dirty="0" smtClean="0"/>
              <a:t> </a:t>
            </a:r>
            <a:r>
              <a:rPr lang="de-DE" baseline="0" dirty="0" err="1" smtClean="0"/>
              <a:t>exerts</a:t>
            </a:r>
            <a:r>
              <a:rPr lang="de-DE" baseline="0" dirty="0" smtClean="0"/>
              <a:t> ist </a:t>
            </a:r>
            <a:r>
              <a:rPr lang="de-DE" baseline="0" dirty="0" err="1" smtClean="0"/>
              <a:t>influence</a:t>
            </a:r>
            <a:r>
              <a:rPr lang="de-DE" baseline="0" dirty="0" smtClean="0"/>
              <a:t> </a:t>
            </a:r>
            <a:r>
              <a:rPr lang="de-DE" baseline="0" dirty="0" err="1" smtClean="0"/>
              <a:t>mainly</a:t>
            </a:r>
            <a:r>
              <a:rPr lang="de-DE" baseline="0" dirty="0" smtClean="0"/>
              <a:t> via </a:t>
            </a:r>
            <a:r>
              <a:rPr lang="de-DE" baseline="0" dirty="0" err="1" smtClean="0"/>
              <a:t>the</a:t>
            </a:r>
            <a:r>
              <a:rPr lang="de-DE" baseline="0" dirty="0" smtClean="0"/>
              <a:t> </a:t>
            </a:r>
            <a:r>
              <a:rPr lang="de-DE" baseline="0" dirty="0" err="1" smtClean="0"/>
              <a:t>operating</a:t>
            </a:r>
            <a:r>
              <a:rPr lang="de-DE" baseline="0" dirty="0" smtClean="0"/>
              <a:t> </a:t>
            </a:r>
            <a:r>
              <a:rPr lang="de-DE" baseline="0" dirty="0" err="1" smtClean="0"/>
              <a:t>temperatures</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enzymes</a:t>
            </a:r>
            <a:r>
              <a:rPr lang="de-DE" baseline="0" dirty="0" smtClean="0"/>
              <a:t> </a:t>
            </a:r>
            <a:r>
              <a:rPr lang="de-DE" baseline="0" dirty="0" err="1" smtClean="0"/>
              <a:t>involved</a:t>
            </a:r>
            <a:r>
              <a:rPr lang="de-DE" baseline="0" dirty="0" smtClean="0"/>
              <a:t> in </a:t>
            </a:r>
            <a:r>
              <a:rPr lang="de-DE" baseline="0" dirty="0" err="1" smtClean="0"/>
              <a:t>photosynthetic</a:t>
            </a:r>
            <a:r>
              <a:rPr lang="de-DE" baseline="0" dirty="0" smtClean="0"/>
              <a:t> </a:t>
            </a:r>
            <a:r>
              <a:rPr lang="de-DE" baseline="0" dirty="0" err="1" smtClean="0"/>
              <a:t>reactions</a:t>
            </a:r>
            <a:endParaRPr lang="de-DE" baseline="0" dirty="0" smtClean="0"/>
          </a:p>
          <a:p>
            <a:r>
              <a:rPr lang="de-DE" baseline="0" dirty="0" err="1" smtClean="0"/>
              <a:t>Water</a:t>
            </a:r>
            <a:r>
              <a:rPr lang="de-DE" baseline="0" dirty="0" smtClean="0"/>
              <a:t> </a:t>
            </a:r>
            <a:r>
              <a:rPr lang="de-DE" baseline="0" dirty="0" err="1" smtClean="0"/>
              <a:t>provides</a:t>
            </a:r>
            <a:r>
              <a:rPr lang="de-DE" baseline="0" dirty="0" smtClean="0"/>
              <a:t> </a:t>
            </a:r>
            <a:r>
              <a:rPr lang="de-DE" baseline="0" dirty="0" err="1" smtClean="0"/>
              <a:t>electrons</a:t>
            </a:r>
            <a:r>
              <a:rPr lang="de-DE" baseline="0" dirty="0" smtClean="0"/>
              <a:t> in </a:t>
            </a:r>
            <a:r>
              <a:rPr lang="de-DE" baseline="0" dirty="0" err="1" smtClean="0"/>
              <a:t>the</a:t>
            </a:r>
            <a:r>
              <a:rPr lang="de-DE" baseline="0" dirty="0" smtClean="0"/>
              <a:t> light </a:t>
            </a:r>
            <a:r>
              <a:rPr lang="de-DE" baseline="0" dirty="0" err="1" smtClean="0"/>
              <a:t>reactions</a:t>
            </a:r>
            <a:r>
              <a:rPr lang="de-DE" baseline="0" dirty="0" smtClean="0"/>
              <a:t>, but </a:t>
            </a:r>
            <a:r>
              <a:rPr lang="de-DE" baseline="0" dirty="0" err="1" smtClean="0"/>
              <a:t>its</a:t>
            </a:r>
            <a:r>
              <a:rPr lang="de-DE" baseline="0" dirty="0" smtClean="0"/>
              <a:t> </a:t>
            </a:r>
            <a:r>
              <a:rPr lang="de-DE" baseline="0" dirty="0" err="1" smtClean="0"/>
              <a:t>main</a:t>
            </a:r>
            <a:r>
              <a:rPr lang="de-DE" baseline="0" dirty="0" smtClean="0"/>
              <a:t> </a:t>
            </a:r>
            <a:r>
              <a:rPr lang="de-DE" baseline="0" dirty="0" err="1" smtClean="0"/>
              <a:t>influence</a:t>
            </a:r>
            <a:r>
              <a:rPr lang="de-DE" baseline="0" dirty="0" smtClean="0"/>
              <a:t> on </a:t>
            </a:r>
            <a:r>
              <a:rPr lang="de-DE" baseline="0" dirty="0" err="1" smtClean="0"/>
              <a:t>photosynthesis</a:t>
            </a:r>
            <a:r>
              <a:rPr lang="de-DE" baseline="0" dirty="0" smtClean="0"/>
              <a:t> </a:t>
            </a:r>
            <a:r>
              <a:rPr lang="de-DE" baseline="0" dirty="0" err="1" smtClean="0"/>
              <a:t>is</a:t>
            </a:r>
            <a:r>
              <a:rPr lang="de-DE" baseline="0" dirty="0" smtClean="0"/>
              <a:t> via </a:t>
            </a:r>
            <a:r>
              <a:rPr lang="de-DE" baseline="0" dirty="0" err="1" smtClean="0"/>
              <a:t>its</a:t>
            </a:r>
            <a:r>
              <a:rPr lang="de-DE" baseline="0" dirty="0" smtClean="0"/>
              <a:t> </a:t>
            </a:r>
            <a:r>
              <a:rPr lang="de-DE" baseline="0" dirty="0" err="1" smtClean="0"/>
              <a:t>influence</a:t>
            </a:r>
            <a:r>
              <a:rPr lang="de-DE" baseline="0" dirty="0" smtClean="0"/>
              <a:t> on </a:t>
            </a:r>
            <a:r>
              <a:rPr lang="de-DE" baseline="0" dirty="0" err="1" smtClean="0"/>
              <a:t>stomatal</a:t>
            </a:r>
            <a:r>
              <a:rPr lang="de-DE" baseline="0" dirty="0" smtClean="0"/>
              <a:t> </a:t>
            </a:r>
            <a:r>
              <a:rPr lang="de-DE" baseline="0" dirty="0" err="1" smtClean="0"/>
              <a:t>conductance</a:t>
            </a:r>
            <a:r>
              <a:rPr lang="de-DE" baseline="0" dirty="0" smtClean="0"/>
              <a:t> </a:t>
            </a:r>
            <a:r>
              <a:rPr lang="de-DE" baseline="0" dirty="0" err="1" smtClean="0"/>
              <a:t>and</a:t>
            </a:r>
            <a:r>
              <a:rPr lang="de-DE" baseline="0" dirty="0" smtClean="0"/>
              <a:t> </a:t>
            </a:r>
            <a:r>
              <a:rPr lang="de-DE" baseline="0" dirty="0" err="1" smtClean="0"/>
              <a:t>with</a:t>
            </a:r>
            <a:r>
              <a:rPr lang="de-DE" baseline="0" dirty="0" smtClean="0"/>
              <a:t> </a:t>
            </a:r>
            <a:r>
              <a:rPr lang="de-DE" baseline="0" dirty="0" err="1" smtClean="0"/>
              <a:t>that</a:t>
            </a:r>
            <a:r>
              <a:rPr lang="de-DE" baseline="0" dirty="0" smtClean="0"/>
              <a:t> on </a:t>
            </a:r>
            <a:r>
              <a:rPr lang="de-DE" baseline="0" dirty="0" err="1" smtClean="0"/>
              <a:t>the</a:t>
            </a:r>
            <a:r>
              <a:rPr lang="de-DE" baseline="0" dirty="0" smtClean="0"/>
              <a:t> </a:t>
            </a:r>
            <a:r>
              <a:rPr lang="de-DE" baseline="0" dirty="0" err="1" smtClean="0"/>
              <a:t>supply</a:t>
            </a:r>
            <a:r>
              <a:rPr lang="de-DE" baseline="0" dirty="0" smtClean="0"/>
              <a:t> </a:t>
            </a:r>
            <a:r>
              <a:rPr lang="de-DE" baseline="0" dirty="0" err="1" smtClean="0"/>
              <a:t>of</a:t>
            </a:r>
            <a:r>
              <a:rPr lang="de-DE" baseline="0" dirty="0" smtClean="0"/>
              <a:t> </a:t>
            </a:r>
            <a:r>
              <a:rPr lang="de-DE" baseline="0" dirty="0" err="1" smtClean="0"/>
              <a:t>photosynthesis</a:t>
            </a:r>
            <a:r>
              <a:rPr lang="de-DE" baseline="0" dirty="0" smtClean="0"/>
              <a:t> </a:t>
            </a:r>
            <a:r>
              <a:rPr lang="de-DE" baseline="0" dirty="0" err="1" smtClean="0"/>
              <a:t>with</a:t>
            </a:r>
            <a:r>
              <a:rPr lang="de-DE" baseline="0" dirty="0" smtClean="0"/>
              <a:t> CO2</a:t>
            </a:r>
          </a:p>
          <a:p>
            <a:r>
              <a:rPr lang="de-DE" baseline="0" dirty="0" smtClean="0"/>
              <a:t>Nitrogen </a:t>
            </a:r>
            <a:r>
              <a:rPr lang="de-DE" baseline="0" dirty="0" err="1" smtClean="0"/>
              <a:t>and</a:t>
            </a:r>
            <a:r>
              <a:rPr lang="de-DE" baseline="0" dirty="0" smtClean="0"/>
              <a:t> </a:t>
            </a:r>
            <a:r>
              <a:rPr lang="de-DE" baseline="0" dirty="0" err="1" smtClean="0"/>
              <a:t>other</a:t>
            </a:r>
            <a:r>
              <a:rPr lang="de-DE" baseline="0" dirty="0" smtClean="0"/>
              <a:t> </a:t>
            </a:r>
            <a:r>
              <a:rPr lang="de-DE" baseline="0" dirty="0" err="1" smtClean="0"/>
              <a:t>nutrients</a:t>
            </a:r>
            <a:r>
              <a:rPr lang="de-DE" baseline="0" dirty="0" smtClean="0"/>
              <a:t> </a:t>
            </a:r>
            <a:r>
              <a:rPr lang="de-DE" baseline="0" dirty="0" err="1" smtClean="0"/>
              <a:t>influence</a:t>
            </a:r>
            <a:r>
              <a:rPr lang="de-DE" baseline="0" dirty="0" smtClean="0"/>
              <a:t> </a:t>
            </a:r>
            <a:r>
              <a:rPr lang="de-DE" baseline="0" dirty="0" err="1" smtClean="0"/>
              <a:t>photosynthesis</a:t>
            </a:r>
            <a:r>
              <a:rPr lang="de-DE" baseline="0" dirty="0" smtClean="0"/>
              <a:t>, </a:t>
            </a:r>
            <a:r>
              <a:rPr lang="de-DE" baseline="0" dirty="0" err="1" smtClean="0"/>
              <a:t>because</a:t>
            </a:r>
            <a:r>
              <a:rPr lang="de-DE" baseline="0" dirty="0" smtClean="0"/>
              <a:t> </a:t>
            </a:r>
            <a:r>
              <a:rPr lang="de-DE" baseline="0" dirty="0" err="1" smtClean="0"/>
              <a:t>they</a:t>
            </a:r>
            <a:r>
              <a:rPr lang="de-DE" baseline="0" dirty="0" smtClean="0"/>
              <a:t> </a:t>
            </a:r>
            <a:r>
              <a:rPr lang="de-DE" baseline="0" dirty="0" err="1" smtClean="0"/>
              <a:t>are</a:t>
            </a:r>
            <a:r>
              <a:rPr lang="de-DE" baseline="0" dirty="0" smtClean="0"/>
              <a:t> </a:t>
            </a:r>
            <a:r>
              <a:rPr lang="de-DE" baseline="0" dirty="0" err="1" smtClean="0"/>
              <a:t>components</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pigments</a:t>
            </a:r>
            <a:r>
              <a:rPr lang="de-DE" baseline="0" dirty="0" smtClean="0"/>
              <a:t> </a:t>
            </a:r>
            <a:r>
              <a:rPr lang="de-DE" baseline="0" dirty="0" err="1" smtClean="0"/>
              <a:t>that</a:t>
            </a:r>
            <a:r>
              <a:rPr lang="de-DE" baseline="0" dirty="0" smtClean="0"/>
              <a:t> </a:t>
            </a:r>
            <a:r>
              <a:rPr lang="de-DE" baseline="0" dirty="0" err="1" smtClean="0"/>
              <a:t>harvest</a:t>
            </a:r>
            <a:r>
              <a:rPr lang="de-DE" baseline="0" dirty="0" smtClean="0"/>
              <a:t> </a:t>
            </a:r>
            <a:r>
              <a:rPr lang="de-DE" baseline="0" dirty="0" err="1" smtClean="0"/>
              <a:t>the</a:t>
            </a:r>
            <a:r>
              <a:rPr lang="de-DE" baseline="0" dirty="0" smtClean="0"/>
              <a:t> light </a:t>
            </a:r>
            <a:r>
              <a:rPr lang="de-DE" baseline="0" dirty="0" err="1" smtClean="0"/>
              <a:t>and</a:t>
            </a:r>
            <a:r>
              <a:rPr lang="de-DE" baseline="0" dirty="0" smtClean="0"/>
              <a:t> </a:t>
            </a:r>
            <a:r>
              <a:rPr lang="de-DE" baseline="0" dirty="0" err="1" smtClean="0"/>
              <a:t>the</a:t>
            </a:r>
            <a:r>
              <a:rPr lang="de-DE" baseline="0" dirty="0" smtClean="0"/>
              <a:t> </a:t>
            </a:r>
            <a:r>
              <a:rPr lang="de-DE" baseline="0" dirty="0" err="1" smtClean="0"/>
              <a:t>enzymes</a:t>
            </a:r>
            <a:r>
              <a:rPr lang="de-DE" baseline="0" dirty="0" smtClean="0"/>
              <a:t>, </a:t>
            </a:r>
            <a:r>
              <a:rPr lang="de-DE" baseline="0" dirty="0" err="1" smtClean="0"/>
              <a:t>which</a:t>
            </a:r>
            <a:r>
              <a:rPr lang="de-DE" baseline="0" dirty="0" smtClean="0"/>
              <a:t> </a:t>
            </a:r>
            <a:r>
              <a:rPr lang="de-DE" baseline="0" dirty="0" err="1" smtClean="0"/>
              <a:t>catalyse</a:t>
            </a:r>
            <a:r>
              <a:rPr lang="de-DE" baseline="0" dirty="0" smtClean="0"/>
              <a:t> </a:t>
            </a:r>
            <a:r>
              <a:rPr lang="de-DE" baseline="0" dirty="0" err="1" smtClean="0"/>
              <a:t>the</a:t>
            </a:r>
            <a:r>
              <a:rPr lang="de-DE" baseline="0" dirty="0" smtClean="0"/>
              <a:t> </a:t>
            </a:r>
            <a:r>
              <a:rPr lang="de-DE" baseline="0" dirty="0" err="1" smtClean="0"/>
              <a:t>reactions</a:t>
            </a:r>
            <a:r>
              <a:rPr lang="de-DE" baseline="0" dirty="0" smtClean="0"/>
              <a:t> in </a:t>
            </a:r>
            <a:r>
              <a:rPr lang="de-DE" baseline="0" dirty="0" err="1" smtClean="0"/>
              <a:t>photosynthesis</a:t>
            </a:r>
            <a:r>
              <a:rPr lang="de-DE" baseline="0" dirty="0" smtClean="0"/>
              <a:t>. </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46DCF5-BFE5-46FE-8097-F172CB60B2A9}"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94983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baseline="0" dirty="0" smtClean="0"/>
          </a:p>
          <a:p>
            <a:r>
              <a:rPr lang="de-DE" baseline="0" dirty="0" smtClean="0"/>
              <a:t>The light-</a:t>
            </a:r>
            <a:r>
              <a:rPr lang="de-DE" baseline="0" dirty="0" err="1" smtClean="0"/>
              <a:t>effect</a:t>
            </a:r>
            <a:r>
              <a:rPr lang="de-DE" baseline="0" dirty="0" smtClean="0"/>
              <a:t>-</a:t>
            </a:r>
            <a:r>
              <a:rPr lang="de-DE" baseline="0" dirty="0" err="1" smtClean="0"/>
              <a:t>curve</a:t>
            </a:r>
            <a:r>
              <a:rPr lang="de-DE" baseline="0" dirty="0" smtClean="0"/>
              <a:t> </a:t>
            </a:r>
            <a:r>
              <a:rPr lang="de-DE" baseline="0" dirty="0" err="1" smtClean="0"/>
              <a:t>starts</a:t>
            </a:r>
            <a:r>
              <a:rPr lang="de-DE" baseline="0" dirty="0" smtClean="0"/>
              <a:t> a </a:t>
            </a:r>
            <a:r>
              <a:rPr lang="de-DE" baseline="0" dirty="0" err="1" smtClean="0"/>
              <a:t>zero</a:t>
            </a:r>
            <a:r>
              <a:rPr lang="de-DE" baseline="0" dirty="0" smtClean="0"/>
              <a:t> light </a:t>
            </a:r>
            <a:r>
              <a:rPr lang="de-DE" baseline="0" dirty="0" err="1" smtClean="0"/>
              <a:t>with</a:t>
            </a:r>
            <a:r>
              <a:rPr lang="de-DE" baseline="0" dirty="0" smtClean="0"/>
              <a:t> a </a:t>
            </a:r>
            <a:r>
              <a:rPr lang="de-DE" baseline="0" dirty="0" err="1" smtClean="0"/>
              <a:t>neagative</a:t>
            </a:r>
            <a:r>
              <a:rPr lang="de-DE" baseline="0" dirty="0" smtClean="0"/>
              <a:t> CO2-uptake, </a:t>
            </a:r>
            <a:r>
              <a:rPr lang="de-DE" baseline="0" dirty="0" err="1" smtClean="0"/>
              <a:t>that</a:t>
            </a:r>
            <a:r>
              <a:rPr lang="de-DE" baseline="0" dirty="0" smtClean="0"/>
              <a:t> </a:t>
            </a:r>
            <a:r>
              <a:rPr lang="de-DE" baseline="0" dirty="0" err="1" smtClean="0"/>
              <a:t>is</a:t>
            </a:r>
            <a:r>
              <a:rPr lang="de-DE" baseline="0" dirty="0" smtClean="0"/>
              <a:t> an </a:t>
            </a:r>
            <a:r>
              <a:rPr lang="de-DE" baseline="0" dirty="0" err="1" smtClean="0"/>
              <a:t>emission</a:t>
            </a:r>
            <a:r>
              <a:rPr lang="de-DE" baseline="0" dirty="0" smtClean="0"/>
              <a:t> </a:t>
            </a:r>
            <a:r>
              <a:rPr lang="de-DE" baseline="0" dirty="0" err="1" smtClean="0"/>
              <a:t>of</a:t>
            </a:r>
            <a:r>
              <a:rPr lang="de-DE" baseline="0" dirty="0" smtClean="0"/>
              <a:t> CO2 </a:t>
            </a:r>
            <a:r>
              <a:rPr lang="de-DE" baseline="0" dirty="0" err="1" smtClean="0"/>
              <a:t>from</a:t>
            </a:r>
            <a:r>
              <a:rPr lang="de-DE" baseline="0" dirty="0" smtClean="0"/>
              <a:t> </a:t>
            </a:r>
            <a:r>
              <a:rPr lang="de-DE" baseline="0" dirty="0" err="1" smtClean="0"/>
              <a:t>the</a:t>
            </a:r>
            <a:r>
              <a:rPr lang="de-DE" baseline="0" dirty="0" smtClean="0"/>
              <a:t> </a:t>
            </a:r>
            <a:r>
              <a:rPr lang="de-DE" baseline="0" dirty="0" err="1" smtClean="0"/>
              <a:t>leaves</a:t>
            </a:r>
            <a:r>
              <a:rPr lang="de-DE" baseline="0" dirty="0" smtClean="0"/>
              <a:t>. </a:t>
            </a:r>
          </a:p>
          <a:p>
            <a:pPr marL="171450" indent="-171450">
              <a:buFont typeface="Wingdings" panose="05000000000000000000" pitchFamily="2" charset="2"/>
              <a:buChar char="à"/>
            </a:pPr>
            <a:r>
              <a:rPr lang="de-DE" baseline="0" dirty="0" err="1" smtClean="0"/>
              <a:t>Photosynthesis</a:t>
            </a:r>
            <a:r>
              <a:rPr lang="de-DE" baseline="0" dirty="0" smtClean="0"/>
              <a:t> </a:t>
            </a:r>
            <a:r>
              <a:rPr lang="de-DE" baseline="0" dirty="0" err="1" smtClean="0"/>
              <a:t>is</a:t>
            </a:r>
            <a:r>
              <a:rPr lang="de-DE" baseline="0" dirty="0" smtClean="0"/>
              <a:t> </a:t>
            </a:r>
            <a:r>
              <a:rPr lang="de-DE" baseline="0" dirty="0" err="1" smtClean="0"/>
              <a:t>zero</a:t>
            </a:r>
            <a:r>
              <a:rPr lang="de-DE" baseline="0" dirty="0" smtClean="0"/>
              <a:t> at </a:t>
            </a:r>
            <a:r>
              <a:rPr lang="de-DE" baseline="0" dirty="0" err="1" smtClean="0"/>
              <a:t>this</a:t>
            </a:r>
            <a:r>
              <a:rPr lang="de-DE" baseline="0" dirty="0" smtClean="0"/>
              <a:t> </a:t>
            </a:r>
            <a:r>
              <a:rPr lang="de-DE" baseline="0" dirty="0" err="1" smtClean="0"/>
              <a:t>point</a:t>
            </a:r>
            <a:r>
              <a:rPr lang="de-DE" baseline="0" dirty="0" smtClean="0"/>
              <a:t>, </a:t>
            </a:r>
            <a:r>
              <a:rPr lang="de-DE" baseline="0" dirty="0" err="1" smtClean="0"/>
              <a:t>the</a:t>
            </a:r>
            <a:r>
              <a:rPr lang="de-DE" baseline="0" dirty="0" smtClean="0"/>
              <a:t> </a:t>
            </a:r>
            <a:r>
              <a:rPr lang="de-DE" baseline="0" dirty="0" err="1" smtClean="0"/>
              <a:t>value</a:t>
            </a:r>
            <a:r>
              <a:rPr lang="de-DE" baseline="0" dirty="0" smtClean="0"/>
              <a:t> </a:t>
            </a:r>
            <a:r>
              <a:rPr lang="de-DE" baseline="0" dirty="0" err="1" smtClean="0"/>
              <a:t>of</a:t>
            </a:r>
            <a:r>
              <a:rPr lang="de-DE" baseline="0" dirty="0" smtClean="0"/>
              <a:t> CO2-emission </a:t>
            </a:r>
            <a:r>
              <a:rPr lang="de-DE" baseline="0" dirty="0" err="1" smtClean="0"/>
              <a:t>gives</a:t>
            </a:r>
            <a:r>
              <a:rPr lang="de-DE" baseline="0" dirty="0" smtClean="0"/>
              <a:t> </a:t>
            </a:r>
            <a:r>
              <a:rPr lang="de-DE" baseline="0" dirty="0" err="1" smtClean="0"/>
              <a:t>you</a:t>
            </a:r>
            <a:r>
              <a:rPr lang="de-DE" baseline="0" dirty="0" smtClean="0"/>
              <a:t> </a:t>
            </a:r>
            <a:r>
              <a:rPr lang="de-DE" baseline="0" dirty="0" err="1" smtClean="0"/>
              <a:t>the</a:t>
            </a:r>
            <a:r>
              <a:rPr lang="de-DE" baseline="0" dirty="0" smtClean="0"/>
              <a:t> rate </a:t>
            </a:r>
            <a:r>
              <a:rPr lang="de-DE" baseline="0" dirty="0" err="1" smtClean="0"/>
              <a:t>of</a:t>
            </a:r>
            <a:r>
              <a:rPr lang="de-DE" baseline="0" dirty="0" smtClean="0"/>
              <a:t> </a:t>
            </a:r>
            <a:r>
              <a:rPr lang="de-DE" baseline="0" dirty="0" err="1" smtClean="0"/>
              <a:t>dark</a:t>
            </a:r>
            <a:r>
              <a:rPr lang="de-DE" baseline="0" dirty="0" smtClean="0"/>
              <a:t> </a:t>
            </a:r>
            <a:r>
              <a:rPr lang="de-DE" baseline="0" dirty="0" err="1" smtClean="0"/>
              <a:t>respiration</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leaf</a:t>
            </a:r>
            <a:r>
              <a:rPr lang="de-DE" baseline="0" dirty="0" smtClean="0"/>
              <a:t>. </a:t>
            </a:r>
            <a:r>
              <a:rPr lang="de-DE" baseline="0" dirty="0" err="1" smtClean="0"/>
              <a:t>With</a:t>
            </a:r>
            <a:r>
              <a:rPr lang="de-DE" baseline="0" dirty="0" smtClean="0"/>
              <a:t> </a:t>
            </a:r>
            <a:r>
              <a:rPr lang="de-DE" baseline="0" dirty="0" err="1" smtClean="0"/>
              <a:t>increasing</a:t>
            </a:r>
            <a:r>
              <a:rPr lang="de-DE" baseline="0" dirty="0" smtClean="0"/>
              <a:t> </a:t>
            </a:r>
            <a:r>
              <a:rPr lang="de-DE" baseline="0" dirty="0" err="1" smtClean="0"/>
              <a:t>photon</a:t>
            </a:r>
            <a:r>
              <a:rPr lang="de-DE" baseline="0" dirty="0" smtClean="0"/>
              <a:t> </a:t>
            </a:r>
            <a:r>
              <a:rPr lang="de-DE" baseline="0" dirty="0" err="1" smtClean="0"/>
              <a:t>flux</a:t>
            </a:r>
            <a:r>
              <a:rPr lang="de-DE" baseline="0" dirty="0" smtClean="0"/>
              <a:t> </a:t>
            </a:r>
            <a:r>
              <a:rPr lang="de-DE" baseline="0" dirty="0" err="1" smtClean="0"/>
              <a:t>density</a:t>
            </a:r>
            <a:r>
              <a:rPr lang="de-DE" baseline="0" dirty="0" smtClean="0"/>
              <a:t>, </a:t>
            </a:r>
            <a:r>
              <a:rPr lang="de-DE" baseline="0" dirty="0" err="1" smtClean="0"/>
              <a:t>the</a:t>
            </a:r>
            <a:r>
              <a:rPr lang="de-DE" baseline="0" dirty="0" smtClean="0"/>
              <a:t> </a:t>
            </a:r>
            <a:r>
              <a:rPr lang="de-DE" baseline="0" dirty="0" err="1" smtClean="0"/>
              <a:t>curve</a:t>
            </a:r>
            <a:r>
              <a:rPr lang="de-DE" baseline="0" dirty="0" smtClean="0"/>
              <a:t> </a:t>
            </a:r>
            <a:r>
              <a:rPr lang="de-DE" baseline="0" dirty="0" err="1" smtClean="0"/>
              <a:t>initially</a:t>
            </a:r>
            <a:r>
              <a:rPr lang="de-DE" baseline="0" dirty="0" smtClean="0"/>
              <a:t> </a:t>
            </a:r>
            <a:r>
              <a:rPr lang="de-DE" baseline="0" dirty="0" err="1" smtClean="0"/>
              <a:t>increases</a:t>
            </a:r>
            <a:r>
              <a:rPr lang="de-DE" baseline="0" dirty="0" smtClean="0"/>
              <a:t> </a:t>
            </a:r>
            <a:r>
              <a:rPr lang="de-DE" baseline="0" dirty="0" err="1" smtClean="0"/>
              <a:t>linearly</a:t>
            </a:r>
            <a:r>
              <a:rPr lang="de-DE" baseline="0" dirty="0" smtClean="0"/>
              <a:t>, </a:t>
            </a:r>
            <a:r>
              <a:rPr lang="de-DE" baseline="0" dirty="0" err="1" smtClean="0"/>
              <a:t>before</a:t>
            </a:r>
            <a:r>
              <a:rPr lang="de-DE" baseline="0" dirty="0" smtClean="0"/>
              <a:t> </a:t>
            </a:r>
            <a:r>
              <a:rPr lang="de-DE" baseline="0" dirty="0" err="1" smtClean="0"/>
              <a:t>it</a:t>
            </a:r>
            <a:r>
              <a:rPr lang="de-DE" baseline="0" dirty="0" smtClean="0"/>
              <a:t> </a:t>
            </a:r>
            <a:r>
              <a:rPr lang="de-DE" baseline="0" dirty="0" err="1" smtClean="0"/>
              <a:t>starts</a:t>
            </a:r>
            <a:r>
              <a:rPr lang="de-DE" baseline="0" dirty="0" smtClean="0"/>
              <a:t> </a:t>
            </a:r>
            <a:r>
              <a:rPr lang="de-DE" baseline="0" dirty="0" err="1" smtClean="0"/>
              <a:t>to</a:t>
            </a:r>
            <a:r>
              <a:rPr lang="de-DE" baseline="0" dirty="0" smtClean="0"/>
              <a:t> </a:t>
            </a:r>
            <a:r>
              <a:rPr lang="de-DE" baseline="0" dirty="0" err="1" smtClean="0"/>
              <a:t>flatten</a:t>
            </a:r>
            <a:r>
              <a:rPr lang="de-DE" baseline="0" dirty="0" smtClean="0"/>
              <a:t> </a:t>
            </a:r>
            <a:r>
              <a:rPr lang="de-DE" baseline="0" dirty="0" err="1" smtClean="0"/>
              <a:t>to</a:t>
            </a:r>
            <a:r>
              <a:rPr lang="de-DE" baseline="0" dirty="0" smtClean="0"/>
              <a:t> </a:t>
            </a:r>
            <a:r>
              <a:rPr lang="de-DE" baseline="0" dirty="0" err="1" smtClean="0"/>
              <a:t>eventually</a:t>
            </a:r>
            <a:r>
              <a:rPr lang="de-DE" baseline="0" dirty="0" smtClean="0"/>
              <a:t> </a:t>
            </a:r>
            <a:r>
              <a:rPr lang="de-DE" baseline="0" dirty="0" err="1" smtClean="0"/>
              <a:t>reach</a:t>
            </a:r>
            <a:r>
              <a:rPr lang="de-DE" baseline="0" dirty="0" smtClean="0"/>
              <a:t> a </a:t>
            </a:r>
            <a:r>
              <a:rPr lang="de-DE" baseline="0" dirty="0" err="1" smtClean="0"/>
              <a:t>plateau</a:t>
            </a:r>
            <a:endParaRPr lang="de-DE" baseline="0" dirty="0" smtClean="0"/>
          </a:p>
          <a:p>
            <a:pPr marL="171450" indent="-171450">
              <a:buFont typeface="Wingdings" panose="05000000000000000000" pitchFamily="2" charset="2"/>
              <a:buChar char="à"/>
            </a:pPr>
            <a:r>
              <a:rPr lang="de-DE" baseline="0" dirty="0" smtClean="0"/>
              <a:t>The </a:t>
            </a:r>
            <a:r>
              <a:rPr lang="de-DE" baseline="0" dirty="0" err="1" smtClean="0"/>
              <a:t>point</a:t>
            </a:r>
            <a:r>
              <a:rPr lang="de-DE" baseline="0" dirty="0" smtClean="0"/>
              <a:t>, </a:t>
            </a:r>
            <a:r>
              <a:rPr lang="de-DE" baseline="0" dirty="0" err="1" smtClean="0"/>
              <a:t>where</a:t>
            </a:r>
            <a:r>
              <a:rPr lang="de-DE" baseline="0" dirty="0" smtClean="0"/>
              <a:t> </a:t>
            </a:r>
            <a:r>
              <a:rPr lang="de-DE" baseline="0" dirty="0" err="1" smtClean="0"/>
              <a:t>the</a:t>
            </a:r>
            <a:r>
              <a:rPr lang="de-DE" baseline="0" dirty="0" smtClean="0"/>
              <a:t> </a:t>
            </a:r>
            <a:r>
              <a:rPr lang="de-DE" baseline="0" dirty="0" err="1" smtClean="0"/>
              <a:t>curve</a:t>
            </a:r>
            <a:r>
              <a:rPr lang="de-DE" baseline="0" dirty="0" smtClean="0"/>
              <a:t> </a:t>
            </a:r>
            <a:r>
              <a:rPr lang="de-DE" baseline="0" dirty="0" err="1" smtClean="0"/>
              <a:t>intersects</a:t>
            </a:r>
            <a:r>
              <a:rPr lang="de-DE" baseline="0" dirty="0" smtClean="0"/>
              <a:t> </a:t>
            </a:r>
            <a:r>
              <a:rPr lang="de-DE" baseline="0" dirty="0" err="1" smtClean="0"/>
              <a:t>the</a:t>
            </a:r>
            <a:r>
              <a:rPr lang="de-DE" baseline="0" dirty="0" smtClean="0"/>
              <a:t> x-</a:t>
            </a:r>
            <a:r>
              <a:rPr lang="de-DE" baseline="0" dirty="0" err="1" smtClean="0"/>
              <a:t>axis</a:t>
            </a:r>
            <a:r>
              <a:rPr lang="de-DE" baseline="0" dirty="0" smtClean="0"/>
              <a:t> </a:t>
            </a:r>
            <a:r>
              <a:rPr lang="de-DE" baseline="0" dirty="0" err="1" smtClean="0"/>
              <a:t>shows</a:t>
            </a:r>
            <a:r>
              <a:rPr lang="de-DE" baseline="0" dirty="0" smtClean="0"/>
              <a:t> </a:t>
            </a:r>
            <a:r>
              <a:rPr lang="de-DE" baseline="0" dirty="0" err="1" smtClean="0"/>
              <a:t>the</a:t>
            </a:r>
            <a:r>
              <a:rPr lang="de-DE" baseline="0" dirty="0" smtClean="0"/>
              <a:t> </a:t>
            </a:r>
            <a:r>
              <a:rPr lang="de-DE" baseline="0" dirty="0" err="1" smtClean="0"/>
              <a:t>photon</a:t>
            </a:r>
            <a:r>
              <a:rPr lang="de-DE" baseline="0" dirty="0" smtClean="0"/>
              <a:t> </a:t>
            </a:r>
            <a:r>
              <a:rPr lang="de-DE" baseline="0" dirty="0" err="1" smtClean="0"/>
              <a:t>flux</a:t>
            </a:r>
            <a:r>
              <a:rPr lang="de-DE" baseline="0" dirty="0" smtClean="0"/>
              <a:t> </a:t>
            </a:r>
            <a:r>
              <a:rPr lang="de-DE" baseline="0" dirty="0" err="1" smtClean="0"/>
              <a:t>density</a:t>
            </a:r>
            <a:r>
              <a:rPr lang="de-DE" baseline="0" dirty="0" smtClean="0"/>
              <a:t>, </a:t>
            </a:r>
            <a:r>
              <a:rPr lang="de-DE" baseline="0" dirty="0" err="1" smtClean="0"/>
              <a:t>where</a:t>
            </a:r>
            <a:r>
              <a:rPr lang="de-DE" baseline="0" dirty="0" smtClean="0"/>
              <a:t> CO2-uptake </a:t>
            </a:r>
            <a:r>
              <a:rPr lang="de-DE" baseline="0" dirty="0" err="1" smtClean="0"/>
              <a:t>by</a:t>
            </a:r>
            <a:r>
              <a:rPr lang="de-DE" baseline="0" dirty="0" smtClean="0"/>
              <a:t> </a:t>
            </a:r>
            <a:r>
              <a:rPr lang="de-DE" baseline="0" dirty="0" err="1" smtClean="0"/>
              <a:t>photosynthesis</a:t>
            </a:r>
            <a:r>
              <a:rPr lang="de-DE" baseline="0" dirty="0" smtClean="0"/>
              <a:t> </a:t>
            </a:r>
            <a:r>
              <a:rPr lang="de-DE" baseline="0" dirty="0" err="1" smtClean="0"/>
              <a:t>and</a:t>
            </a:r>
            <a:r>
              <a:rPr lang="de-DE" baseline="0" dirty="0" smtClean="0"/>
              <a:t> CO2-loss </a:t>
            </a:r>
            <a:r>
              <a:rPr lang="de-DE" baseline="0" dirty="0" err="1" smtClean="0"/>
              <a:t>by</a:t>
            </a:r>
            <a:r>
              <a:rPr lang="de-DE" baseline="0" dirty="0" smtClean="0"/>
              <a:t> </a:t>
            </a:r>
            <a:r>
              <a:rPr lang="de-DE" baseline="0" dirty="0" err="1" smtClean="0"/>
              <a:t>respiration</a:t>
            </a:r>
            <a:r>
              <a:rPr lang="de-DE" baseline="0" dirty="0" smtClean="0"/>
              <a:t> </a:t>
            </a:r>
            <a:r>
              <a:rPr lang="de-DE" baseline="0" dirty="0" err="1" smtClean="0"/>
              <a:t>are</a:t>
            </a:r>
            <a:r>
              <a:rPr lang="de-DE" baseline="0" dirty="0" smtClean="0"/>
              <a:t> </a:t>
            </a:r>
            <a:r>
              <a:rPr lang="de-DE" baseline="0" dirty="0" err="1" smtClean="0"/>
              <a:t>balanced</a:t>
            </a:r>
            <a:r>
              <a:rPr lang="de-DE" baseline="0" dirty="0" smtClean="0"/>
              <a:t> – </a:t>
            </a:r>
            <a:r>
              <a:rPr lang="de-DE" baseline="0" dirty="0" err="1" smtClean="0"/>
              <a:t>it</a:t>
            </a:r>
            <a:r>
              <a:rPr lang="de-DE" baseline="0" dirty="0" smtClean="0"/>
              <a:t> </a:t>
            </a:r>
            <a:r>
              <a:rPr lang="de-DE" baseline="0" dirty="0" err="1" smtClean="0"/>
              <a:t>is</a:t>
            </a:r>
            <a:r>
              <a:rPr lang="de-DE" baseline="0" dirty="0" smtClean="0"/>
              <a:t> </a:t>
            </a:r>
            <a:r>
              <a:rPr lang="de-DE" baseline="0" dirty="0" err="1" smtClean="0"/>
              <a:t>called</a:t>
            </a:r>
            <a:r>
              <a:rPr lang="de-DE" baseline="0" dirty="0" smtClean="0"/>
              <a:t> light </a:t>
            </a:r>
            <a:r>
              <a:rPr lang="de-DE" baseline="0" dirty="0" err="1" smtClean="0"/>
              <a:t>compensation</a:t>
            </a:r>
            <a:r>
              <a:rPr lang="de-DE" baseline="0" dirty="0" smtClean="0"/>
              <a:t> </a:t>
            </a:r>
            <a:r>
              <a:rPr lang="de-DE" baseline="0" dirty="0" err="1" smtClean="0"/>
              <a:t>point</a:t>
            </a:r>
            <a:r>
              <a:rPr lang="de-DE" baseline="0" dirty="0" smtClean="0"/>
              <a:t> </a:t>
            </a:r>
            <a:r>
              <a:rPr lang="de-DE" baseline="0" dirty="0" err="1" smtClean="0"/>
              <a:t>and</a:t>
            </a:r>
            <a:r>
              <a:rPr lang="de-DE" baseline="0" dirty="0" smtClean="0"/>
              <a:t> </a:t>
            </a:r>
            <a:r>
              <a:rPr lang="de-DE" baseline="0" dirty="0" err="1" smtClean="0"/>
              <a:t>is</a:t>
            </a:r>
            <a:r>
              <a:rPr lang="de-DE" baseline="0" dirty="0" smtClean="0"/>
              <a:t> an </a:t>
            </a:r>
            <a:r>
              <a:rPr lang="de-DE" baseline="0" dirty="0" err="1" smtClean="0"/>
              <a:t>important</a:t>
            </a:r>
            <a:r>
              <a:rPr lang="de-DE" baseline="0" dirty="0" smtClean="0"/>
              <a:t> </a:t>
            </a:r>
            <a:r>
              <a:rPr lang="de-DE" baseline="0" dirty="0" err="1" smtClean="0"/>
              <a:t>parameter</a:t>
            </a:r>
            <a:r>
              <a:rPr lang="de-DE" baseline="0" dirty="0" smtClean="0"/>
              <a:t> </a:t>
            </a:r>
            <a:r>
              <a:rPr lang="de-DE" baseline="0" dirty="0" err="1" smtClean="0"/>
              <a:t>to</a:t>
            </a:r>
            <a:r>
              <a:rPr lang="de-DE" baseline="0" dirty="0" smtClean="0"/>
              <a:t> </a:t>
            </a:r>
            <a:r>
              <a:rPr lang="de-DE" baseline="0" dirty="0" err="1" smtClean="0"/>
              <a:t>differentiate</a:t>
            </a:r>
            <a:r>
              <a:rPr lang="de-DE" baseline="0" dirty="0" smtClean="0"/>
              <a:t> </a:t>
            </a:r>
            <a:r>
              <a:rPr lang="de-DE" baseline="0" dirty="0" err="1" smtClean="0"/>
              <a:t>between</a:t>
            </a:r>
            <a:r>
              <a:rPr lang="de-DE" baseline="0" dirty="0" smtClean="0"/>
              <a:t> </a:t>
            </a:r>
            <a:r>
              <a:rPr lang="de-DE" baseline="0" dirty="0" err="1" smtClean="0"/>
              <a:t>shade</a:t>
            </a:r>
            <a:r>
              <a:rPr lang="de-DE" baseline="0" dirty="0" smtClean="0"/>
              <a:t>- </a:t>
            </a:r>
            <a:r>
              <a:rPr lang="de-DE" baseline="0" dirty="0" err="1" smtClean="0"/>
              <a:t>and</a:t>
            </a:r>
            <a:r>
              <a:rPr lang="de-DE" baseline="0" dirty="0" smtClean="0"/>
              <a:t> </a:t>
            </a:r>
            <a:r>
              <a:rPr lang="de-DE" baseline="0" dirty="0" err="1" smtClean="0"/>
              <a:t>sun-adapted</a:t>
            </a:r>
            <a:r>
              <a:rPr lang="de-DE" baseline="0" dirty="0" smtClean="0"/>
              <a:t> </a:t>
            </a:r>
            <a:r>
              <a:rPr lang="de-DE" baseline="0" dirty="0" err="1" smtClean="0"/>
              <a:t>plants</a:t>
            </a:r>
            <a:r>
              <a:rPr lang="de-DE" baseline="0" dirty="0" smtClean="0"/>
              <a:t>. </a:t>
            </a:r>
          </a:p>
          <a:p>
            <a:pPr marL="171450" indent="-171450">
              <a:buFont typeface="Wingdings" panose="05000000000000000000" pitchFamily="2" charset="2"/>
              <a:buChar char="à"/>
            </a:pPr>
            <a:r>
              <a:rPr lang="de-DE" baseline="0" dirty="0" smtClean="0"/>
              <a:t>The </a:t>
            </a:r>
            <a:r>
              <a:rPr lang="de-DE" baseline="0" dirty="0" err="1" smtClean="0"/>
              <a:t>value</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plateau</a:t>
            </a:r>
            <a:r>
              <a:rPr lang="de-DE" baseline="0" dirty="0" smtClean="0"/>
              <a:t> </a:t>
            </a:r>
            <a:r>
              <a:rPr lang="de-DE" baseline="0" dirty="0" err="1" smtClean="0"/>
              <a:t>gives</a:t>
            </a:r>
            <a:r>
              <a:rPr lang="de-DE" baseline="0" dirty="0" smtClean="0"/>
              <a:t> </a:t>
            </a:r>
            <a:r>
              <a:rPr lang="de-DE" baseline="0" dirty="0" err="1" smtClean="0"/>
              <a:t>you</a:t>
            </a:r>
            <a:r>
              <a:rPr lang="de-DE" baseline="0" dirty="0" smtClean="0"/>
              <a:t> </a:t>
            </a:r>
            <a:r>
              <a:rPr lang="de-DE" baseline="0" dirty="0" err="1" smtClean="0"/>
              <a:t>the</a:t>
            </a:r>
            <a:r>
              <a:rPr lang="de-DE" baseline="0" dirty="0" smtClean="0"/>
              <a:t> </a:t>
            </a:r>
            <a:r>
              <a:rPr lang="de-DE" baseline="0" dirty="0" err="1" smtClean="0"/>
              <a:t>highest</a:t>
            </a:r>
            <a:r>
              <a:rPr lang="de-DE" baseline="0" dirty="0" smtClean="0"/>
              <a:t> rate </a:t>
            </a:r>
            <a:r>
              <a:rPr lang="de-DE" baseline="0" dirty="0" err="1" smtClean="0"/>
              <a:t>of</a:t>
            </a:r>
            <a:r>
              <a:rPr lang="de-DE" baseline="0" dirty="0" smtClean="0"/>
              <a:t> </a:t>
            </a:r>
            <a:r>
              <a:rPr lang="de-DE" baseline="0" dirty="0" err="1" smtClean="0"/>
              <a:t>photosynthesis</a:t>
            </a:r>
            <a:r>
              <a:rPr lang="de-DE" baseline="0" dirty="0" smtClean="0"/>
              <a:t>  Amax </a:t>
            </a:r>
            <a:r>
              <a:rPr lang="de-DE" baseline="0" dirty="0" err="1" smtClean="0"/>
              <a:t>of</a:t>
            </a:r>
            <a:r>
              <a:rPr lang="de-DE" baseline="0" dirty="0" smtClean="0"/>
              <a:t> </a:t>
            </a:r>
            <a:r>
              <a:rPr lang="de-DE" baseline="0" dirty="0" err="1" smtClean="0"/>
              <a:t>the</a:t>
            </a:r>
            <a:r>
              <a:rPr lang="de-DE" baseline="0" dirty="0" smtClean="0"/>
              <a:t> plant – also a </a:t>
            </a:r>
            <a:r>
              <a:rPr lang="de-DE" baseline="0" dirty="0" err="1" smtClean="0"/>
              <a:t>parameter</a:t>
            </a:r>
            <a:r>
              <a:rPr lang="de-DE" baseline="0" dirty="0" smtClean="0"/>
              <a:t> </a:t>
            </a:r>
            <a:r>
              <a:rPr lang="de-DE" baseline="0" dirty="0" err="1" smtClean="0"/>
              <a:t>to</a:t>
            </a:r>
            <a:r>
              <a:rPr lang="de-DE" baseline="0" dirty="0" smtClean="0"/>
              <a:t> </a:t>
            </a:r>
            <a:r>
              <a:rPr lang="de-DE" baseline="0" dirty="0" err="1" smtClean="0"/>
              <a:t>differentiate</a:t>
            </a:r>
            <a:r>
              <a:rPr lang="de-DE" baseline="0" dirty="0" smtClean="0"/>
              <a:t> </a:t>
            </a:r>
            <a:r>
              <a:rPr lang="de-DE" baseline="0" dirty="0" err="1" smtClean="0"/>
              <a:t>between</a:t>
            </a:r>
            <a:r>
              <a:rPr lang="de-DE" baseline="0" dirty="0" smtClean="0"/>
              <a:t> </a:t>
            </a:r>
            <a:r>
              <a:rPr lang="de-DE" baseline="0" dirty="0" err="1" smtClean="0"/>
              <a:t>plants</a:t>
            </a:r>
            <a:r>
              <a:rPr lang="de-DE" baseline="0" dirty="0" smtClean="0"/>
              <a:t> </a:t>
            </a:r>
            <a:r>
              <a:rPr lang="de-DE" baseline="0" dirty="0" err="1" smtClean="0"/>
              <a:t>adapted</a:t>
            </a:r>
            <a:r>
              <a:rPr lang="de-DE" baseline="0" dirty="0" smtClean="0"/>
              <a:t> </a:t>
            </a:r>
            <a:r>
              <a:rPr lang="de-DE" baseline="0" dirty="0" err="1" smtClean="0"/>
              <a:t>to</a:t>
            </a:r>
            <a:r>
              <a:rPr lang="de-DE" baseline="0" dirty="0" smtClean="0"/>
              <a:t> different light </a:t>
            </a:r>
            <a:r>
              <a:rPr lang="de-DE" baseline="0" dirty="0" err="1" smtClean="0"/>
              <a:t>conditions</a:t>
            </a:r>
            <a:r>
              <a:rPr lang="de-DE" baseline="0" dirty="0" smtClean="0"/>
              <a:t>. </a:t>
            </a:r>
          </a:p>
          <a:p>
            <a:pPr marL="171450" indent="-171450">
              <a:buFont typeface="Wingdings" panose="05000000000000000000" pitchFamily="2" charset="2"/>
              <a:buChar char="à"/>
            </a:pPr>
            <a:r>
              <a:rPr lang="de-DE" baseline="0" dirty="0" smtClean="0"/>
              <a:t>Light </a:t>
            </a:r>
            <a:r>
              <a:rPr lang="de-DE" baseline="0" dirty="0" err="1" smtClean="0"/>
              <a:t>saturation</a:t>
            </a:r>
            <a:r>
              <a:rPr lang="de-DE" baseline="0" dirty="0" smtClean="0"/>
              <a:t> </a:t>
            </a:r>
            <a:r>
              <a:rPr lang="de-DE" baseline="0" dirty="0" err="1" smtClean="0"/>
              <a:t>is</a:t>
            </a:r>
            <a:r>
              <a:rPr lang="de-DE" baseline="0" dirty="0" smtClean="0"/>
              <a:t> </a:t>
            </a:r>
            <a:r>
              <a:rPr lang="de-DE" baseline="0" dirty="0" err="1" smtClean="0"/>
              <a:t>defined</a:t>
            </a:r>
            <a:r>
              <a:rPr lang="de-DE" baseline="0" dirty="0" smtClean="0"/>
              <a:t> </a:t>
            </a:r>
            <a:r>
              <a:rPr lang="de-DE" baseline="0" dirty="0" err="1" smtClean="0"/>
              <a:t>as</a:t>
            </a:r>
            <a:r>
              <a:rPr lang="de-DE" baseline="0" dirty="0" smtClean="0"/>
              <a:t> </a:t>
            </a:r>
            <a:r>
              <a:rPr lang="de-DE" baseline="0" dirty="0" err="1" smtClean="0"/>
              <a:t>the</a:t>
            </a:r>
            <a:r>
              <a:rPr lang="de-DE" baseline="0" dirty="0" smtClean="0"/>
              <a:t> </a:t>
            </a:r>
            <a:r>
              <a:rPr lang="de-DE" baseline="0" dirty="0" err="1" smtClean="0"/>
              <a:t>photon</a:t>
            </a:r>
            <a:r>
              <a:rPr lang="de-DE" baseline="0" dirty="0" smtClean="0"/>
              <a:t> </a:t>
            </a:r>
            <a:r>
              <a:rPr lang="de-DE" baseline="0" dirty="0" err="1" smtClean="0"/>
              <a:t>flux</a:t>
            </a:r>
            <a:r>
              <a:rPr lang="de-DE" baseline="0" dirty="0" smtClean="0"/>
              <a:t> </a:t>
            </a:r>
            <a:r>
              <a:rPr lang="de-DE" baseline="0" dirty="0" err="1" smtClean="0"/>
              <a:t>density</a:t>
            </a:r>
            <a:r>
              <a:rPr lang="de-DE" baseline="0" dirty="0" smtClean="0"/>
              <a:t> </a:t>
            </a:r>
            <a:r>
              <a:rPr lang="de-DE" baseline="0" dirty="0" err="1" smtClean="0"/>
              <a:t>where</a:t>
            </a:r>
            <a:r>
              <a:rPr lang="de-DE" baseline="0" dirty="0" smtClean="0"/>
              <a:t> 90% </a:t>
            </a:r>
            <a:r>
              <a:rPr lang="de-DE" baseline="0" dirty="0" err="1" smtClean="0"/>
              <a:t>of</a:t>
            </a:r>
            <a:r>
              <a:rPr lang="de-DE" baseline="0" dirty="0" smtClean="0"/>
              <a:t> Amax </a:t>
            </a:r>
            <a:r>
              <a:rPr lang="de-DE" baseline="0" dirty="0" err="1" smtClean="0"/>
              <a:t>are</a:t>
            </a:r>
            <a:r>
              <a:rPr lang="de-DE" baseline="0" dirty="0" smtClean="0"/>
              <a:t> </a:t>
            </a:r>
            <a:r>
              <a:rPr lang="de-DE" baseline="0" dirty="0" err="1" smtClean="0"/>
              <a:t>reached</a:t>
            </a:r>
            <a:r>
              <a:rPr lang="de-DE" baseline="0" dirty="0" smtClean="0"/>
              <a:t>. </a:t>
            </a:r>
          </a:p>
          <a:p>
            <a:pPr marL="171450" indent="-171450">
              <a:buFont typeface="Wingdings" panose="05000000000000000000" pitchFamily="2" charset="2"/>
              <a:buChar char="à"/>
            </a:pPr>
            <a:endParaRPr lang="de-DE" baseline="0" dirty="0" smtClean="0"/>
          </a:p>
          <a:p>
            <a:pPr marL="171450" indent="-171450">
              <a:buFont typeface="Wingdings" panose="05000000000000000000" pitchFamily="2" charset="2"/>
              <a:buChar char="à"/>
            </a:pPr>
            <a:r>
              <a:rPr lang="de-DE" baseline="0" dirty="0" smtClean="0"/>
              <a:t>As </a:t>
            </a:r>
            <a:r>
              <a:rPr lang="de-DE" baseline="0" dirty="0" err="1" smtClean="0"/>
              <a:t>long</a:t>
            </a:r>
            <a:r>
              <a:rPr lang="de-DE" baseline="0" dirty="0" smtClean="0"/>
              <a:t> </a:t>
            </a:r>
            <a:r>
              <a:rPr lang="de-DE" baseline="0" dirty="0" err="1" smtClean="0"/>
              <a:t>as</a:t>
            </a:r>
            <a:r>
              <a:rPr lang="de-DE" baseline="0" dirty="0" smtClean="0"/>
              <a:t> </a:t>
            </a:r>
            <a:r>
              <a:rPr lang="de-DE" baseline="0" dirty="0" err="1" smtClean="0"/>
              <a:t>the</a:t>
            </a:r>
            <a:r>
              <a:rPr lang="de-DE" baseline="0" dirty="0" smtClean="0"/>
              <a:t> </a:t>
            </a:r>
            <a:r>
              <a:rPr lang="de-DE" baseline="0" dirty="0" err="1" smtClean="0"/>
              <a:t>curve</a:t>
            </a:r>
            <a:r>
              <a:rPr lang="de-DE" baseline="0" dirty="0" smtClean="0"/>
              <a:t> </a:t>
            </a:r>
            <a:r>
              <a:rPr lang="de-DE" baseline="0" dirty="0" err="1" smtClean="0"/>
              <a:t>increases</a:t>
            </a:r>
            <a:r>
              <a:rPr lang="de-DE" baseline="0" dirty="0" smtClean="0"/>
              <a:t>, </a:t>
            </a:r>
            <a:r>
              <a:rPr lang="de-DE" baseline="0" dirty="0" err="1" smtClean="0"/>
              <a:t>the</a:t>
            </a:r>
            <a:r>
              <a:rPr lang="de-DE" baseline="0" dirty="0" smtClean="0"/>
              <a:t> </a:t>
            </a:r>
            <a:r>
              <a:rPr lang="de-DE" baseline="0" dirty="0" err="1" smtClean="0"/>
              <a:t>main</a:t>
            </a:r>
            <a:r>
              <a:rPr lang="de-DE" baseline="0" dirty="0" smtClean="0"/>
              <a:t> </a:t>
            </a:r>
            <a:r>
              <a:rPr lang="de-DE" baseline="0" dirty="0" err="1" smtClean="0"/>
              <a:t>limiting</a:t>
            </a:r>
            <a:r>
              <a:rPr lang="de-DE" baseline="0" dirty="0" smtClean="0"/>
              <a:t> </a:t>
            </a:r>
            <a:r>
              <a:rPr lang="de-DE" baseline="0" dirty="0" err="1" smtClean="0"/>
              <a:t>factor</a:t>
            </a:r>
            <a:r>
              <a:rPr lang="de-DE" baseline="0" dirty="0" smtClean="0"/>
              <a:t> </a:t>
            </a:r>
            <a:r>
              <a:rPr lang="de-DE" baseline="0" dirty="0" err="1" smtClean="0"/>
              <a:t>of</a:t>
            </a:r>
            <a:r>
              <a:rPr lang="de-DE" baseline="0" dirty="0" smtClean="0"/>
              <a:t> </a:t>
            </a:r>
            <a:r>
              <a:rPr lang="de-DE" baseline="0" dirty="0" err="1" smtClean="0"/>
              <a:t>photosynthesis</a:t>
            </a:r>
            <a:r>
              <a:rPr lang="de-DE" baseline="0" dirty="0" smtClean="0"/>
              <a:t> </a:t>
            </a:r>
            <a:r>
              <a:rPr lang="de-DE" baseline="0" dirty="0" err="1" smtClean="0"/>
              <a:t>is</a:t>
            </a:r>
            <a:r>
              <a:rPr lang="de-DE" baseline="0" dirty="0" smtClean="0"/>
              <a:t> light </a:t>
            </a:r>
            <a:r>
              <a:rPr lang="de-DE" baseline="0" dirty="0" err="1" smtClean="0"/>
              <a:t>intensity</a:t>
            </a:r>
            <a:r>
              <a:rPr lang="de-DE" baseline="0" dirty="0" smtClean="0"/>
              <a:t>. </a:t>
            </a:r>
            <a:r>
              <a:rPr lang="de-DE" baseline="0" dirty="0" err="1" smtClean="0"/>
              <a:t>Each</a:t>
            </a:r>
            <a:r>
              <a:rPr lang="de-DE" baseline="0" dirty="0" smtClean="0"/>
              <a:t> </a:t>
            </a:r>
            <a:r>
              <a:rPr lang="de-DE" baseline="0" dirty="0" err="1" smtClean="0"/>
              <a:t>increase</a:t>
            </a:r>
            <a:r>
              <a:rPr lang="de-DE" baseline="0" dirty="0" smtClean="0"/>
              <a:t> in </a:t>
            </a:r>
            <a:r>
              <a:rPr lang="de-DE" baseline="0" dirty="0" err="1" smtClean="0"/>
              <a:t>photon</a:t>
            </a:r>
            <a:r>
              <a:rPr lang="de-DE" baseline="0" dirty="0" smtClean="0"/>
              <a:t> </a:t>
            </a:r>
            <a:r>
              <a:rPr lang="de-DE" baseline="0" dirty="0" err="1" smtClean="0"/>
              <a:t>flux</a:t>
            </a:r>
            <a:r>
              <a:rPr lang="de-DE" baseline="0" dirty="0" smtClean="0"/>
              <a:t> </a:t>
            </a:r>
            <a:r>
              <a:rPr lang="de-DE" baseline="0" dirty="0" err="1" smtClean="0"/>
              <a:t>densitiy</a:t>
            </a:r>
            <a:r>
              <a:rPr lang="de-DE" baseline="0" dirty="0" smtClean="0"/>
              <a:t> </a:t>
            </a:r>
            <a:r>
              <a:rPr lang="de-DE" baseline="0" dirty="0" err="1" smtClean="0"/>
              <a:t>inreases</a:t>
            </a:r>
            <a:r>
              <a:rPr lang="de-DE" baseline="0" dirty="0" smtClean="0"/>
              <a:t> </a:t>
            </a:r>
            <a:r>
              <a:rPr lang="de-DE" baseline="0" dirty="0" err="1" smtClean="0"/>
              <a:t>the</a:t>
            </a:r>
            <a:r>
              <a:rPr lang="de-DE" baseline="0" dirty="0" smtClean="0"/>
              <a:t> rate </a:t>
            </a:r>
            <a:r>
              <a:rPr lang="de-DE" baseline="0" dirty="0" err="1" smtClean="0"/>
              <a:t>of</a:t>
            </a:r>
            <a:r>
              <a:rPr lang="de-DE" baseline="0" dirty="0" smtClean="0"/>
              <a:t> </a:t>
            </a:r>
            <a:r>
              <a:rPr lang="de-DE" baseline="0" dirty="0" err="1" smtClean="0"/>
              <a:t>photosynthesis</a:t>
            </a:r>
            <a:r>
              <a:rPr lang="de-DE" baseline="0" dirty="0" smtClean="0"/>
              <a:t>. </a:t>
            </a:r>
            <a:r>
              <a:rPr lang="de-DE" baseline="0" dirty="0" err="1" smtClean="0"/>
              <a:t>With</a:t>
            </a:r>
            <a:r>
              <a:rPr lang="de-DE" baseline="0" dirty="0" smtClean="0"/>
              <a:t> light </a:t>
            </a:r>
            <a:r>
              <a:rPr lang="de-DE" baseline="0" dirty="0" err="1" smtClean="0"/>
              <a:t>saturation</a:t>
            </a:r>
            <a:r>
              <a:rPr lang="de-DE" baseline="0" dirty="0" smtClean="0"/>
              <a:t>, </a:t>
            </a:r>
            <a:r>
              <a:rPr lang="de-DE" baseline="0" dirty="0" err="1" smtClean="0"/>
              <a:t>other</a:t>
            </a:r>
            <a:r>
              <a:rPr lang="de-DE" baseline="0" dirty="0" smtClean="0"/>
              <a:t> </a:t>
            </a:r>
            <a:r>
              <a:rPr lang="de-DE" baseline="0" dirty="0" err="1" smtClean="0"/>
              <a:t>factors</a:t>
            </a:r>
            <a:r>
              <a:rPr lang="de-DE" baseline="0" dirty="0" smtClean="0"/>
              <a:t> </a:t>
            </a:r>
            <a:r>
              <a:rPr lang="de-DE" baseline="0" dirty="0" err="1" smtClean="0"/>
              <a:t>dominate</a:t>
            </a:r>
            <a:r>
              <a:rPr lang="de-DE" baseline="0" dirty="0" smtClean="0"/>
              <a:t> </a:t>
            </a:r>
            <a:r>
              <a:rPr lang="de-DE" baseline="0" dirty="0" err="1" smtClean="0"/>
              <a:t>limitation</a:t>
            </a:r>
            <a:r>
              <a:rPr lang="de-DE" baseline="0" dirty="0" smtClean="0"/>
              <a:t>: </a:t>
            </a:r>
            <a:r>
              <a:rPr lang="de-DE" baseline="0" dirty="0" err="1" smtClean="0"/>
              <a:t>the</a:t>
            </a:r>
            <a:r>
              <a:rPr lang="de-DE" baseline="0" dirty="0" smtClean="0"/>
              <a:t> </a:t>
            </a:r>
            <a:r>
              <a:rPr lang="de-DE" baseline="0" dirty="0" err="1" smtClean="0"/>
              <a:t>availability</a:t>
            </a:r>
            <a:r>
              <a:rPr lang="de-DE" baseline="0" dirty="0" smtClean="0"/>
              <a:t> </a:t>
            </a:r>
            <a:r>
              <a:rPr lang="de-DE" baseline="0" dirty="0" err="1" smtClean="0"/>
              <a:t>of</a:t>
            </a:r>
            <a:r>
              <a:rPr lang="de-DE" baseline="0" dirty="0" smtClean="0"/>
              <a:t> CO2 (limited </a:t>
            </a:r>
            <a:r>
              <a:rPr lang="de-DE" baseline="0" dirty="0" err="1" smtClean="0"/>
              <a:t>by</a:t>
            </a:r>
            <a:r>
              <a:rPr lang="de-DE" baseline="0" dirty="0" smtClean="0"/>
              <a:t> </a:t>
            </a:r>
            <a:r>
              <a:rPr lang="de-DE" baseline="0" dirty="0" err="1" smtClean="0"/>
              <a:t>concentration</a:t>
            </a:r>
            <a:r>
              <a:rPr lang="de-DE" baseline="0" dirty="0" smtClean="0"/>
              <a:t> in </a:t>
            </a:r>
            <a:r>
              <a:rPr lang="de-DE" baseline="0" dirty="0" err="1" smtClean="0"/>
              <a:t>the</a:t>
            </a:r>
            <a:r>
              <a:rPr lang="de-DE" baseline="0" dirty="0" smtClean="0"/>
              <a:t> </a:t>
            </a:r>
            <a:r>
              <a:rPr lang="de-DE" baseline="0" dirty="0" err="1" smtClean="0"/>
              <a:t>air</a:t>
            </a:r>
            <a:r>
              <a:rPr lang="de-DE" baseline="0" dirty="0" smtClean="0"/>
              <a:t> </a:t>
            </a:r>
            <a:r>
              <a:rPr lang="de-DE" baseline="0" dirty="0" err="1" smtClean="0"/>
              <a:t>and</a:t>
            </a:r>
            <a:r>
              <a:rPr lang="de-DE" baseline="0" dirty="0" smtClean="0"/>
              <a:t> </a:t>
            </a:r>
            <a:r>
              <a:rPr lang="de-DE" baseline="0" dirty="0" err="1" smtClean="0"/>
              <a:t>stomatal</a:t>
            </a:r>
            <a:r>
              <a:rPr lang="de-DE" baseline="0" dirty="0" smtClean="0"/>
              <a:t> </a:t>
            </a:r>
            <a:r>
              <a:rPr lang="de-DE" baseline="0" dirty="0" err="1" smtClean="0"/>
              <a:t>conductance</a:t>
            </a:r>
            <a:r>
              <a:rPr lang="de-DE" baseline="0" dirty="0" smtClean="0"/>
              <a:t>), </a:t>
            </a:r>
            <a:r>
              <a:rPr lang="de-DE" baseline="0" dirty="0" err="1" smtClean="0"/>
              <a:t>the</a:t>
            </a:r>
            <a:r>
              <a:rPr lang="de-DE" baseline="0" dirty="0" smtClean="0"/>
              <a:t> </a:t>
            </a:r>
            <a:r>
              <a:rPr lang="de-DE" baseline="0" dirty="0" err="1" smtClean="0"/>
              <a:t>amount</a:t>
            </a:r>
            <a:r>
              <a:rPr lang="de-DE" baseline="0" dirty="0" smtClean="0"/>
              <a:t> </a:t>
            </a:r>
            <a:r>
              <a:rPr lang="de-DE" baseline="0" dirty="0" err="1" smtClean="0"/>
              <a:t>of</a:t>
            </a:r>
            <a:r>
              <a:rPr lang="de-DE" baseline="0" dirty="0" smtClean="0"/>
              <a:t> Calvin </a:t>
            </a:r>
            <a:r>
              <a:rPr lang="de-DE" baseline="0" dirty="0" err="1" smtClean="0"/>
              <a:t>cycle</a:t>
            </a:r>
            <a:r>
              <a:rPr lang="de-DE" baseline="0" dirty="0" smtClean="0"/>
              <a:t> </a:t>
            </a:r>
            <a:r>
              <a:rPr lang="de-DE" baseline="0" dirty="0" err="1" smtClean="0"/>
              <a:t>enzymes</a:t>
            </a:r>
            <a:r>
              <a:rPr lang="de-DE" baseline="0" dirty="0" smtClean="0"/>
              <a:t> in </a:t>
            </a:r>
            <a:r>
              <a:rPr lang="de-DE" baseline="0" dirty="0" err="1" smtClean="0"/>
              <a:t>the</a:t>
            </a:r>
            <a:r>
              <a:rPr lang="de-DE" baseline="0" dirty="0" smtClean="0"/>
              <a:t> </a:t>
            </a:r>
            <a:r>
              <a:rPr lang="de-DE" baseline="0" dirty="0" err="1" smtClean="0"/>
              <a:t>chloroplast</a:t>
            </a:r>
            <a:r>
              <a:rPr lang="de-DE" baseline="0" dirty="0" smtClean="0"/>
              <a:t> </a:t>
            </a:r>
            <a:r>
              <a:rPr lang="de-DE" baseline="0" dirty="0" err="1" smtClean="0"/>
              <a:t>or</a:t>
            </a:r>
            <a:r>
              <a:rPr lang="de-DE" baseline="0" dirty="0" smtClean="0"/>
              <a:t> </a:t>
            </a:r>
            <a:r>
              <a:rPr lang="de-DE" baseline="0" dirty="0" err="1" smtClean="0"/>
              <a:t>the</a:t>
            </a:r>
            <a:r>
              <a:rPr lang="de-DE" baseline="0" dirty="0" smtClean="0"/>
              <a:t> </a:t>
            </a:r>
            <a:r>
              <a:rPr lang="de-DE" baseline="0" dirty="0" err="1" smtClean="0"/>
              <a:t>number</a:t>
            </a:r>
            <a:r>
              <a:rPr lang="de-DE" baseline="0" dirty="0" smtClean="0"/>
              <a:t> </a:t>
            </a:r>
            <a:r>
              <a:rPr lang="de-DE" baseline="0" dirty="0" err="1" smtClean="0"/>
              <a:t>of</a:t>
            </a:r>
            <a:r>
              <a:rPr lang="de-DE" baseline="0" dirty="0" smtClean="0"/>
              <a:t> </a:t>
            </a:r>
            <a:r>
              <a:rPr lang="de-DE" baseline="0" dirty="0" err="1" smtClean="0"/>
              <a:t>photosystems</a:t>
            </a:r>
            <a:r>
              <a:rPr lang="de-DE" baseline="0" dirty="0" smtClean="0"/>
              <a:t> in </a:t>
            </a:r>
            <a:r>
              <a:rPr lang="de-DE" baseline="0" dirty="0" err="1" smtClean="0"/>
              <a:t>the</a:t>
            </a:r>
            <a:r>
              <a:rPr lang="de-DE" baseline="0" dirty="0" smtClean="0"/>
              <a:t> </a:t>
            </a:r>
            <a:r>
              <a:rPr lang="de-DE" baseline="0" dirty="0" err="1" smtClean="0"/>
              <a:t>thylakoids</a:t>
            </a:r>
            <a:r>
              <a:rPr lang="de-DE" baseline="0" dirty="0" smtClean="0"/>
              <a:t>, all </a:t>
            </a:r>
            <a:r>
              <a:rPr lang="de-DE" baseline="0" dirty="0" err="1" smtClean="0"/>
              <a:t>of</a:t>
            </a:r>
            <a:r>
              <a:rPr lang="de-DE" baseline="0" dirty="0" smtClean="0"/>
              <a:t> </a:t>
            </a:r>
            <a:r>
              <a:rPr lang="de-DE" baseline="0" dirty="0" err="1" smtClean="0"/>
              <a:t>which</a:t>
            </a:r>
            <a:r>
              <a:rPr lang="de-DE" baseline="0" dirty="0" smtClean="0"/>
              <a:t> </a:t>
            </a:r>
            <a:r>
              <a:rPr lang="de-DE" baseline="0" dirty="0" err="1" smtClean="0"/>
              <a:t>limit</a:t>
            </a:r>
            <a:r>
              <a:rPr lang="de-DE" baseline="0" dirty="0" smtClean="0"/>
              <a:t> </a:t>
            </a:r>
            <a:r>
              <a:rPr lang="de-DE" baseline="0" dirty="0" err="1" smtClean="0"/>
              <a:t>the</a:t>
            </a:r>
            <a:r>
              <a:rPr lang="de-DE" baseline="0" dirty="0" smtClean="0"/>
              <a:t> </a:t>
            </a:r>
            <a:r>
              <a:rPr lang="de-DE" baseline="0" dirty="0" err="1" smtClean="0"/>
              <a:t>carboxylation</a:t>
            </a:r>
            <a:r>
              <a:rPr lang="de-DE" baseline="0" dirty="0" smtClean="0"/>
              <a:t> </a:t>
            </a:r>
            <a:r>
              <a:rPr lang="de-DE" baseline="0" dirty="0" err="1" smtClean="0"/>
              <a:t>capacity</a:t>
            </a:r>
            <a:r>
              <a:rPr lang="de-DE" baseline="0" dirty="0" smtClean="0"/>
              <a:t> </a:t>
            </a:r>
            <a:r>
              <a:rPr lang="de-DE" baseline="0" dirty="0" err="1" smtClean="0"/>
              <a:t>of</a:t>
            </a:r>
            <a:r>
              <a:rPr lang="de-DE" baseline="0" dirty="0" smtClean="0"/>
              <a:t> </a:t>
            </a:r>
            <a:r>
              <a:rPr lang="de-DE" baseline="0" dirty="0" err="1" smtClean="0"/>
              <a:t>photosynthesis</a:t>
            </a:r>
            <a:r>
              <a:rPr lang="de-DE" baseline="0" dirty="0" smtClean="0"/>
              <a:t>. </a:t>
            </a:r>
            <a:endParaRPr lang="de-DE"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46DCF5-BFE5-46FE-8097-F172CB60B2A9}"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57152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Light </a:t>
            </a:r>
            <a:r>
              <a:rPr lang="de-DE" dirty="0" err="1" smtClean="0"/>
              <a:t>intensity</a:t>
            </a:r>
            <a:r>
              <a:rPr lang="de-DE" dirty="0" smtClean="0"/>
              <a:t> </a:t>
            </a:r>
            <a:r>
              <a:rPr lang="de-DE" baseline="0" dirty="0" smtClean="0"/>
              <a:t>a </a:t>
            </a:r>
            <a:r>
              <a:rPr lang="de-DE" baseline="0" dirty="0" err="1" smtClean="0"/>
              <a:t>major</a:t>
            </a:r>
            <a:r>
              <a:rPr lang="de-DE" baseline="0" dirty="0" smtClean="0"/>
              <a:t> </a:t>
            </a:r>
            <a:r>
              <a:rPr lang="de-DE" baseline="0" dirty="0" err="1" smtClean="0"/>
              <a:t>factor</a:t>
            </a:r>
            <a:r>
              <a:rPr lang="de-DE" baseline="0" dirty="0" smtClean="0"/>
              <a:t> </a:t>
            </a:r>
            <a:r>
              <a:rPr lang="de-DE" baseline="0" dirty="0" err="1" smtClean="0"/>
              <a:t>defining</a:t>
            </a:r>
            <a:r>
              <a:rPr lang="de-DE" baseline="0" dirty="0" smtClean="0"/>
              <a:t> </a:t>
            </a:r>
            <a:r>
              <a:rPr lang="de-DE" baseline="0" dirty="0" err="1" smtClean="0"/>
              <a:t>the</a:t>
            </a:r>
            <a:r>
              <a:rPr lang="de-DE" baseline="0" dirty="0" smtClean="0"/>
              <a:t> </a:t>
            </a:r>
            <a:r>
              <a:rPr lang="de-DE" baseline="0" dirty="0" err="1" smtClean="0"/>
              <a:t>habitat</a:t>
            </a:r>
            <a:r>
              <a:rPr lang="de-DE" baseline="0" dirty="0" smtClean="0"/>
              <a:t> </a:t>
            </a:r>
            <a:r>
              <a:rPr lang="de-DE" baseline="0" dirty="0" err="1" smtClean="0"/>
              <a:t>of</a:t>
            </a:r>
            <a:r>
              <a:rPr lang="de-DE" baseline="0" dirty="0" smtClean="0"/>
              <a:t> a plant. </a:t>
            </a:r>
            <a:r>
              <a:rPr lang="de-DE" baseline="0" dirty="0" err="1" smtClean="0"/>
              <a:t>For</a:t>
            </a:r>
            <a:r>
              <a:rPr lang="de-DE" baseline="0" dirty="0" smtClean="0"/>
              <a:t> </a:t>
            </a:r>
            <a:r>
              <a:rPr lang="de-DE" baseline="0" dirty="0" err="1" smtClean="0"/>
              <a:t>example</a:t>
            </a:r>
            <a:r>
              <a:rPr lang="de-DE" baseline="0" dirty="0" smtClean="0"/>
              <a:t> in a European </a:t>
            </a:r>
            <a:r>
              <a:rPr lang="de-DE" baseline="0" dirty="0" err="1" smtClean="0"/>
              <a:t>mixted</a:t>
            </a:r>
            <a:r>
              <a:rPr lang="de-DE" baseline="0" dirty="0" smtClean="0"/>
              <a:t> </a:t>
            </a:r>
            <a:r>
              <a:rPr lang="de-DE" baseline="0" dirty="0" err="1" smtClean="0"/>
              <a:t>forest</a:t>
            </a:r>
            <a:r>
              <a:rPr lang="de-DE" baseline="0" dirty="0" smtClean="0"/>
              <a:t>, </a:t>
            </a:r>
            <a:r>
              <a:rPr lang="de-DE" baseline="0" dirty="0" err="1" smtClean="0"/>
              <a:t>the</a:t>
            </a:r>
            <a:r>
              <a:rPr lang="de-DE" baseline="0" dirty="0" smtClean="0"/>
              <a:t> </a:t>
            </a:r>
            <a:r>
              <a:rPr lang="de-DE" baseline="0" dirty="0" err="1" smtClean="0"/>
              <a:t>leaves</a:t>
            </a:r>
            <a:r>
              <a:rPr lang="de-DE" baseline="0" dirty="0" smtClean="0"/>
              <a:t> in </a:t>
            </a:r>
            <a:r>
              <a:rPr lang="de-DE" baseline="0" dirty="0" err="1" smtClean="0"/>
              <a:t>the</a:t>
            </a:r>
            <a:r>
              <a:rPr lang="de-DE" baseline="0" dirty="0" smtClean="0"/>
              <a:t> </a:t>
            </a:r>
            <a:r>
              <a:rPr lang="de-DE" baseline="0" dirty="0" err="1" smtClean="0"/>
              <a:t>sun</a:t>
            </a:r>
            <a:r>
              <a:rPr lang="de-DE" baseline="0" dirty="0" smtClean="0"/>
              <a:t> </a:t>
            </a:r>
            <a:r>
              <a:rPr lang="de-DE" baseline="0" dirty="0" err="1" smtClean="0"/>
              <a:t>crowns</a:t>
            </a:r>
            <a:r>
              <a:rPr lang="de-DE" baseline="0" dirty="0" smtClean="0"/>
              <a:t> </a:t>
            </a:r>
            <a:r>
              <a:rPr lang="de-DE" baseline="0" dirty="0" err="1" smtClean="0"/>
              <a:t>of</a:t>
            </a:r>
            <a:r>
              <a:rPr lang="de-DE" baseline="0" dirty="0" smtClean="0"/>
              <a:t> </a:t>
            </a:r>
            <a:r>
              <a:rPr lang="de-DE" baseline="0" dirty="0" err="1" smtClean="0"/>
              <a:t>the</a:t>
            </a:r>
            <a:r>
              <a:rPr lang="de-DE" baseline="0" dirty="0" smtClean="0"/>
              <a:t> dominant </a:t>
            </a:r>
            <a:r>
              <a:rPr lang="de-DE" baseline="0" dirty="0" err="1" smtClean="0"/>
              <a:t>trees</a:t>
            </a:r>
            <a:r>
              <a:rPr lang="de-DE" baseline="0" dirty="0" smtClean="0"/>
              <a:t> </a:t>
            </a:r>
            <a:r>
              <a:rPr lang="de-DE" baseline="0" dirty="0" err="1" smtClean="0"/>
              <a:t>receive</a:t>
            </a:r>
            <a:r>
              <a:rPr lang="de-DE" baseline="0" dirty="0" smtClean="0"/>
              <a:t> 25 </a:t>
            </a:r>
            <a:r>
              <a:rPr lang="de-DE" baseline="0" dirty="0" err="1" smtClean="0"/>
              <a:t>times</a:t>
            </a:r>
            <a:r>
              <a:rPr lang="de-DE" baseline="0" dirty="0" smtClean="0"/>
              <a:t> </a:t>
            </a:r>
            <a:r>
              <a:rPr lang="de-DE" baseline="0" dirty="0" err="1" smtClean="0"/>
              <a:t>the</a:t>
            </a:r>
            <a:r>
              <a:rPr lang="de-DE" baseline="0" dirty="0" smtClean="0"/>
              <a:t> </a:t>
            </a:r>
            <a:r>
              <a:rPr lang="de-DE" baseline="0" dirty="0" err="1" smtClean="0"/>
              <a:t>number</a:t>
            </a:r>
            <a:r>
              <a:rPr lang="de-DE" baseline="0" dirty="0" smtClean="0"/>
              <a:t> </a:t>
            </a:r>
            <a:r>
              <a:rPr lang="de-DE" baseline="0" dirty="0" err="1" smtClean="0"/>
              <a:t>of</a:t>
            </a:r>
            <a:r>
              <a:rPr lang="de-DE" baseline="0" dirty="0" smtClean="0"/>
              <a:t> </a:t>
            </a:r>
            <a:r>
              <a:rPr lang="de-DE" baseline="0" dirty="0" err="1" smtClean="0"/>
              <a:t>photons</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herbs</a:t>
            </a:r>
            <a:r>
              <a:rPr lang="de-DE" baseline="0" dirty="0" smtClean="0"/>
              <a:t> </a:t>
            </a:r>
            <a:r>
              <a:rPr lang="de-DE" baseline="0" dirty="0" err="1" smtClean="0"/>
              <a:t>and</a:t>
            </a:r>
            <a:r>
              <a:rPr lang="de-DE" baseline="0" dirty="0" smtClean="0"/>
              <a:t> </a:t>
            </a:r>
            <a:r>
              <a:rPr lang="de-DE" baseline="0" dirty="0" err="1" smtClean="0"/>
              <a:t>saplings</a:t>
            </a:r>
            <a:r>
              <a:rPr lang="de-DE" baseline="0" dirty="0" smtClean="0"/>
              <a:t> at </a:t>
            </a:r>
            <a:r>
              <a:rPr lang="de-DE" baseline="0" dirty="0" err="1" smtClean="0"/>
              <a:t>the</a:t>
            </a:r>
            <a:r>
              <a:rPr lang="de-DE" baseline="0" dirty="0" smtClean="0"/>
              <a:t> </a:t>
            </a:r>
            <a:r>
              <a:rPr lang="de-DE" baseline="0" dirty="0" err="1" smtClean="0"/>
              <a:t>forest</a:t>
            </a:r>
            <a:r>
              <a:rPr lang="de-DE" baseline="0" dirty="0" smtClean="0"/>
              <a:t> </a:t>
            </a:r>
            <a:r>
              <a:rPr lang="de-DE" baseline="0" dirty="0" err="1" smtClean="0"/>
              <a:t>floor</a:t>
            </a:r>
            <a:r>
              <a:rPr lang="de-DE" baseline="0" dirty="0" smtClean="0"/>
              <a:t>. </a:t>
            </a:r>
          </a:p>
          <a:p>
            <a:endParaRPr lang="de-DE" baseline="0" dirty="0" smtClean="0"/>
          </a:p>
          <a:p>
            <a:r>
              <a:rPr lang="de-DE" baseline="0" dirty="0" smtClean="0"/>
              <a:t>On a </a:t>
            </a:r>
            <a:r>
              <a:rPr lang="de-DE" baseline="0" dirty="0" err="1" smtClean="0"/>
              <a:t>bright</a:t>
            </a:r>
            <a:r>
              <a:rPr lang="de-DE" baseline="0" dirty="0" smtClean="0"/>
              <a:t> </a:t>
            </a:r>
            <a:r>
              <a:rPr lang="de-DE" baseline="0" dirty="0" err="1" smtClean="0"/>
              <a:t>day</a:t>
            </a:r>
            <a:r>
              <a:rPr lang="de-DE" baseline="0" dirty="0" smtClean="0"/>
              <a:t> PAR at </a:t>
            </a:r>
            <a:r>
              <a:rPr lang="de-DE" baseline="0" dirty="0" err="1" smtClean="0"/>
              <a:t>the</a:t>
            </a:r>
            <a:r>
              <a:rPr lang="de-DE" baseline="0" dirty="0" smtClean="0"/>
              <a:t> top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forest</a:t>
            </a:r>
            <a:r>
              <a:rPr lang="de-DE" baseline="0" dirty="0" smtClean="0"/>
              <a:t> </a:t>
            </a:r>
            <a:r>
              <a:rPr lang="de-DE" baseline="0" dirty="0" err="1" smtClean="0"/>
              <a:t>is</a:t>
            </a:r>
            <a:r>
              <a:rPr lang="de-DE" baseline="0" dirty="0" smtClean="0"/>
              <a:t> </a:t>
            </a:r>
            <a:r>
              <a:rPr lang="de-DE" baseline="0" dirty="0" err="1" smtClean="0"/>
              <a:t>about</a:t>
            </a:r>
            <a:r>
              <a:rPr lang="de-DE" baseline="0" dirty="0" smtClean="0"/>
              <a:t> 2.000 </a:t>
            </a:r>
            <a:r>
              <a:rPr lang="de-DE" baseline="0" dirty="0" err="1" smtClean="0"/>
              <a:t>ymols</a:t>
            </a:r>
            <a:r>
              <a:rPr lang="de-DE" baseline="0" dirty="0" smtClean="0"/>
              <a:t> </a:t>
            </a:r>
            <a:r>
              <a:rPr lang="de-DE" baseline="0" dirty="0" err="1" smtClean="0"/>
              <a:t>of</a:t>
            </a:r>
            <a:r>
              <a:rPr lang="de-DE" baseline="0" dirty="0" smtClean="0"/>
              <a:t> </a:t>
            </a:r>
            <a:r>
              <a:rPr lang="de-DE" baseline="0" dirty="0" err="1" smtClean="0"/>
              <a:t>photons</a:t>
            </a:r>
            <a:r>
              <a:rPr lang="de-DE" baseline="0" dirty="0" smtClean="0"/>
              <a:t> per </a:t>
            </a:r>
            <a:r>
              <a:rPr lang="de-DE" baseline="0" dirty="0" err="1" smtClean="0"/>
              <a:t>sqm</a:t>
            </a:r>
            <a:r>
              <a:rPr lang="de-DE" baseline="0" dirty="0" smtClean="0"/>
              <a:t> </a:t>
            </a:r>
            <a:r>
              <a:rPr lang="de-DE" baseline="0" dirty="0" err="1" smtClean="0"/>
              <a:t>and</a:t>
            </a:r>
            <a:r>
              <a:rPr lang="de-DE" baseline="0" dirty="0" smtClean="0"/>
              <a:t> </a:t>
            </a:r>
            <a:r>
              <a:rPr lang="de-DE" baseline="0" dirty="0" err="1" smtClean="0"/>
              <a:t>second</a:t>
            </a:r>
            <a:r>
              <a:rPr lang="de-DE" baseline="0" dirty="0" smtClean="0"/>
              <a:t>. </a:t>
            </a:r>
            <a:r>
              <a:rPr lang="de-DE" baseline="0" dirty="0" err="1" smtClean="0"/>
              <a:t>Of</a:t>
            </a:r>
            <a:r>
              <a:rPr lang="de-DE" baseline="0" dirty="0" smtClean="0"/>
              <a:t> </a:t>
            </a:r>
            <a:r>
              <a:rPr lang="de-DE" baseline="0" dirty="0" err="1" smtClean="0"/>
              <a:t>these</a:t>
            </a:r>
            <a:r>
              <a:rPr lang="de-DE" baseline="0" dirty="0" smtClean="0"/>
              <a:t> 2000 </a:t>
            </a:r>
            <a:r>
              <a:rPr lang="de-DE" baseline="0" dirty="0" err="1" smtClean="0"/>
              <a:t>ymols</a:t>
            </a:r>
            <a:r>
              <a:rPr lang="de-DE" baseline="0" dirty="0" smtClean="0"/>
              <a:t>, </a:t>
            </a:r>
            <a:r>
              <a:rPr lang="de-DE" baseline="0" dirty="0" err="1" smtClean="0"/>
              <a:t>only</a:t>
            </a:r>
            <a:r>
              <a:rPr lang="de-DE" baseline="0" dirty="0" smtClean="0"/>
              <a:t> </a:t>
            </a:r>
            <a:r>
              <a:rPr lang="de-DE" baseline="0" dirty="0" err="1" smtClean="0"/>
              <a:t>about</a:t>
            </a:r>
            <a:r>
              <a:rPr lang="de-DE" baseline="0" dirty="0" smtClean="0"/>
              <a:t> 140 </a:t>
            </a:r>
            <a:r>
              <a:rPr lang="de-DE" baseline="0" dirty="0" err="1" smtClean="0"/>
              <a:t>reach</a:t>
            </a:r>
            <a:r>
              <a:rPr lang="de-DE" baseline="0" dirty="0" smtClean="0"/>
              <a:t> </a:t>
            </a:r>
            <a:r>
              <a:rPr lang="de-DE" baseline="0" dirty="0" err="1" smtClean="0"/>
              <a:t>the</a:t>
            </a:r>
            <a:r>
              <a:rPr lang="de-DE" baseline="0" dirty="0" smtClean="0"/>
              <a:t> </a:t>
            </a:r>
            <a:r>
              <a:rPr lang="de-DE" baseline="0" dirty="0" err="1" smtClean="0"/>
              <a:t>Shrub</a:t>
            </a:r>
            <a:r>
              <a:rPr lang="de-DE" baseline="0" dirty="0" smtClean="0"/>
              <a:t> </a:t>
            </a:r>
            <a:r>
              <a:rPr lang="de-DE" baseline="0" dirty="0" err="1" smtClean="0"/>
              <a:t>layer</a:t>
            </a:r>
            <a:r>
              <a:rPr lang="de-DE" baseline="0" dirty="0" smtClean="0"/>
              <a:t>, </a:t>
            </a:r>
            <a:r>
              <a:rPr lang="de-DE" baseline="0" dirty="0" err="1" smtClean="0"/>
              <a:t>only</a:t>
            </a:r>
            <a:r>
              <a:rPr lang="de-DE" baseline="0" dirty="0" smtClean="0"/>
              <a:t> 40 </a:t>
            </a:r>
            <a:r>
              <a:rPr lang="de-DE" baseline="0" dirty="0" err="1" smtClean="0"/>
              <a:t>the</a:t>
            </a:r>
            <a:r>
              <a:rPr lang="de-DE" baseline="0" dirty="0" smtClean="0"/>
              <a:t> Herb </a:t>
            </a:r>
            <a:r>
              <a:rPr lang="de-DE" baseline="0" dirty="0" err="1" smtClean="0"/>
              <a:t>layer</a:t>
            </a:r>
            <a:r>
              <a:rPr lang="de-DE" baseline="0" dirty="0" smtClean="0"/>
              <a:t>. </a:t>
            </a:r>
          </a:p>
          <a:p>
            <a:endParaRPr lang="de-DE" baseline="0" dirty="0" smtClean="0"/>
          </a:p>
          <a:p>
            <a:r>
              <a:rPr lang="de-DE" baseline="0" dirty="0" err="1" smtClean="0"/>
              <a:t>Plants</a:t>
            </a:r>
            <a:r>
              <a:rPr lang="de-DE" baseline="0" dirty="0" smtClean="0"/>
              <a:t> </a:t>
            </a:r>
            <a:r>
              <a:rPr lang="de-DE" baseline="0" dirty="0" err="1" smtClean="0"/>
              <a:t>growing</a:t>
            </a:r>
            <a:r>
              <a:rPr lang="de-DE" baseline="0" dirty="0" smtClean="0"/>
              <a:t> in </a:t>
            </a:r>
            <a:r>
              <a:rPr lang="de-DE" baseline="0" dirty="0" err="1" smtClean="0"/>
              <a:t>the</a:t>
            </a:r>
            <a:r>
              <a:rPr lang="de-DE" baseline="0" dirty="0" smtClean="0"/>
              <a:t> Herb </a:t>
            </a:r>
            <a:r>
              <a:rPr lang="de-DE" baseline="0" dirty="0" err="1" smtClean="0"/>
              <a:t>layer</a:t>
            </a:r>
            <a:r>
              <a:rPr lang="de-DE" baseline="0" dirty="0" smtClean="0"/>
              <a:t> </a:t>
            </a:r>
            <a:r>
              <a:rPr lang="de-DE" baseline="0" dirty="0" err="1" smtClean="0"/>
              <a:t>of</a:t>
            </a:r>
            <a:r>
              <a:rPr lang="de-DE" baseline="0" dirty="0" smtClean="0"/>
              <a:t> such a </a:t>
            </a:r>
            <a:r>
              <a:rPr lang="de-DE" baseline="0" dirty="0" err="1" smtClean="0"/>
              <a:t>forest</a:t>
            </a:r>
            <a:r>
              <a:rPr lang="de-DE" baseline="0" dirty="0" smtClean="0"/>
              <a:t> </a:t>
            </a:r>
            <a:r>
              <a:rPr lang="de-DE" baseline="0" dirty="0" err="1" smtClean="0"/>
              <a:t>can</a:t>
            </a:r>
            <a:r>
              <a:rPr lang="de-DE" baseline="0" dirty="0" smtClean="0"/>
              <a:t> </a:t>
            </a:r>
            <a:r>
              <a:rPr lang="de-DE" baseline="0" dirty="0" err="1" smtClean="0"/>
              <a:t>either</a:t>
            </a:r>
            <a:r>
              <a:rPr lang="de-DE" baseline="0" dirty="0" smtClean="0"/>
              <a:t> </a:t>
            </a:r>
            <a:r>
              <a:rPr lang="de-DE" baseline="0" dirty="0" err="1" smtClean="0"/>
              <a:t>adapt</a:t>
            </a:r>
            <a:r>
              <a:rPr lang="de-DE" baseline="0" dirty="0" smtClean="0"/>
              <a:t> </a:t>
            </a:r>
            <a:r>
              <a:rPr lang="de-DE" baseline="0" dirty="0" err="1" smtClean="0"/>
              <a:t>to</a:t>
            </a:r>
            <a:r>
              <a:rPr lang="de-DE" baseline="0" dirty="0" smtClean="0"/>
              <a:t> </a:t>
            </a:r>
            <a:r>
              <a:rPr lang="de-DE" baseline="0" dirty="0" err="1" smtClean="0"/>
              <a:t>these</a:t>
            </a:r>
            <a:r>
              <a:rPr lang="de-DE" baseline="0" dirty="0" smtClean="0"/>
              <a:t> </a:t>
            </a:r>
            <a:r>
              <a:rPr lang="de-DE" baseline="0" dirty="0" err="1" smtClean="0"/>
              <a:t>low</a:t>
            </a:r>
            <a:r>
              <a:rPr lang="de-DE" baseline="0" dirty="0" smtClean="0"/>
              <a:t> light </a:t>
            </a:r>
            <a:r>
              <a:rPr lang="de-DE" baseline="0" dirty="0" err="1" smtClean="0"/>
              <a:t>intensities</a:t>
            </a:r>
            <a:r>
              <a:rPr lang="de-DE" baseline="0" dirty="0" smtClean="0"/>
              <a:t>, </a:t>
            </a:r>
            <a:r>
              <a:rPr lang="de-DE" baseline="0" dirty="0" err="1" smtClean="0"/>
              <a:t>or</a:t>
            </a:r>
            <a:r>
              <a:rPr lang="de-DE" baseline="0" dirty="0" smtClean="0"/>
              <a:t> </a:t>
            </a:r>
            <a:r>
              <a:rPr lang="de-DE" baseline="0" dirty="0" err="1" smtClean="0"/>
              <a:t>they</a:t>
            </a:r>
            <a:r>
              <a:rPr lang="de-DE" baseline="0" dirty="0" smtClean="0"/>
              <a:t> </a:t>
            </a:r>
            <a:r>
              <a:rPr lang="de-DE" baseline="0" dirty="0" err="1" smtClean="0"/>
              <a:t>can</a:t>
            </a:r>
            <a:r>
              <a:rPr lang="de-DE" baseline="0" dirty="0" smtClean="0"/>
              <a:t> </a:t>
            </a:r>
            <a:r>
              <a:rPr lang="de-DE" baseline="0" dirty="0" err="1" smtClean="0"/>
              <a:t>avoid</a:t>
            </a:r>
            <a:r>
              <a:rPr lang="de-DE" baseline="0" dirty="0" smtClean="0"/>
              <a:t> </a:t>
            </a:r>
            <a:r>
              <a:rPr lang="de-DE" baseline="0" dirty="0" err="1" smtClean="0"/>
              <a:t>them</a:t>
            </a:r>
            <a:r>
              <a:rPr lang="de-DE" baseline="0" dirty="0" smtClean="0"/>
              <a:t> – </a:t>
            </a:r>
            <a:r>
              <a:rPr lang="de-DE" baseline="0" dirty="0" err="1" smtClean="0"/>
              <a:t>that</a:t>
            </a:r>
            <a:r>
              <a:rPr lang="de-DE" baseline="0" dirty="0" smtClean="0"/>
              <a:t> </a:t>
            </a:r>
            <a:r>
              <a:rPr lang="de-DE" baseline="0" dirty="0" err="1" smtClean="0"/>
              <a:t>is</a:t>
            </a:r>
            <a:r>
              <a:rPr lang="de-DE" baseline="0" dirty="0" smtClean="0"/>
              <a:t> </a:t>
            </a:r>
            <a:r>
              <a:rPr lang="de-DE" baseline="0" dirty="0" err="1" smtClean="0"/>
              <a:t>what</a:t>
            </a:r>
            <a:r>
              <a:rPr lang="de-DE" baseline="0" dirty="0" smtClean="0"/>
              <a:t> </a:t>
            </a:r>
            <a:r>
              <a:rPr lang="de-DE" baseline="0" dirty="0" err="1" smtClean="0"/>
              <a:t>for</a:t>
            </a:r>
            <a:r>
              <a:rPr lang="de-DE" baseline="0" dirty="0" smtClean="0"/>
              <a:t> </a:t>
            </a:r>
            <a:r>
              <a:rPr lang="de-DE" baseline="0" dirty="0" err="1" smtClean="0"/>
              <a:t>example</a:t>
            </a:r>
            <a:r>
              <a:rPr lang="de-DE" baseline="0" dirty="0" smtClean="0"/>
              <a:t> </a:t>
            </a:r>
            <a:r>
              <a:rPr lang="de-DE" baseline="0" dirty="0" err="1" smtClean="0"/>
              <a:t>many</a:t>
            </a:r>
            <a:r>
              <a:rPr lang="de-DE" baseline="0" dirty="0" smtClean="0"/>
              <a:t> </a:t>
            </a:r>
            <a:r>
              <a:rPr lang="de-DE" baseline="0" dirty="0" err="1" smtClean="0"/>
              <a:t>geophytes</a:t>
            </a:r>
            <a:r>
              <a:rPr lang="de-DE" baseline="0" dirty="0" smtClean="0"/>
              <a:t> do, </a:t>
            </a:r>
            <a:r>
              <a:rPr lang="de-DE" baseline="0" dirty="0" err="1" smtClean="0"/>
              <a:t>which</a:t>
            </a:r>
            <a:r>
              <a:rPr lang="de-DE" baseline="0" dirty="0" smtClean="0"/>
              <a:t> </a:t>
            </a:r>
            <a:r>
              <a:rPr lang="de-DE" baseline="0" dirty="0" err="1" smtClean="0"/>
              <a:t>blossom</a:t>
            </a:r>
            <a:r>
              <a:rPr lang="de-DE" baseline="0" dirty="0" smtClean="0"/>
              <a:t> </a:t>
            </a:r>
            <a:r>
              <a:rPr lang="de-DE" baseline="0" dirty="0" err="1" smtClean="0"/>
              <a:t>and</a:t>
            </a:r>
            <a:r>
              <a:rPr lang="de-DE" baseline="0" dirty="0" smtClean="0"/>
              <a:t> </a:t>
            </a:r>
            <a:r>
              <a:rPr lang="de-DE" baseline="0" dirty="0" err="1" smtClean="0"/>
              <a:t>complete</a:t>
            </a:r>
            <a:r>
              <a:rPr lang="de-DE" baseline="0" dirty="0" smtClean="0"/>
              <a:t> </a:t>
            </a:r>
            <a:r>
              <a:rPr lang="de-DE" baseline="0" dirty="0" err="1" smtClean="0"/>
              <a:t>their</a:t>
            </a:r>
            <a:r>
              <a:rPr lang="de-DE" baseline="0" dirty="0" smtClean="0"/>
              <a:t> </a:t>
            </a:r>
            <a:r>
              <a:rPr lang="de-DE" baseline="0" dirty="0" err="1" smtClean="0"/>
              <a:t>life</a:t>
            </a:r>
            <a:r>
              <a:rPr lang="de-DE" baseline="0" dirty="0" smtClean="0"/>
              <a:t> </a:t>
            </a:r>
            <a:r>
              <a:rPr lang="de-DE" baseline="0" dirty="0" err="1" smtClean="0"/>
              <a:t>cycle</a:t>
            </a:r>
            <a:r>
              <a:rPr lang="de-DE" baseline="0" dirty="0" smtClean="0"/>
              <a:t> </a:t>
            </a:r>
            <a:r>
              <a:rPr lang="de-DE" baseline="0" dirty="0" err="1" smtClean="0"/>
              <a:t>before</a:t>
            </a:r>
            <a:r>
              <a:rPr lang="de-DE" baseline="0" dirty="0" smtClean="0"/>
              <a:t> </a:t>
            </a:r>
            <a:r>
              <a:rPr lang="de-DE" baseline="0" dirty="0" err="1" smtClean="0"/>
              <a:t>the</a:t>
            </a:r>
            <a:r>
              <a:rPr lang="de-DE" baseline="0" dirty="0" smtClean="0"/>
              <a:t> </a:t>
            </a:r>
            <a:r>
              <a:rPr lang="de-DE" baseline="0" dirty="0" err="1" smtClean="0"/>
              <a:t>decidious</a:t>
            </a:r>
            <a:r>
              <a:rPr lang="de-DE" baseline="0" dirty="0" smtClean="0"/>
              <a:t> </a:t>
            </a:r>
            <a:r>
              <a:rPr lang="de-DE" baseline="0" dirty="0" err="1" smtClean="0"/>
              <a:t>trees</a:t>
            </a:r>
            <a:r>
              <a:rPr lang="de-DE" baseline="0" dirty="0" smtClean="0"/>
              <a:t> </a:t>
            </a:r>
            <a:r>
              <a:rPr lang="de-DE" baseline="0" dirty="0" err="1" smtClean="0"/>
              <a:t>come</a:t>
            </a:r>
            <a:r>
              <a:rPr lang="de-DE" baseline="0" dirty="0" smtClean="0"/>
              <a:t> </a:t>
            </a:r>
            <a:r>
              <a:rPr lang="de-DE" baseline="0" dirty="0" err="1" smtClean="0"/>
              <a:t>into</a:t>
            </a:r>
            <a:r>
              <a:rPr lang="de-DE" baseline="0" dirty="0" smtClean="0"/>
              <a:t> </a:t>
            </a:r>
            <a:r>
              <a:rPr lang="de-DE" baseline="0" dirty="0" err="1" smtClean="0"/>
              <a:t>leaf</a:t>
            </a:r>
            <a:r>
              <a:rPr lang="de-DE" baseline="0" dirty="0" smtClean="0"/>
              <a:t>. </a:t>
            </a:r>
          </a:p>
          <a:p>
            <a:endParaRPr lang="de-DE" baseline="0" dirty="0" smtClean="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46DCF5-BFE5-46FE-8097-F172CB60B2A9}"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0184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Adjustment</a:t>
            </a:r>
            <a:r>
              <a:rPr lang="de-DE" baseline="0" dirty="0" smtClean="0"/>
              <a:t> </a:t>
            </a:r>
            <a:r>
              <a:rPr lang="de-DE" baseline="0" dirty="0" err="1" smtClean="0"/>
              <a:t>to</a:t>
            </a:r>
            <a:r>
              <a:rPr lang="de-DE" baseline="0" dirty="0" smtClean="0"/>
              <a:t> </a:t>
            </a:r>
            <a:r>
              <a:rPr lang="de-DE" baseline="0" dirty="0" err="1" smtClean="0"/>
              <a:t>differet</a:t>
            </a:r>
            <a:r>
              <a:rPr lang="de-DE" baseline="0" dirty="0" smtClean="0"/>
              <a:t> light </a:t>
            </a:r>
            <a:r>
              <a:rPr lang="de-DE" baseline="0" dirty="0" err="1" smtClean="0"/>
              <a:t>environments</a:t>
            </a:r>
            <a:r>
              <a:rPr lang="de-DE" baseline="0" dirty="0" smtClean="0"/>
              <a:t> </a:t>
            </a:r>
            <a:r>
              <a:rPr lang="de-DE" baseline="0" dirty="0" err="1" smtClean="0"/>
              <a:t>can</a:t>
            </a:r>
            <a:r>
              <a:rPr lang="de-DE" baseline="0" dirty="0" smtClean="0"/>
              <a:t> </a:t>
            </a:r>
            <a:r>
              <a:rPr lang="de-DE" baseline="0" dirty="0" err="1" smtClean="0"/>
              <a:t>take</a:t>
            </a:r>
            <a:r>
              <a:rPr lang="de-DE" baseline="0" dirty="0" smtClean="0"/>
              <a:t> </a:t>
            </a:r>
            <a:r>
              <a:rPr lang="de-DE" baseline="0" dirty="0" err="1" smtClean="0"/>
              <a:t>place</a:t>
            </a:r>
            <a:r>
              <a:rPr lang="de-DE" baseline="0" dirty="0" smtClean="0"/>
              <a:t> on different </a:t>
            </a:r>
            <a:r>
              <a:rPr lang="de-DE" baseline="0" dirty="0" err="1" smtClean="0"/>
              <a:t>levels</a:t>
            </a:r>
            <a:r>
              <a:rPr lang="de-DE" baseline="0" dirty="0" smtClean="0"/>
              <a:t>: </a:t>
            </a:r>
            <a:r>
              <a:rPr lang="de-DE" baseline="0" dirty="0" err="1" smtClean="0"/>
              <a:t>leaves</a:t>
            </a:r>
            <a:r>
              <a:rPr lang="de-DE" baseline="0" dirty="0" smtClean="0"/>
              <a:t> </a:t>
            </a:r>
            <a:r>
              <a:rPr lang="de-DE" baseline="0" dirty="0" err="1" smtClean="0"/>
              <a:t>of</a:t>
            </a:r>
            <a:r>
              <a:rPr lang="de-DE" baseline="0" dirty="0" smtClean="0"/>
              <a:t> different </a:t>
            </a:r>
            <a:r>
              <a:rPr lang="de-DE" baseline="0" dirty="0" err="1" smtClean="0"/>
              <a:t>parts</a:t>
            </a:r>
            <a:r>
              <a:rPr lang="de-DE" baseline="0" dirty="0" smtClean="0"/>
              <a:t> </a:t>
            </a:r>
            <a:r>
              <a:rPr lang="de-DE" baseline="0" dirty="0" err="1" smtClean="0"/>
              <a:t>of</a:t>
            </a:r>
            <a:r>
              <a:rPr lang="de-DE" baseline="0" dirty="0" smtClean="0"/>
              <a:t> </a:t>
            </a:r>
            <a:r>
              <a:rPr lang="de-DE" baseline="0" dirty="0" err="1" smtClean="0"/>
              <a:t>one</a:t>
            </a:r>
            <a:r>
              <a:rPr lang="de-DE" baseline="0" dirty="0" smtClean="0"/>
              <a:t> plant </a:t>
            </a:r>
            <a:r>
              <a:rPr lang="de-DE" baseline="0" dirty="0" err="1" smtClean="0"/>
              <a:t>can</a:t>
            </a:r>
            <a:r>
              <a:rPr lang="de-DE" baseline="0" dirty="0" smtClean="0"/>
              <a:t> </a:t>
            </a:r>
            <a:r>
              <a:rPr lang="de-DE" baseline="0" dirty="0" err="1" smtClean="0"/>
              <a:t>be</a:t>
            </a:r>
            <a:r>
              <a:rPr lang="de-DE" baseline="0" dirty="0" smtClean="0"/>
              <a:t> </a:t>
            </a:r>
            <a:r>
              <a:rPr lang="de-DE" baseline="0" dirty="0" err="1" smtClean="0"/>
              <a:t>acclimatized</a:t>
            </a:r>
            <a:r>
              <a:rPr lang="de-DE" baseline="0" dirty="0" smtClean="0"/>
              <a:t> </a:t>
            </a:r>
            <a:r>
              <a:rPr lang="de-DE" baseline="0" dirty="0" err="1" smtClean="0"/>
              <a:t>to</a:t>
            </a:r>
            <a:r>
              <a:rPr lang="de-DE" baseline="0" dirty="0" smtClean="0"/>
              <a:t> </a:t>
            </a:r>
            <a:r>
              <a:rPr lang="de-DE" baseline="0" dirty="0" err="1" smtClean="0"/>
              <a:t>the</a:t>
            </a:r>
            <a:r>
              <a:rPr lang="de-DE" baseline="0" dirty="0" smtClean="0"/>
              <a:t> different light </a:t>
            </a:r>
            <a:r>
              <a:rPr lang="de-DE" baseline="0" dirty="0" err="1" smtClean="0"/>
              <a:t>regimes</a:t>
            </a:r>
            <a:r>
              <a:rPr lang="de-DE" baseline="0" dirty="0" smtClean="0"/>
              <a:t>, </a:t>
            </a:r>
            <a:r>
              <a:rPr lang="de-DE" baseline="0" dirty="0" err="1" smtClean="0"/>
              <a:t>for</a:t>
            </a:r>
            <a:r>
              <a:rPr lang="de-DE" baseline="0" dirty="0" smtClean="0"/>
              <a:t> </a:t>
            </a:r>
            <a:r>
              <a:rPr lang="de-DE" baseline="0" dirty="0" err="1" smtClean="0"/>
              <a:t>example</a:t>
            </a:r>
            <a:r>
              <a:rPr lang="de-DE" baseline="0" dirty="0" smtClean="0"/>
              <a:t> in </a:t>
            </a:r>
            <a:r>
              <a:rPr lang="de-DE" baseline="0" dirty="0" err="1" smtClean="0"/>
              <a:t>the</a:t>
            </a:r>
            <a:r>
              <a:rPr lang="de-DE" baseline="0" dirty="0" smtClean="0"/>
              <a:t> </a:t>
            </a:r>
            <a:r>
              <a:rPr lang="de-DE" baseline="0" dirty="0" err="1" smtClean="0"/>
              <a:t>sun</a:t>
            </a:r>
            <a:r>
              <a:rPr lang="de-DE" baseline="0" dirty="0" smtClean="0"/>
              <a:t>- </a:t>
            </a:r>
            <a:r>
              <a:rPr lang="de-DE" baseline="0" dirty="0" err="1" smtClean="0"/>
              <a:t>and</a:t>
            </a:r>
            <a:r>
              <a:rPr lang="de-DE" baseline="0" dirty="0" smtClean="0"/>
              <a:t> </a:t>
            </a:r>
            <a:r>
              <a:rPr lang="de-DE" baseline="0" dirty="0" err="1" smtClean="0"/>
              <a:t>shade</a:t>
            </a:r>
            <a:r>
              <a:rPr lang="de-DE" baseline="0" dirty="0" smtClean="0"/>
              <a:t> </a:t>
            </a:r>
            <a:r>
              <a:rPr lang="de-DE" baseline="0" dirty="0" err="1" smtClean="0"/>
              <a:t>crown</a:t>
            </a:r>
            <a:r>
              <a:rPr lang="de-DE" baseline="0" dirty="0" smtClean="0"/>
              <a:t> </a:t>
            </a:r>
            <a:r>
              <a:rPr lang="de-DE" baseline="0" dirty="0" err="1" smtClean="0"/>
              <a:t>of</a:t>
            </a:r>
            <a:r>
              <a:rPr lang="de-DE" baseline="0" dirty="0" smtClean="0"/>
              <a:t> a </a:t>
            </a:r>
            <a:r>
              <a:rPr lang="de-DE" baseline="0" dirty="0" err="1" smtClean="0"/>
              <a:t>tree</a:t>
            </a:r>
            <a:r>
              <a:rPr lang="de-DE" baseline="0" dirty="0" smtClean="0"/>
              <a:t>. </a:t>
            </a:r>
          </a:p>
          <a:p>
            <a:r>
              <a:rPr lang="de-DE" baseline="0" dirty="0" err="1" smtClean="0"/>
              <a:t>Herbacious</a:t>
            </a:r>
            <a:r>
              <a:rPr lang="de-DE" baseline="0" dirty="0" smtClean="0"/>
              <a:t> </a:t>
            </a:r>
            <a:r>
              <a:rPr lang="de-DE" baseline="0" dirty="0" err="1" smtClean="0"/>
              <a:t>plants</a:t>
            </a:r>
            <a:r>
              <a:rPr lang="de-DE" baseline="0" dirty="0" smtClean="0"/>
              <a:t> </a:t>
            </a:r>
            <a:r>
              <a:rPr lang="de-DE" baseline="0" dirty="0" err="1" smtClean="0"/>
              <a:t>of</a:t>
            </a:r>
            <a:r>
              <a:rPr lang="de-DE" baseline="0" dirty="0" smtClean="0"/>
              <a:t> </a:t>
            </a:r>
            <a:r>
              <a:rPr lang="de-DE" baseline="0" dirty="0" err="1" smtClean="0"/>
              <a:t>one</a:t>
            </a:r>
            <a:r>
              <a:rPr lang="de-DE" baseline="0" dirty="0" smtClean="0"/>
              <a:t> </a:t>
            </a:r>
            <a:r>
              <a:rPr lang="de-DE" baseline="0" dirty="0" err="1" smtClean="0"/>
              <a:t>species</a:t>
            </a:r>
            <a:r>
              <a:rPr lang="de-DE" baseline="0" dirty="0" smtClean="0"/>
              <a:t> </a:t>
            </a:r>
            <a:r>
              <a:rPr lang="de-DE" baseline="0" dirty="0" err="1" smtClean="0"/>
              <a:t>growing</a:t>
            </a:r>
            <a:r>
              <a:rPr lang="de-DE" baseline="0" dirty="0" smtClean="0"/>
              <a:t> in different </a:t>
            </a:r>
            <a:r>
              <a:rPr lang="de-DE" baseline="0" dirty="0" err="1" smtClean="0"/>
              <a:t>habitats</a:t>
            </a:r>
            <a:r>
              <a:rPr lang="de-DE" baseline="0" dirty="0" smtClean="0"/>
              <a:t> </a:t>
            </a:r>
            <a:r>
              <a:rPr lang="de-DE" baseline="0" dirty="0" err="1" smtClean="0"/>
              <a:t>can</a:t>
            </a:r>
            <a:r>
              <a:rPr lang="de-DE" baseline="0" dirty="0" smtClean="0"/>
              <a:t> </a:t>
            </a:r>
            <a:r>
              <a:rPr lang="de-DE" baseline="0" dirty="0" err="1" smtClean="0"/>
              <a:t>adjust</a:t>
            </a:r>
            <a:r>
              <a:rPr lang="de-DE" baseline="0" dirty="0" smtClean="0"/>
              <a:t> </a:t>
            </a:r>
            <a:r>
              <a:rPr lang="de-DE" baseline="0" dirty="0" err="1" smtClean="0"/>
              <a:t>to</a:t>
            </a:r>
            <a:r>
              <a:rPr lang="de-DE" baseline="0" dirty="0" smtClean="0"/>
              <a:t> light </a:t>
            </a:r>
            <a:r>
              <a:rPr lang="de-DE" baseline="0" dirty="0" err="1" smtClean="0"/>
              <a:t>intensities</a:t>
            </a:r>
            <a:r>
              <a:rPr lang="de-DE" baseline="0" dirty="0" smtClean="0"/>
              <a:t> </a:t>
            </a:r>
            <a:r>
              <a:rPr lang="de-DE" baseline="0" dirty="0" err="1" smtClean="0"/>
              <a:t>underneath</a:t>
            </a:r>
            <a:r>
              <a:rPr lang="de-DE" baseline="0" dirty="0" smtClean="0"/>
              <a:t> a </a:t>
            </a:r>
            <a:r>
              <a:rPr lang="de-DE" baseline="0" dirty="0" err="1" smtClean="0"/>
              <a:t>dense</a:t>
            </a:r>
            <a:r>
              <a:rPr lang="de-DE" baseline="0" dirty="0" smtClean="0"/>
              <a:t> </a:t>
            </a:r>
            <a:r>
              <a:rPr lang="de-DE" baseline="0" dirty="0" err="1" smtClean="0"/>
              <a:t>canopy</a:t>
            </a:r>
            <a:r>
              <a:rPr lang="de-DE" baseline="0" dirty="0" smtClean="0"/>
              <a:t> </a:t>
            </a:r>
            <a:r>
              <a:rPr lang="de-DE" baseline="0" dirty="0" err="1" smtClean="0"/>
              <a:t>or</a:t>
            </a:r>
            <a:r>
              <a:rPr lang="de-DE" baseline="0" dirty="0" smtClean="0"/>
              <a:t> </a:t>
            </a:r>
            <a:r>
              <a:rPr lang="de-DE" baseline="0" dirty="0" err="1" smtClean="0"/>
              <a:t>near</a:t>
            </a:r>
            <a:r>
              <a:rPr lang="de-DE" baseline="0" dirty="0" smtClean="0"/>
              <a:t> </a:t>
            </a:r>
            <a:r>
              <a:rPr lang="de-DE" baseline="0" dirty="0" err="1" smtClean="0"/>
              <a:t>the</a:t>
            </a:r>
            <a:r>
              <a:rPr lang="de-DE" baseline="0" dirty="0" smtClean="0"/>
              <a:t> </a:t>
            </a:r>
            <a:r>
              <a:rPr lang="de-DE" baseline="0" dirty="0" err="1" smtClean="0"/>
              <a:t>edge</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forest</a:t>
            </a:r>
            <a:r>
              <a:rPr lang="de-DE" baseline="0" dirty="0" smtClean="0"/>
              <a:t>. </a:t>
            </a:r>
          </a:p>
          <a:p>
            <a:endParaRPr lang="de-DE" baseline="0" dirty="0" smtClean="0"/>
          </a:p>
          <a:p>
            <a:r>
              <a:rPr lang="de-DE" baseline="0" dirty="0" smtClean="0"/>
              <a:t>These </a:t>
            </a:r>
            <a:r>
              <a:rPr lang="de-DE" baseline="0" dirty="0" err="1" smtClean="0"/>
              <a:t>acclimations</a:t>
            </a:r>
            <a:r>
              <a:rPr lang="de-DE" baseline="0" dirty="0" smtClean="0"/>
              <a:t> </a:t>
            </a:r>
            <a:r>
              <a:rPr lang="de-DE" baseline="0" dirty="0" err="1" smtClean="0"/>
              <a:t>are</a:t>
            </a:r>
            <a:r>
              <a:rPr lang="de-DE" baseline="0" dirty="0" smtClean="0"/>
              <a:t> individual </a:t>
            </a:r>
            <a:r>
              <a:rPr lang="de-DE" baseline="0" dirty="0" err="1" smtClean="0"/>
              <a:t>responses</a:t>
            </a:r>
            <a:r>
              <a:rPr lang="de-DE" baseline="0" dirty="0" smtClean="0"/>
              <a:t> </a:t>
            </a:r>
            <a:r>
              <a:rPr lang="de-DE" baseline="0" dirty="0" err="1" smtClean="0"/>
              <a:t>to</a:t>
            </a:r>
            <a:r>
              <a:rPr lang="de-DE" baseline="0" dirty="0" smtClean="0"/>
              <a:t> environmental </a:t>
            </a:r>
            <a:r>
              <a:rPr lang="de-DE" baseline="0" dirty="0" err="1" smtClean="0"/>
              <a:t>variation</a:t>
            </a:r>
            <a:r>
              <a:rPr lang="de-DE" baseline="0" dirty="0" smtClean="0"/>
              <a:t> </a:t>
            </a:r>
            <a:r>
              <a:rPr lang="de-DE" baseline="0" dirty="0" err="1" smtClean="0"/>
              <a:t>within</a:t>
            </a:r>
            <a:r>
              <a:rPr lang="de-DE" baseline="0" dirty="0" smtClean="0"/>
              <a:t> </a:t>
            </a:r>
            <a:r>
              <a:rPr lang="de-DE" baseline="0" dirty="0" err="1" smtClean="0"/>
              <a:t>the</a:t>
            </a:r>
            <a:r>
              <a:rPr lang="de-DE" baseline="0" dirty="0" smtClean="0"/>
              <a:t> </a:t>
            </a:r>
            <a:r>
              <a:rPr lang="de-DE" baseline="0" dirty="0" err="1" smtClean="0"/>
              <a:t>genetic</a:t>
            </a:r>
            <a:r>
              <a:rPr lang="de-DE" baseline="0" dirty="0" smtClean="0"/>
              <a:t> </a:t>
            </a:r>
            <a:r>
              <a:rPr lang="de-DE" baseline="0" dirty="0" err="1" smtClean="0"/>
              <a:t>constraints</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species</a:t>
            </a:r>
            <a:r>
              <a:rPr lang="de-DE" baseline="0" dirty="0" smtClean="0"/>
              <a:t>. </a:t>
            </a:r>
            <a:r>
              <a:rPr lang="de-DE" baseline="0" dirty="0" err="1" smtClean="0"/>
              <a:t>They</a:t>
            </a:r>
            <a:r>
              <a:rPr lang="de-DE" baseline="0" dirty="0" smtClean="0"/>
              <a:t> </a:t>
            </a:r>
            <a:r>
              <a:rPr lang="de-DE" baseline="0" dirty="0" err="1" smtClean="0"/>
              <a:t>show</a:t>
            </a:r>
            <a:r>
              <a:rPr lang="de-DE" baseline="0" dirty="0" smtClean="0"/>
              <a:t> </a:t>
            </a:r>
            <a:r>
              <a:rPr lang="de-DE" baseline="0" dirty="0" err="1" smtClean="0"/>
              <a:t>the</a:t>
            </a:r>
            <a:r>
              <a:rPr lang="de-DE" baseline="0" dirty="0" smtClean="0"/>
              <a:t> </a:t>
            </a:r>
            <a:r>
              <a:rPr lang="de-DE" baseline="0" dirty="0" err="1" smtClean="0"/>
              <a:t>phenotypic</a:t>
            </a:r>
            <a:r>
              <a:rPr lang="de-DE" baseline="0" dirty="0" smtClean="0"/>
              <a:t> </a:t>
            </a:r>
            <a:r>
              <a:rPr lang="de-DE" baseline="0" dirty="0" err="1" smtClean="0"/>
              <a:t>plasticity</a:t>
            </a:r>
            <a:r>
              <a:rPr lang="de-DE" baseline="0" dirty="0" smtClean="0"/>
              <a:t> </a:t>
            </a:r>
            <a:r>
              <a:rPr lang="de-DE" baseline="0" dirty="0" err="1" smtClean="0"/>
              <a:t>of</a:t>
            </a:r>
            <a:r>
              <a:rPr lang="de-DE" baseline="0" dirty="0" smtClean="0"/>
              <a:t> </a:t>
            </a:r>
            <a:r>
              <a:rPr lang="de-DE" baseline="0" dirty="0" err="1" smtClean="0"/>
              <a:t>the</a:t>
            </a:r>
            <a:r>
              <a:rPr lang="de-DE" baseline="0" dirty="0" smtClean="0"/>
              <a:t> individual plant. </a:t>
            </a:r>
          </a:p>
          <a:p>
            <a:endParaRPr lang="de-DE" baseline="0" dirty="0" smtClean="0"/>
          </a:p>
          <a:p>
            <a:r>
              <a:rPr lang="de-DE" baseline="0" dirty="0" smtClean="0"/>
              <a:t>On </a:t>
            </a:r>
            <a:r>
              <a:rPr lang="de-DE" baseline="0" dirty="0" err="1" smtClean="0"/>
              <a:t>the</a:t>
            </a:r>
            <a:r>
              <a:rPr lang="de-DE" baseline="0" dirty="0" smtClean="0"/>
              <a:t> </a:t>
            </a:r>
            <a:r>
              <a:rPr lang="de-DE" baseline="0" dirty="0" err="1" smtClean="0"/>
              <a:t>next</a:t>
            </a:r>
            <a:r>
              <a:rPr lang="de-DE" baseline="0" dirty="0" smtClean="0"/>
              <a:t> </a:t>
            </a:r>
            <a:r>
              <a:rPr lang="de-DE" baseline="0" dirty="0" err="1" smtClean="0"/>
              <a:t>level</a:t>
            </a:r>
            <a:r>
              <a:rPr lang="de-DE" baseline="0" dirty="0" smtClean="0"/>
              <a:t>, </a:t>
            </a:r>
            <a:r>
              <a:rPr lang="de-DE" baseline="0" dirty="0" err="1" smtClean="0"/>
              <a:t>species</a:t>
            </a:r>
            <a:r>
              <a:rPr lang="de-DE" baseline="0" dirty="0" smtClean="0"/>
              <a:t> </a:t>
            </a:r>
            <a:r>
              <a:rPr lang="de-DE" baseline="0" dirty="0" err="1" smtClean="0"/>
              <a:t>are</a:t>
            </a:r>
            <a:r>
              <a:rPr lang="de-DE" baseline="0" dirty="0" smtClean="0"/>
              <a:t> </a:t>
            </a:r>
            <a:r>
              <a:rPr lang="de-DE" baseline="0" dirty="0" err="1" smtClean="0"/>
              <a:t>especially</a:t>
            </a:r>
            <a:r>
              <a:rPr lang="de-DE" baseline="0" dirty="0" smtClean="0"/>
              <a:t> </a:t>
            </a:r>
            <a:r>
              <a:rPr lang="de-DE" baseline="0" dirty="0" err="1" smtClean="0"/>
              <a:t>adapted</a:t>
            </a:r>
            <a:r>
              <a:rPr lang="de-DE" baseline="0" dirty="0" smtClean="0"/>
              <a:t> </a:t>
            </a:r>
            <a:r>
              <a:rPr lang="de-DE" baseline="0" dirty="0" err="1" smtClean="0"/>
              <a:t>to</a:t>
            </a:r>
            <a:r>
              <a:rPr lang="de-DE" baseline="0" dirty="0" smtClean="0"/>
              <a:t> </a:t>
            </a:r>
            <a:r>
              <a:rPr lang="de-DE" baseline="0" dirty="0" err="1" smtClean="0"/>
              <a:t>the</a:t>
            </a:r>
            <a:r>
              <a:rPr lang="de-DE" baseline="0" dirty="0" smtClean="0"/>
              <a:t> </a:t>
            </a:r>
            <a:r>
              <a:rPr lang="de-DE" baseline="0" dirty="0" err="1" smtClean="0"/>
              <a:t>habitat</a:t>
            </a:r>
            <a:r>
              <a:rPr lang="de-DE" baseline="0" dirty="0" smtClean="0"/>
              <a:t> </a:t>
            </a:r>
            <a:r>
              <a:rPr lang="de-DE" baseline="0" dirty="0" err="1" smtClean="0"/>
              <a:t>they</a:t>
            </a:r>
            <a:r>
              <a:rPr lang="de-DE" baseline="0" dirty="0" smtClean="0"/>
              <a:t> </a:t>
            </a:r>
            <a:r>
              <a:rPr lang="de-DE" baseline="0" dirty="0" err="1" smtClean="0"/>
              <a:t>usually</a:t>
            </a:r>
            <a:r>
              <a:rPr lang="de-DE" baseline="0" dirty="0" smtClean="0"/>
              <a:t> </a:t>
            </a:r>
            <a:r>
              <a:rPr lang="de-DE" baseline="0" dirty="0" err="1" smtClean="0"/>
              <a:t>grow</a:t>
            </a:r>
            <a:r>
              <a:rPr lang="de-DE" baseline="0" dirty="0" smtClean="0"/>
              <a:t> in, </a:t>
            </a:r>
            <a:r>
              <a:rPr lang="de-DE" baseline="0" dirty="0" err="1" smtClean="0"/>
              <a:t>these</a:t>
            </a:r>
            <a:r>
              <a:rPr lang="de-DE" baseline="0" dirty="0" smtClean="0"/>
              <a:t> </a:t>
            </a:r>
            <a:r>
              <a:rPr lang="de-DE" baseline="0" dirty="0" err="1" smtClean="0"/>
              <a:t>adaptations</a:t>
            </a:r>
            <a:r>
              <a:rPr lang="de-DE" baseline="0" dirty="0" smtClean="0"/>
              <a:t> </a:t>
            </a:r>
            <a:r>
              <a:rPr lang="de-DE" baseline="0" dirty="0" err="1" smtClean="0"/>
              <a:t>are</a:t>
            </a:r>
            <a:r>
              <a:rPr lang="de-DE" baseline="0" dirty="0" smtClean="0"/>
              <a:t> </a:t>
            </a:r>
            <a:r>
              <a:rPr lang="de-DE" baseline="0" dirty="0" err="1" smtClean="0"/>
              <a:t>genetically</a:t>
            </a:r>
            <a:r>
              <a:rPr lang="de-DE" baseline="0" dirty="0" smtClean="0"/>
              <a:t> </a:t>
            </a:r>
            <a:r>
              <a:rPr lang="de-DE" baseline="0" dirty="0" err="1" smtClean="0"/>
              <a:t>manifested</a:t>
            </a:r>
            <a:r>
              <a:rPr lang="de-DE" baseline="0" dirty="0" smtClean="0"/>
              <a:t>. </a:t>
            </a:r>
          </a:p>
          <a:p>
            <a:endParaRPr lang="de-DE"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46DCF5-BFE5-46FE-8097-F172CB60B2A9}"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94582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baseline="0" dirty="0" smtClean="0"/>
          </a:p>
          <a:p>
            <a:r>
              <a:rPr lang="de-DE" baseline="0" dirty="0" smtClean="0"/>
              <a:t>As </a:t>
            </a:r>
            <a:r>
              <a:rPr lang="de-DE" baseline="0" dirty="0" err="1" smtClean="0"/>
              <a:t>the</a:t>
            </a:r>
            <a:r>
              <a:rPr lang="de-DE" baseline="0" dirty="0" smtClean="0"/>
              <a:t> light </a:t>
            </a:r>
            <a:r>
              <a:rPr lang="de-DE" baseline="0" dirty="0" err="1" smtClean="0"/>
              <a:t>curve</a:t>
            </a:r>
            <a:r>
              <a:rPr lang="de-DE" baseline="0" dirty="0" smtClean="0"/>
              <a:t> </a:t>
            </a:r>
            <a:r>
              <a:rPr lang="de-DE" baseline="0" dirty="0" err="1" smtClean="0"/>
              <a:t>shows</a:t>
            </a:r>
            <a:r>
              <a:rPr lang="de-DE" baseline="0" dirty="0" smtClean="0"/>
              <a:t>, </a:t>
            </a:r>
            <a:r>
              <a:rPr lang="de-DE" baseline="0" dirty="0" err="1" smtClean="0"/>
              <a:t>acclimation</a:t>
            </a:r>
            <a:r>
              <a:rPr lang="de-DE" baseline="0" dirty="0" smtClean="0"/>
              <a:t> </a:t>
            </a:r>
            <a:r>
              <a:rPr lang="de-DE" baseline="0" dirty="0" err="1" smtClean="0"/>
              <a:t>and</a:t>
            </a:r>
            <a:r>
              <a:rPr lang="de-DE" baseline="0" dirty="0" smtClean="0"/>
              <a:t> </a:t>
            </a:r>
            <a:r>
              <a:rPr lang="de-DE" baseline="0" dirty="0" err="1" smtClean="0"/>
              <a:t>adaptation</a:t>
            </a:r>
            <a:r>
              <a:rPr lang="de-DE" baseline="0" dirty="0" smtClean="0"/>
              <a:t> </a:t>
            </a:r>
            <a:r>
              <a:rPr lang="de-DE" baseline="0" dirty="0" err="1" smtClean="0"/>
              <a:t>to</a:t>
            </a:r>
            <a:r>
              <a:rPr lang="de-DE" baseline="0" dirty="0" smtClean="0"/>
              <a:t> high-</a:t>
            </a:r>
            <a:r>
              <a:rPr lang="de-DE" baseline="0" dirty="0" err="1" smtClean="0"/>
              <a:t>irradiance</a:t>
            </a:r>
            <a:r>
              <a:rPr lang="de-DE" baseline="0" dirty="0" smtClean="0"/>
              <a:t> </a:t>
            </a:r>
            <a:r>
              <a:rPr lang="de-DE" baseline="0" dirty="0" err="1" smtClean="0"/>
              <a:t>einvironments</a:t>
            </a:r>
            <a:r>
              <a:rPr lang="de-DE" baseline="0" dirty="0" smtClean="0"/>
              <a:t> </a:t>
            </a:r>
            <a:r>
              <a:rPr lang="de-DE" baseline="0" dirty="0" err="1" smtClean="0"/>
              <a:t>should</a:t>
            </a:r>
            <a:r>
              <a:rPr lang="de-DE" baseline="0" dirty="0" smtClean="0"/>
              <a:t> </a:t>
            </a:r>
            <a:r>
              <a:rPr lang="de-DE" baseline="0" dirty="0" err="1" smtClean="0"/>
              <a:t>enhance</a:t>
            </a:r>
            <a:r>
              <a:rPr lang="de-DE" baseline="0" dirty="0" smtClean="0"/>
              <a:t> </a:t>
            </a:r>
            <a:r>
              <a:rPr lang="de-DE" baseline="0" dirty="0" err="1" smtClean="0"/>
              <a:t>carboxylation</a:t>
            </a:r>
            <a:r>
              <a:rPr lang="de-DE" baseline="0" dirty="0" smtClean="0"/>
              <a:t> </a:t>
            </a:r>
            <a:r>
              <a:rPr lang="de-DE" baseline="0" dirty="0" err="1" smtClean="0"/>
              <a:t>capacity</a:t>
            </a:r>
            <a:r>
              <a:rPr lang="de-DE" baseline="0" dirty="0" smtClean="0"/>
              <a:t> </a:t>
            </a:r>
            <a:r>
              <a:rPr lang="de-DE" baseline="0" dirty="0" err="1" smtClean="0"/>
              <a:t>to</a:t>
            </a:r>
            <a:r>
              <a:rPr lang="de-DE" baseline="0" dirty="0" smtClean="0"/>
              <a:t> </a:t>
            </a:r>
            <a:r>
              <a:rPr lang="de-DE" baseline="0" dirty="0" err="1" smtClean="0"/>
              <a:t>enable</a:t>
            </a:r>
            <a:r>
              <a:rPr lang="de-DE" baseline="0" dirty="0" smtClean="0"/>
              <a:t> </a:t>
            </a:r>
            <a:r>
              <a:rPr lang="de-DE" baseline="0" dirty="0" err="1" smtClean="0"/>
              <a:t>the</a:t>
            </a:r>
            <a:r>
              <a:rPr lang="de-DE" baseline="0" dirty="0" smtClean="0"/>
              <a:t> </a:t>
            </a:r>
            <a:r>
              <a:rPr lang="de-DE" baseline="0" dirty="0" err="1" smtClean="0"/>
              <a:t>leaf</a:t>
            </a:r>
            <a:r>
              <a:rPr lang="de-DE" baseline="0" dirty="0" smtClean="0"/>
              <a:t> </a:t>
            </a:r>
            <a:r>
              <a:rPr lang="de-DE" baseline="0" dirty="0" err="1" smtClean="0"/>
              <a:t>or</a:t>
            </a:r>
            <a:r>
              <a:rPr lang="de-DE" baseline="0" dirty="0" smtClean="0"/>
              <a:t> plant </a:t>
            </a:r>
            <a:r>
              <a:rPr lang="de-DE" baseline="0" dirty="0" err="1" smtClean="0"/>
              <a:t>to</a:t>
            </a:r>
            <a:r>
              <a:rPr lang="de-DE" baseline="0" dirty="0" smtClean="0"/>
              <a:t> </a:t>
            </a:r>
            <a:r>
              <a:rPr lang="de-DE" baseline="0" dirty="0" err="1" smtClean="0"/>
              <a:t>use</a:t>
            </a:r>
            <a:r>
              <a:rPr lang="de-DE" baseline="0" dirty="0" smtClean="0"/>
              <a:t> </a:t>
            </a:r>
            <a:r>
              <a:rPr lang="de-DE" baseline="0" dirty="0" err="1" smtClean="0"/>
              <a:t>the</a:t>
            </a:r>
            <a:r>
              <a:rPr lang="de-DE" baseline="0" dirty="0" smtClean="0"/>
              <a:t> </a:t>
            </a:r>
            <a:r>
              <a:rPr lang="de-DE" baseline="0" dirty="0" err="1" smtClean="0"/>
              <a:t>available</a:t>
            </a:r>
            <a:r>
              <a:rPr lang="de-DE" baseline="0" dirty="0" smtClean="0"/>
              <a:t> light </a:t>
            </a:r>
            <a:r>
              <a:rPr lang="de-DE" baseline="0" dirty="0" err="1" smtClean="0"/>
              <a:t>to</a:t>
            </a:r>
            <a:r>
              <a:rPr lang="de-DE" baseline="0" dirty="0" smtClean="0"/>
              <a:t> </a:t>
            </a:r>
            <a:r>
              <a:rPr lang="de-DE" baseline="0" dirty="0" err="1" smtClean="0"/>
              <a:t>its</a:t>
            </a:r>
            <a:r>
              <a:rPr lang="de-DE" baseline="0" dirty="0" smtClean="0"/>
              <a:t> </a:t>
            </a:r>
            <a:r>
              <a:rPr lang="de-DE" baseline="0" dirty="0" err="1" smtClean="0"/>
              <a:t>full</a:t>
            </a:r>
            <a:r>
              <a:rPr lang="de-DE" baseline="0" dirty="0" smtClean="0"/>
              <a:t> </a:t>
            </a:r>
            <a:r>
              <a:rPr lang="de-DE" baseline="0" dirty="0" err="1" smtClean="0"/>
              <a:t>extent</a:t>
            </a:r>
            <a:r>
              <a:rPr lang="de-DE" baseline="0" dirty="0" smtClean="0"/>
              <a:t>. </a:t>
            </a:r>
          </a:p>
          <a:p>
            <a:endParaRPr lang="de-DE" baseline="0" dirty="0" smtClean="0"/>
          </a:p>
          <a:p>
            <a:r>
              <a:rPr lang="de-DE" baseline="0" dirty="0" smtClean="0"/>
              <a:t>On </a:t>
            </a:r>
            <a:r>
              <a:rPr lang="de-DE" baseline="0" dirty="0" err="1" smtClean="0"/>
              <a:t>the</a:t>
            </a:r>
            <a:r>
              <a:rPr lang="de-DE" baseline="0" dirty="0" smtClean="0"/>
              <a:t> </a:t>
            </a:r>
            <a:r>
              <a:rPr lang="de-DE" baseline="0" dirty="0" err="1" smtClean="0"/>
              <a:t>other</a:t>
            </a:r>
            <a:r>
              <a:rPr lang="de-DE" baseline="0" dirty="0" smtClean="0"/>
              <a:t> </a:t>
            </a:r>
            <a:r>
              <a:rPr lang="de-DE" baseline="0" dirty="0" err="1" smtClean="0"/>
              <a:t>hand</a:t>
            </a:r>
            <a:r>
              <a:rPr lang="de-DE" baseline="0" dirty="0" smtClean="0"/>
              <a:t>, </a:t>
            </a:r>
            <a:r>
              <a:rPr lang="de-DE" baseline="0" dirty="0" err="1" smtClean="0"/>
              <a:t>plants</a:t>
            </a:r>
            <a:r>
              <a:rPr lang="de-DE" baseline="0" dirty="0" smtClean="0"/>
              <a:t> </a:t>
            </a:r>
            <a:r>
              <a:rPr lang="de-DE" baseline="0" dirty="0" err="1" smtClean="0"/>
              <a:t>grown</a:t>
            </a:r>
            <a:r>
              <a:rPr lang="de-DE" baseline="0" dirty="0" smtClean="0"/>
              <a:t> in </a:t>
            </a:r>
            <a:r>
              <a:rPr lang="de-DE" baseline="0" dirty="0" err="1" smtClean="0"/>
              <a:t>darker</a:t>
            </a:r>
            <a:r>
              <a:rPr lang="de-DE" baseline="0" dirty="0" smtClean="0"/>
              <a:t> </a:t>
            </a:r>
            <a:r>
              <a:rPr lang="de-DE" baseline="0" dirty="0" err="1" smtClean="0"/>
              <a:t>environments</a:t>
            </a:r>
            <a:r>
              <a:rPr lang="de-DE" baseline="0" dirty="0" smtClean="0"/>
              <a:t> </a:t>
            </a:r>
            <a:r>
              <a:rPr lang="de-DE" baseline="0" dirty="0" err="1" smtClean="0"/>
              <a:t>are</a:t>
            </a:r>
            <a:r>
              <a:rPr lang="de-DE" baseline="0" dirty="0" smtClean="0"/>
              <a:t> </a:t>
            </a:r>
            <a:r>
              <a:rPr lang="de-DE" baseline="0" dirty="0" err="1" smtClean="0"/>
              <a:t>probably</a:t>
            </a:r>
            <a:r>
              <a:rPr lang="de-DE" baseline="0" dirty="0" smtClean="0"/>
              <a:t> </a:t>
            </a:r>
            <a:r>
              <a:rPr lang="de-DE" baseline="0" dirty="0" err="1" smtClean="0"/>
              <a:t>more</a:t>
            </a:r>
            <a:r>
              <a:rPr lang="de-DE" baseline="0" dirty="0" smtClean="0"/>
              <a:t> limited </a:t>
            </a:r>
            <a:r>
              <a:rPr lang="de-DE" baseline="0" dirty="0" err="1" smtClean="0"/>
              <a:t>by</a:t>
            </a:r>
            <a:r>
              <a:rPr lang="de-DE" baseline="0" dirty="0" smtClean="0"/>
              <a:t> </a:t>
            </a:r>
            <a:r>
              <a:rPr lang="de-DE" baseline="0" dirty="0" err="1" smtClean="0"/>
              <a:t>photon</a:t>
            </a:r>
            <a:r>
              <a:rPr lang="de-DE" baseline="0" dirty="0" smtClean="0"/>
              <a:t> </a:t>
            </a:r>
            <a:r>
              <a:rPr lang="de-DE" baseline="0" dirty="0" err="1" smtClean="0"/>
              <a:t>flux</a:t>
            </a:r>
            <a:r>
              <a:rPr lang="de-DE" baseline="0" dirty="0" smtClean="0"/>
              <a:t> </a:t>
            </a:r>
            <a:r>
              <a:rPr lang="de-DE" baseline="0" dirty="0" err="1" smtClean="0"/>
              <a:t>densitiy</a:t>
            </a:r>
            <a:r>
              <a:rPr lang="de-DE" baseline="0" dirty="0" smtClean="0"/>
              <a:t> </a:t>
            </a:r>
            <a:r>
              <a:rPr lang="de-DE" baseline="0" dirty="0" err="1" smtClean="0"/>
              <a:t>than</a:t>
            </a:r>
            <a:r>
              <a:rPr lang="de-DE" baseline="0" dirty="0" smtClean="0"/>
              <a:t> </a:t>
            </a:r>
            <a:r>
              <a:rPr lang="de-DE" baseline="0" dirty="0" err="1" smtClean="0"/>
              <a:t>by</a:t>
            </a:r>
            <a:r>
              <a:rPr lang="de-DE" baseline="0" dirty="0" smtClean="0"/>
              <a:t> </a:t>
            </a:r>
            <a:r>
              <a:rPr lang="de-DE" baseline="0" dirty="0" err="1" smtClean="0"/>
              <a:t>carboxylation</a:t>
            </a:r>
            <a:r>
              <a:rPr lang="de-DE" baseline="0" dirty="0" smtClean="0"/>
              <a:t> </a:t>
            </a:r>
            <a:r>
              <a:rPr lang="de-DE" baseline="0" dirty="0" err="1" smtClean="0"/>
              <a:t>capacity</a:t>
            </a:r>
            <a:r>
              <a:rPr lang="de-DE" baseline="0" dirty="0" smtClean="0"/>
              <a:t>. </a:t>
            </a:r>
            <a:r>
              <a:rPr lang="de-DE" baseline="0" dirty="0" err="1" smtClean="0"/>
              <a:t>Here</a:t>
            </a:r>
            <a:r>
              <a:rPr lang="de-DE" baseline="0" dirty="0" smtClean="0"/>
              <a:t> </a:t>
            </a:r>
            <a:r>
              <a:rPr lang="de-DE" baseline="0" dirty="0" err="1" smtClean="0"/>
              <a:t>the</a:t>
            </a:r>
            <a:r>
              <a:rPr lang="de-DE" baseline="0" dirty="0" smtClean="0"/>
              <a:t> </a:t>
            </a:r>
            <a:r>
              <a:rPr lang="de-DE" baseline="0" dirty="0" err="1" smtClean="0"/>
              <a:t>response</a:t>
            </a:r>
            <a:r>
              <a:rPr lang="de-DE" baseline="0" dirty="0" smtClean="0"/>
              <a:t> </a:t>
            </a:r>
            <a:r>
              <a:rPr lang="de-DE" baseline="0" dirty="0" err="1" smtClean="0"/>
              <a:t>should</a:t>
            </a:r>
            <a:r>
              <a:rPr lang="de-DE" baseline="0" dirty="0" smtClean="0"/>
              <a:t> </a:t>
            </a:r>
            <a:r>
              <a:rPr lang="de-DE" baseline="0" dirty="0" err="1" smtClean="0"/>
              <a:t>enable</a:t>
            </a:r>
            <a:r>
              <a:rPr lang="de-DE" baseline="0" dirty="0" smtClean="0"/>
              <a:t> </a:t>
            </a:r>
            <a:r>
              <a:rPr lang="de-DE" baseline="0" dirty="0" err="1" smtClean="0"/>
              <a:t>the</a:t>
            </a:r>
            <a:r>
              <a:rPr lang="de-DE" baseline="0" dirty="0" smtClean="0"/>
              <a:t> </a:t>
            </a:r>
            <a:r>
              <a:rPr lang="de-DE" baseline="0" dirty="0" err="1" smtClean="0"/>
              <a:t>leaves</a:t>
            </a:r>
            <a:r>
              <a:rPr lang="de-DE" baseline="0" dirty="0" smtClean="0"/>
              <a:t> </a:t>
            </a:r>
            <a:r>
              <a:rPr lang="de-DE" baseline="0" dirty="0" err="1" smtClean="0"/>
              <a:t>to</a:t>
            </a:r>
            <a:r>
              <a:rPr lang="de-DE" baseline="0" dirty="0" smtClean="0"/>
              <a:t> </a:t>
            </a:r>
            <a:r>
              <a:rPr lang="de-DE" baseline="0" dirty="0" err="1" smtClean="0"/>
              <a:t>harvest</a:t>
            </a:r>
            <a:r>
              <a:rPr lang="de-DE" baseline="0" dirty="0" smtClean="0"/>
              <a:t> </a:t>
            </a:r>
            <a:r>
              <a:rPr lang="de-DE" baseline="0" dirty="0" err="1" smtClean="0"/>
              <a:t>as</a:t>
            </a:r>
            <a:r>
              <a:rPr lang="de-DE" baseline="0" dirty="0" smtClean="0"/>
              <a:t> </a:t>
            </a:r>
            <a:r>
              <a:rPr lang="de-DE" baseline="0" dirty="0" err="1" smtClean="0"/>
              <a:t>many</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precious</a:t>
            </a:r>
            <a:r>
              <a:rPr lang="de-DE" baseline="0" dirty="0" smtClean="0"/>
              <a:t> </a:t>
            </a:r>
            <a:r>
              <a:rPr lang="de-DE" baseline="0" dirty="0" err="1" smtClean="0"/>
              <a:t>few</a:t>
            </a:r>
            <a:r>
              <a:rPr lang="de-DE" baseline="0" dirty="0" smtClean="0"/>
              <a:t> </a:t>
            </a:r>
            <a:r>
              <a:rPr lang="de-DE" baseline="0" dirty="0" err="1" smtClean="0"/>
              <a:t>photons</a:t>
            </a:r>
            <a:r>
              <a:rPr lang="de-DE" baseline="0" dirty="0" smtClean="0"/>
              <a:t> </a:t>
            </a:r>
            <a:r>
              <a:rPr lang="de-DE" baseline="0" dirty="0" err="1" smtClean="0"/>
              <a:t>as</a:t>
            </a:r>
            <a:r>
              <a:rPr lang="de-DE" baseline="0" dirty="0" smtClean="0"/>
              <a:t> </a:t>
            </a:r>
            <a:r>
              <a:rPr lang="de-DE" baseline="0" dirty="0" err="1" smtClean="0"/>
              <a:t>possible</a:t>
            </a:r>
            <a:r>
              <a:rPr lang="de-DE" baseline="0" dirty="0" smtClean="0"/>
              <a:t>. </a:t>
            </a:r>
          </a:p>
          <a:p>
            <a:endParaRPr lang="de-DE" baseline="0" dirty="0" smtClean="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46DCF5-BFE5-46FE-8097-F172CB60B2A9}"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0623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Atriplex</a:t>
            </a:r>
            <a:r>
              <a:rPr lang="de-DE" dirty="0" smtClean="0"/>
              <a:t> </a:t>
            </a:r>
            <a:r>
              <a:rPr lang="de-DE" dirty="0" err="1" smtClean="0"/>
              <a:t>prostrata</a:t>
            </a:r>
            <a:r>
              <a:rPr lang="de-DE" dirty="0" smtClean="0"/>
              <a:t>, in German</a:t>
            </a:r>
            <a:r>
              <a:rPr lang="de-DE" baseline="0" dirty="0" smtClean="0"/>
              <a:t> Spieß-Melde, in English </a:t>
            </a:r>
            <a:r>
              <a:rPr lang="de-DE" baseline="0" dirty="0" err="1" smtClean="0"/>
              <a:t>halberd</a:t>
            </a:r>
            <a:r>
              <a:rPr lang="de-DE" baseline="0" dirty="0" smtClean="0"/>
              <a:t> </a:t>
            </a:r>
            <a:r>
              <a:rPr lang="de-DE" baseline="0" dirty="0" err="1" smtClean="0"/>
              <a:t>leaved</a:t>
            </a:r>
            <a:r>
              <a:rPr lang="de-DE" baseline="0" dirty="0" smtClean="0"/>
              <a:t> </a:t>
            </a:r>
            <a:r>
              <a:rPr lang="de-DE" baseline="0" dirty="0" err="1" smtClean="0"/>
              <a:t>Orach</a:t>
            </a:r>
            <a:r>
              <a:rPr lang="de-DE" baseline="0" dirty="0" smtClean="0"/>
              <a:t>,  ist an </a:t>
            </a:r>
            <a:r>
              <a:rPr lang="de-DE" baseline="0" dirty="0" err="1" smtClean="0"/>
              <a:t>annual</a:t>
            </a:r>
            <a:r>
              <a:rPr lang="de-DE" baseline="0" dirty="0" smtClean="0"/>
              <a:t> plant native in Europe </a:t>
            </a:r>
            <a:r>
              <a:rPr lang="de-DE" baseline="0" dirty="0" err="1" smtClean="0"/>
              <a:t>and</a:t>
            </a:r>
            <a:r>
              <a:rPr lang="de-DE" baseline="0" dirty="0" smtClean="0"/>
              <a:t> Central </a:t>
            </a:r>
            <a:r>
              <a:rPr lang="de-DE" baseline="0" dirty="0" err="1" smtClean="0"/>
              <a:t>Asia</a:t>
            </a:r>
            <a:r>
              <a:rPr lang="de-DE" baseline="0" dirty="0" smtClean="0"/>
              <a:t>. </a:t>
            </a:r>
            <a:r>
              <a:rPr lang="de-DE" baseline="0" dirty="0" err="1" smtClean="0"/>
              <a:t>It</a:t>
            </a:r>
            <a:r>
              <a:rPr lang="de-DE" baseline="0" dirty="0" smtClean="0"/>
              <a:t> </a:t>
            </a:r>
            <a:r>
              <a:rPr lang="de-DE" baseline="0" dirty="0" err="1" smtClean="0"/>
              <a:t>grows</a:t>
            </a:r>
            <a:r>
              <a:rPr lang="de-DE" baseline="0" dirty="0" smtClean="0"/>
              <a:t> in </a:t>
            </a:r>
            <a:r>
              <a:rPr lang="de-DE" baseline="0" dirty="0" err="1" smtClean="0"/>
              <a:t>salt</a:t>
            </a:r>
            <a:r>
              <a:rPr lang="de-DE" baseline="0" dirty="0" smtClean="0"/>
              <a:t> </a:t>
            </a:r>
            <a:r>
              <a:rPr lang="de-DE" baseline="0" dirty="0" err="1" smtClean="0"/>
              <a:t>marshes</a:t>
            </a:r>
            <a:r>
              <a:rPr lang="de-DE" baseline="0" dirty="0" smtClean="0"/>
              <a:t> </a:t>
            </a:r>
            <a:r>
              <a:rPr lang="de-DE" baseline="0" dirty="0" err="1" smtClean="0"/>
              <a:t>and</a:t>
            </a:r>
            <a:r>
              <a:rPr lang="de-DE" baseline="0" dirty="0" smtClean="0"/>
              <a:t> </a:t>
            </a:r>
            <a:r>
              <a:rPr lang="de-DE" baseline="0" dirty="0" err="1" smtClean="0"/>
              <a:t>other</a:t>
            </a:r>
            <a:r>
              <a:rPr lang="de-DE" baseline="0" dirty="0" smtClean="0"/>
              <a:t> open </a:t>
            </a:r>
            <a:r>
              <a:rPr lang="de-DE" baseline="0" dirty="0" err="1" smtClean="0"/>
              <a:t>saline</a:t>
            </a:r>
            <a:r>
              <a:rPr lang="de-DE" baseline="0" dirty="0" smtClean="0"/>
              <a:t> </a:t>
            </a:r>
            <a:r>
              <a:rPr lang="de-DE" baseline="0" dirty="0" err="1" smtClean="0"/>
              <a:t>habitats</a:t>
            </a:r>
            <a:r>
              <a:rPr lang="de-DE" baseline="0" dirty="0" smtClean="0"/>
              <a:t>, so </a:t>
            </a:r>
            <a:r>
              <a:rPr lang="de-DE" baseline="0" dirty="0" err="1" smtClean="0"/>
              <a:t>it</a:t>
            </a:r>
            <a:r>
              <a:rPr lang="de-DE" baseline="0" dirty="0" smtClean="0"/>
              <a:t> </a:t>
            </a:r>
            <a:r>
              <a:rPr lang="de-DE" baseline="0" dirty="0" err="1" smtClean="0"/>
              <a:t>is</a:t>
            </a:r>
            <a:r>
              <a:rPr lang="de-DE" baseline="0" dirty="0" smtClean="0"/>
              <a:t> </a:t>
            </a:r>
            <a:r>
              <a:rPr lang="de-DE" baseline="0" dirty="0" err="1" smtClean="0"/>
              <a:t>genetically</a:t>
            </a:r>
            <a:r>
              <a:rPr lang="de-DE" baseline="0" dirty="0" smtClean="0"/>
              <a:t> a </a:t>
            </a:r>
            <a:r>
              <a:rPr lang="de-DE" baseline="0" dirty="0" err="1" smtClean="0"/>
              <a:t>sun</a:t>
            </a:r>
            <a:r>
              <a:rPr lang="de-DE" baseline="0" dirty="0" smtClean="0"/>
              <a:t> </a:t>
            </a:r>
            <a:r>
              <a:rPr lang="de-DE" baseline="0" dirty="0" err="1" smtClean="0"/>
              <a:t>adapted</a:t>
            </a:r>
            <a:r>
              <a:rPr lang="de-DE" baseline="0" dirty="0" smtClean="0"/>
              <a:t> plant. </a:t>
            </a:r>
          </a:p>
          <a:p>
            <a:endParaRPr lang="en-GB" baseline="0" dirty="0" smtClean="0"/>
          </a:p>
          <a:p>
            <a:r>
              <a:rPr lang="en-GB" baseline="0" dirty="0" smtClean="0"/>
              <a:t>This diagram shows the light effect curves of 3 plants, which have been grown in different light conditions, either in very low light intensity (92ymol </a:t>
            </a:r>
            <a:r>
              <a:rPr lang="en-GB" baseline="0" dirty="0" err="1" smtClean="0"/>
              <a:t>photonen</a:t>
            </a:r>
            <a:r>
              <a:rPr lang="en-GB" baseline="0" dirty="0" smtClean="0"/>
              <a:t> per </a:t>
            </a:r>
            <a:r>
              <a:rPr lang="en-GB" baseline="0" dirty="0" err="1" smtClean="0"/>
              <a:t>sqm</a:t>
            </a:r>
            <a:r>
              <a:rPr lang="en-GB" baseline="0" dirty="0" smtClean="0"/>
              <a:t> and second, black dots), medium light intensity 290 </a:t>
            </a:r>
            <a:r>
              <a:rPr lang="en-GB" baseline="0" dirty="0" err="1" smtClean="0"/>
              <a:t>ymol</a:t>
            </a:r>
            <a:r>
              <a:rPr lang="en-GB" baseline="0" dirty="0" smtClean="0"/>
              <a:t> </a:t>
            </a:r>
            <a:r>
              <a:rPr lang="en-GB" baseline="0" dirty="0" err="1" smtClean="0"/>
              <a:t>sqm</a:t>
            </a:r>
            <a:r>
              <a:rPr lang="en-GB" baseline="0" dirty="0" smtClean="0"/>
              <a:t> s (open triangles) or high light </a:t>
            </a:r>
            <a:r>
              <a:rPr lang="en-GB" baseline="0" dirty="0" err="1" smtClean="0"/>
              <a:t>intensitiy</a:t>
            </a:r>
            <a:r>
              <a:rPr lang="en-GB" baseline="0" dirty="0" smtClean="0"/>
              <a:t> with a photon flux density of 920 </a:t>
            </a:r>
            <a:r>
              <a:rPr lang="en-GB" baseline="0" dirty="0" err="1" smtClean="0"/>
              <a:t>ymol</a:t>
            </a:r>
            <a:r>
              <a:rPr lang="en-GB" baseline="0" dirty="0" smtClean="0"/>
              <a:t> </a:t>
            </a:r>
            <a:r>
              <a:rPr lang="en-GB" baseline="0" dirty="0" err="1" smtClean="0"/>
              <a:t>sqm</a:t>
            </a:r>
            <a:r>
              <a:rPr lang="en-GB" baseline="0" dirty="0" smtClean="0"/>
              <a:t> s (open circles). </a:t>
            </a:r>
          </a:p>
          <a:p>
            <a:endParaRPr lang="en-GB" baseline="0" dirty="0" smtClean="0"/>
          </a:p>
          <a:p>
            <a:r>
              <a:rPr lang="en-GB" baseline="0" dirty="0" smtClean="0"/>
              <a:t>It is obvious, the higher the light intensity at the cultivation of the plants, the higher the maximum photosynthesis Amax reached in this experiment. Shade grown plants were limited by carboxylation capacity at much lower light intensities than those grown in high light conditions. Those plants grown at 920 </a:t>
            </a:r>
            <a:r>
              <a:rPr lang="en-GB" baseline="0" dirty="0" err="1" smtClean="0"/>
              <a:t>ymol</a:t>
            </a:r>
            <a:r>
              <a:rPr lang="en-GB" baseline="0" dirty="0" smtClean="0"/>
              <a:t> photons </a:t>
            </a:r>
            <a:r>
              <a:rPr lang="en-GB" baseline="0" dirty="0" err="1" smtClean="0"/>
              <a:t>sqm</a:t>
            </a:r>
            <a:r>
              <a:rPr lang="en-GB" baseline="0" dirty="0" smtClean="0"/>
              <a:t> s were able to use higher photon flux densities effectively to yield higher carbon gains in photosynthesis. </a:t>
            </a:r>
            <a:endParaRPr lang="de-DE" dirty="0" smtClean="0"/>
          </a:p>
          <a:p>
            <a:endParaRPr lang="de-DE" dirty="0" smtClean="0"/>
          </a:p>
          <a:p>
            <a:endParaRPr lang="de-DE" dirty="0" smtClean="0"/>
          </a:p>
          <a:p>
            <a:endParaRPr lang="de-DE" dirty="0" smtClean="0"/>
          </a:p>
          <a:p>
            <a:endParaRPr lang="de-DE" dirty="0" smtClean="0"/>
          </a:p>
          <a:p>
            <a:r>
              <a:rPr lang="de-DE" dirty="0" err="1" smtClean="0"/>
              <a:t>Atriplex</a:t>
            </a:r>
            <a:r>
              <a:rPr lang="de-DE" dirty="0" smtClean="0"/>
              <a:t> – Spieß-Melde – Europaweit</a:t>
            </a:r>
            <a:r>
              <a:rPr lang="de-DE" baseline="0" dirty="0" smtClean="0"/>
              <a:t> bis Zentralasien, Salzpflanzenfluren bis </a:t>
            </a:r>
            <a:r>
              <a:rPr lang="de-DE" baseline="0" dirty="0" err="1" smtClean="0"/>
              <a:t>Ruderal</a:t>
            </a:r>
            <a:endParaRPr lang="de-DE" baseline="0" dirty="0" smtClean="0"/>
          </a:p>
          <a:p>
            <a:r>
              <a:rPr lang="de-DE" baseline="0" dirty="0" err="1" smtClean="0"/>
              <a:t>Cordyline</a:t>
            </a:r>
            <a:r>
              <a:rPr lang="de-DE" baseline="0" dirty="0" smtClean="0"/>
              <a:t> </a:t>
            </a:r>
            <a:r>
              <a:rPr lang="de-DE" baseline="0" dirty="0" err="1" smtClean="0"/>
              <a:t>rubra</a:t>
            </a:r>
            <a:r>
              <a:rPr lang="de-DE" baseline="0" dirty="0" smtClean="0"/>
              <a:t> – Palm-Lilie, Boden warmer Regenwälder und feuchter </a:t>
            </a:r>
            <a:r>
              <a:rPr lang="de-DE" baseline="0" dirty="0" err="1" smtClean="0"/>
              <a:t>Eucalyptuswälder</a:t>
            </a:r>
            <a:r>
              <a:rPr lang="de-DE" baseline="0" dirty="0" smtClean="0"/>
              <a:t> Australiens</a:t>
            </a:r>
          </a:p>
          <a:p>
            <a:r>
              <a:rPr lang="de-DE" baseline="0" dirty="0" err="1" smtClean="0"/>
              <a:t>Nerium</a:t>
            </a:r>
            <a:r>
              <a:rPr lang="de-DE" baseline="0" dirty="0" smtClean="0"/>
              <a:t> </a:t>
            </a:r>
            <a:r>
              <a:rPr lang="de-DE" baseline="0" dirty="0" err="1" smtClean="0"/>
              <a:t>oleander</a:t>
            </a:r>
            <a:r>
              <a:rPr lang="de-DE" baseline="0" dirty="0" smtClean="0"/>
              <a:t> – mediterrane Auenpflanze</a:t>
            </a:r>
          </a:p>
          <a:p>
            <a:r>
              <a:rPr lang="de-DE" baseline="0" dirty="0" err="1" smtClean="0"/>
              <a:t>Encelia</a:t>
            </a:r>
            <a:r>
              <a:rPr lang="de-DE" baseline="0" dirty="0" smtClean="0"/>
              <a:t> </a:t>
            </a:r>
            <a:r>
              <a:rPr lang="de-DE" baseline="0" dirty="0" err="1" smtClean="0"/>
              <a:t>californica</a:t>
            </a:r>
            <a:r>
              <a:rPr lang="de-DE" baseline="0" dirty="0" smtClean="0"/>
              <a:t> – </a:t>
            </a:r>
            <a:r>
              <a:rPr lang="de-DE" baseline="0" dirty="0" err="1" smtClean="0"/>
              <a:t>Californian</a:t>
            </a:r>
            <a:r>
              <a:rPr lang="de-DE" baseline="0" dirty="0" smtClean="0"/>
              <a:t> </a:t>
            </a:r>
            <a:r>
              <a:rPr lang="de-DE" baseline="0" dirty="0" err="1" smtClean="0"/>
              <a:t>Brittlebush</a:t>
            </a:r>
            <a:r>
              <a:rPr lang="de-DE" baseline="0" dirty="0" smtClean="0"/>
              <a:t> – niedriger Busch, Kalifornien, </a:t>
            </a:r>
            <a:r>
              <a:rPr lang="de-DE" baseline="0" dirty="0" err="1" smtClean="0"/>
              <a:t>Chaparral</a:t>
            </a:r>
            <a:r>
              <a:rPr lang="de-DE" baseline="0" dirty="0" smtClean="0"/>
              <a:t> (buschige Küstenvegetation)</a:t>
            </a:r>
            <a:endParaRPr lang="de-DE"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AEB017-55A1-4A2A-8E32-BDB836203858}"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2051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This slide summarizes the interaction of light reaction and Calvin cycle in the chloroplasts. The light reaction takes place in the stacked parts of the thylakoid membranes, the </a:t>
            </a:r>
            <a:r>
              <a:rPr lang="en-GB" sz="1200" kern="1200" dirty="0" err="1" smtClean="0">
                <a:solidFill>
                  <a:schemeClr val="tx1"/>
                </a:solidFill>
                <a:effectLst/>
                <a:latin typeface="+mn-lt"/>
                <a:ea typeface="+mn-ea"/>
                <a:cs typeface="+mn-cs"/>
              </a:rPr>
              <a:t>granae</a:t>
            </a:r>
            <a:r>
              <a:rPr lang="en-GB" sz="1200" kern="1200" dirty="0" smtClean="0">
                <a:solidFill>
                  <a:schemeClr val="tx1"/>
                </a:solidFill>
                <a:effectLst/>
                <a:latin typeface="+mn-lt"/>
                <a:ea typeface="+mn-ea"/>
                <a:cs typeface="+mn-cs"/>
              </a:rPr>
              <a:t>. Here the energy of light is used to excite electrons in the photosystems and to transfer them to NADPH. Water is split into protons – hydrogen ions – an oxygen and the resulting proton gradient is used to build ATP, which is basically chemical energy. Both NADPH and ATP are used in the Calvin cycle to reduce </a:t>
            </a:r>
            <a:r>
              <a:rPr lang="en-GB" sz="1200" kern="1200" dirty="0" err="1" smtClean="0">
                <a:solidFill>
                  <a:schemeClr val="tx1"/>
                </a:solidFill>
                <a:effectLst/>
                <a:latin typeface="+mn-lt"/>
                <a:ea typeface="+mn-ea"/>
                <a:cs typeface="+mn-cs"/>
              </a:rPr>
              <a:t>Carbondioxide</a:t>
            </a:r>
            <a:r>
              <a:rPr lang="en-GB" sz="1200" kern="1200" dirty="0" smtClean="0">
                <a:solidFill>
                  <a:schemeClr val="tx1"/>
                </a:solidFill>
                <a:effectLst/>
                <a:latin typeface="+mn-lt"/>
                <a:ea typeface="+mn-ea"/>
                <a:cs typeface="+mn-cs"/>
              </a:rPr>
              <a:t> to sugar. </a:t>
            </a:r>
            <a:endParaRPr lang="de-DE" sz="1200" kern="1200" dirty="0" smtClean="0">
              <a:solidFill>
                <a:schemeClr val="tx1"/>
              </a:solidFill>
              <a:effectLst/>
              <a:latin typeface="+mn-lt"/>
              <a:ea typeface="+mn-ea"/>
              <a:cs typeface="+mn-cs"/>
            </a:endParaRPr>
          </a:p>
          <a:p>
            <a:endParaRPr lang="de-DE" dirty="0"/>
          </a:p>
        </p:txBody>
      </p:sp>
      <p:sp>
        <p:nvSpPr>
          <p:cNvPr id="4" name="Foliennummernplatzhalter 3"/>
          <p:cNvSpPr>
            <a:spLocks noGrp="1"/>
          </p:cNvSpPr>
          <p:nvPr>
            <p:ph type="sldNum" sz="quarter" idx="10"/>
          </p:nvPr>
        </p:nvSpPr>
        <p:spPr/>
        <p:txBody>
          <a:bodyPr/>
          <a:lstStyle/>
          <a:p>
            <a:fld id="{0FE06A18-B6B3-4D1F-9B44-D5FFF42782DB}" type="slidenum">
              <a:rPr lang="de-DE" smtClean="0"/>
              <a:t>3</a:t>
            </a:fld>
            <a:endParaRPr lang="de-DE"/>
          </a:p>
        </p:txBody>
      </p:sp>
    </p:spTree>
    <p:extLst>
      <p:ext uri="{BB962C8B-B14F-4D97-AF65-F5344CB8AC3E}">
        <p14:creationId xmlns:p14="http://schemas.microsoft.com/office/powerpoint/2010/main" val="25790900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Wingdings" panose="05000000000000000000" pitchFamily="2" charset="2"/>
              <a:buChar char="à"/>
            </a:pPr>
            <a:r>
              <a:rPr lang="de-DE" baseline="0" dirty="0" smtClean="0">
                <a:sym typeface="Wingdings" panose="05000000000000000000" pitchFamily="2" charset="2"/>
              </a:rPr>
              <a:t>In Graph A </a:t>
            </a:r>
            <a:r>
              <a:rPr lang="de-DE" baseline="0" dirty="0" err="1" smtClean="0">
                <a:sym typeface="Wingdings" panose="05000000000000000000" pitchFamily="2" charset="2"/>
              </a:rPr>
              <a:t>you</a:t>
            </a:r>
            <a:r>
              <a:rPr lang="de-DE" baseline="0" dirty="0" smtClean="0">
                <a:sym typeface="Wingdings" panose="05000000000000000000" pitchFamily="2" charset="2"/>
              </a:rPr>
              <a:t> </a:t>
            </a:r>
            <a:r>
              <a:rPr lang="de-DE" baseline="0" dirty="0" err="1" smtClean="0">
                <a:sym typeface="Wingdings" panose="05000000000000000000" pitchFamily="2" charset="2"/>
              </a:rPr>
              <a:t>see</a:t>
            </a:r>
            <a:r>
              <a:rPr lang="de-DE" baseline="0" dirty="0" smtClean="0">
                <a:sym typeface="Wingdings" panose="05000000000000000000" pitchFamily="2" charset="2"/>
              </a:rPr>
              <a:t>, </a:t>
            </a:r>
            <a:r>
              <a:rPr lang="de-DE" baseline="0" dirty="0" err="1" smtClean="0">
                <a:sym typeface="Wingdings" panose="05000000000000000000" pitchFamily="2" charset="2"/>
              </a:rPr>
              <a:t>that</a:t>
            </a:r>
            <a:r>
              <a:rPr lang="de-DE" baseline="0" dirty="0" smtClean="0">
                <a:sym typeface="Wingdings" panose="05000000000000000000" pitchFamily="2" charset="2"/>
              </a:rPr>
              <a:t> </a:t>
            </a:r>
            <a:r>
              <a:rPr lang="de-DE" baseline="0" dirty="0" err="1" smtClean="0">
                <a:sym typeface="Wingdings" panose="05000000000000000000" pitchFamily="2" charset="2"/>
              </a:rPr>
              <a:t>while</a:t>
            </a:r>
            <a:r>
              <a:rPr lang="de-DE" baseline="0" dirty="0" smtClean="0">
                <a:sym typeface="Wingdings" panose="05000000000000000000" pitchFamily="2" charset="2"/>
              </a:rPr>
              <a:t> </a:t>
            </a:r>
            <a:r>
              <a:rPr lang="de-DE" baseline="0" dirty="0" err="1" smtClean="0">
                <a:sym typeface="Wingdings" panose="05000000000000000000" pitchFamily="2" charset="2"/>
              </a:rPr>
              <a:t>the</a:t>
            </a:r>
            <a:r>
              <a:rPr lang="de-DE" baseline="0" dirty="0" smtClean="0">
                <a:sym typeface="Wingdings" panose="05000000000000000000" pitchFamily="2" charset="2"/>
              </a:rPr>
              <a:t> </a:t>
            </a:r>
            <a:r>
              <a:rPr lang="de-DE" baseline="0" dirty="0" err="1" smtClean="0">
                <a:sym typeface="Wingdings" panose="05000000000000000000" pitchFamily="2" charset="2"/>
              </a:rPr>
              <a:t>shade</a:t>
            </a:r>
            <a:r>
              <a:rPr lang="de-DE" baseline="0" dirty="0" smtClean="0">
                <a:sym typeface="Wingdings" panose="05000000000000000000" pitchFamily="2" charset="2"/>
              </a:rPr>
              <a:t> </a:t>
            </a:r>
            <a:r>
              <a:rPr lang="de-DE" baseline="0" dirty="0" err="1" smtClean="0">
                <a:sym typeface="Wingdings" panose="05000000000000000000" pitchFamily="2" charset="2"/>
              </a:rPr>
              <a:t>leaves</a:t>
            </a:r>
            <a:r>
              <a:rPr lang="de-DE" baseline="0" dirty="0" smtClean="0">
                <a:sym typeface="Wingdings" panose="05000000000000000000" pitchFamily="2" charset="2"/>
              </a:rPr>
              <a:t> </a:t>
            </a:r>
            <a:r>
              <a:rPr lang="de-DE" baseline="0" dirty="0" err="1" smtClean="0">
                <a:sym typeface="Wingdings" panose="05000000000000000000" pitchFamily="2" charset="2"/>
              </a:rPr>
              <a:t>already</a:t>
            </a:r>
            <a:r>
              <a:rPr lang="de-DE" baseline="0" dirty="0" smtClean="0">
                <a:sym typeface="Wingdings" panose="05000000000000000000" pitchFamily="2" charset="2"/>
              </a:rPr>
              <a:t> </a:t>
            </a:r>
            <a:r>
              <a:rPr lang="de-DE" baseline="0" dirty="0" err="1" smtClean="0">
                <a:sym typeface="Wingdings" panose="05000000000000000000" pitchFamily="2" charset="2"/>
              </a:rPr>
              <a:t>reach</a:t>
            </a:r>
            <a:r>
              <a:rPr lang="de-DE" baseline="0" dirty="0" smtClean="0">
                <a:sym typeface="Wingdings" panose="05000000000000000000" pitchFamily="2" charset="2"/>
              </a:rPr>
              <a:t> Amax at light </a:t>
            </a:r>
            <a:r>
              <a:rPr lang="de-DE" baseline="0" dirty="0" err="1" smtClean="0">
                <a:sym typeface="Wingdings" panose="05000000000000000000" pitchFamily="2" charset="2"/>
              </a:rPr>
              <a:t>intensities</a:t>
            </a:r>
            <a:r>
              <a:rPr lang="de-DE" baseline="0" dirty="0" smtClean="0">
                <a:sym typeface="Wingdings" panose="05000000000000000000" pitchFamily="2" charset="2"/>
              </a:rPr>
              <a:t> </a:t>
            </a:r>
            <a:r>
              <a:rPr lang="de-DE" baseline="0" dirty="0" err="1" smtClean="0">
                <a:sym typeface="Wingdings" panose="05000000000000000000" pitchFamily="2" charset="2"/>
              </a:rPr>
              <a:t>around</a:t>
            </a:r>
            <a:r>
              <a:rPr lang="de-DE" baseline="0" dirty="0" smtClean="0">
                <a:sym typeface="Wingdings" panose="05000000000000000000" pitchFamily="2" charset="2"/>
              </a:rPr>
              <a:t> 200ymol </a:t>
            </a:r>
            <a:r>
              <a:rPr lang="de-DE" baseline="0" dirty="0" err="1" smtClean="0">
                <a:sym typeface="Wingdings" panose="05000000000000000000" pitchFamily="2" charset="2"/>
              </a:rPr>
              <a:t>photons</a:t>
            </a:r>
            <a:r>
              <a:rPr lang="de-DE" baseline="0" dirty="0" smtClean="0">
                <a:sym typeface="Wingdings" panose="05000000000000000000" pitchFamily="2" charset="2"/>
              </a:rPr>
              <a:t> </a:t>
            </a:r>
            <a:r>
              <a:rPr lang="de-DE" baseline="0" dirty="0" err="1" smtClean="0">
                <a:sym typeface="Wingdings" panose="05000000000000000000" pitchFamily="2" charset="2"/>
              </a:rPr>
              <a:t>sqm</a:t>
            </a:r>
            <a:r>
              <a:rPr lang="de-DE" baseline="0" dirty="0" smtClean="0">
                <a:sym typeface="Wingdings" panose="05000000000000000000" pitchFamily="2" charset="2"/>
              </a:rPr>
              <a:t> sec, </a:t>
            </a:r>
            <a:r>
              <a:rPr lang="de-DE" baseline="0" dirty="0" err="1" smtClean="0">
                <a:sym typeface="Wingdings" panose="05000000000000000000" pitchFamily="2" charset="2"/>
              </a:rPr>
              <a:t>the</a:t>
            </a:r>
            <a:r>
              <a:rPr lang="de-DE" baseline="0" dirty="0" smtClean="0">
                <a:sym typeface="Wingdings" panose="05000000000000000000" pitchFamily="2" charset="2"/>
              </a:rPr>
              <a:t> </a:t>
            </a:r>
            <a:r>
              <a:rPr lang="de-DE" baseline="0" dirty="0" err="1" smtClean="0">
                <a:sym typeface="Wingdings" panose="05000000000000000000" pitchFamily="2" charset="2"/>
              </a:rPr>
              <a:t>sun</a:t>
            </a:r>
            <a:r>
              <a:rPr lang="de-DE" baseline="0" dirty="0" smtClean="0">
                <a:sym typeface="Wingdings" panose="05000000000000000000" pitchFamily="2" charset="2"/>
              </a:rPr>
              <a:t> </a:t>
            </a:r>
            <a:r>
              <a:rPr lang="de-DE" baseline="0" dirty="0" err="1" smtClean="0">
                <a:sym typeface="Wingdings" panose="05000000000000000000" pitchFamily="2" charset="2"/>
              </a:rPr>
              <a:t>leaves</a:t>
            </a:r>
            <a:r>
              <a:rPr lang="de-DE" baseline="0" dirty="0" smtClean="0">
                <a:sym typeface="Wingdings" panose="05000000000000000000" pitchFamily="2" charset="2"/>
              </a:rPr>
              <a:t> </a:t>
            </a:r>
            <a:r>
              <a:rPr lang="de-DE" baseline="0" dirty="0" err="1" smtClean="0">
                <a:sym typeface="Wingdings" panose="05000000000000000000" pitchFamily="2" charset="2"/>
              </a:rPr>
              <a:t>have</a:t>
            </a:r>
            <a:r>
              <a:rPr lang="de-DE" baseline="0" dirty="0" smtClean="0">
                <a:sym typeface="Wingdings" panose="05000000000000000000" pitchFamily="2" charset="2"/>
              </a:rPr>
              <a:t> not </a:t>
            </a:r>
            <a:r>
              <a:rPr lang="de-DE" baseline="0" dirty="0" err="1" smtClean="0">
                <a:sym typeface="Wingdings" panose="05000000000000000000" pitchFamily="2" charset="2"/>
              </a:rPr>
              <a:t>yet</a:t>
            </a:r>
            <a:r>
              <a:rPr lang="de-DE" baseline="0" dirty="0" smtClean="0">
                <a:sym typeface="Wingdings" panose="05000000000000000000" pitchFamily="2" charset="2"/>
              </a:rPr>
              <a:t> </a:t>
            </a:r>
            <a:r>
              <a:rPr lang="de-DE" baseline="0" dirty="0" err="1" smtClean="0">
                <a:sym typeface="Wingdings" panose="05000000000000000000" pitchFamily="2" charset="2"/>
              </a:rPr>
              <a:t>reached</a:t>
            </a:r>
            <a:r>
              <a:rPr lang="de-DE" baseline="0" dirty="0" smtClean="0">
                <a:sym typeface="Wingdings" panose="05000000000000000000" pitchFamily="2" charset="2"/>
              </a:rPr>
              <a:t> Amax at </a:t>
            </a:r>
            <a:r>
              <a:rPr lang="de-DE" baseline="0" dirty="0" err="1" smtClean="0">
                <a:sym typeface="Wingdings" panose="05000000000000000000" pitchFamily="2" charset="2"/>
              </a:rPr>
              <a:t>more</a:t>
            </a:r>
            <a:r>
              <a:rPr lang="de-DE" baseline="0" dirty="0" smtClean="0">
                <a:sym typeface="Wingdings" panose="05000000000000000000" pitchFamily="2" charset="2"/>
              </a:rPr>
              <a:t> </a:t>
            </a:r>
            <a:r>
              <a:rPr lang="de-DE" baseline="0" dirty="0" err="1" smtClean="0">
                <a:sym typeface="Wingdings" panose="05000000000000000000" pitchFamily="2" charset="2"/>
              </a:rPr>
              <a:t>than</a:t>
            </a:r>
            <a:r>
              <a:rPr lang="de-DE" baseline="0" dirty="0" smtClean="0">
                <a:sym typeface="Wingdings" panose="05000000000000000000" pitchFamily="2" charset="2"/>
              </a:rPr>
              <a:t> 600 </a:t>
            </a:r>
            <a:r>
              <a:rPr lang="de-DE" baseline="0" dirty="0" err="1" smtClean="0">
                <a:sym typeface="Wingdings" panose="05000000000000000000" pitchFamily="2" charset="2"/>
              </a:rPr>
              <a:t>ymol</a:t>
            </a:r>
            <a:r>
              <a:rPr lang="de-DE" baseline="0" dirty="0" smtClean="0">
                <a:sym typeface="Wingdings" panose="05000000000000000000" pitchFamily="2" charset="2"/>
              </a:rPr>
              <a:t> </a:t>
            </a:r>
            <a:r>
              <a:rPr lang="de-DE" baseline="0" dirty="0" err="1" smtClean="0">
                <a:sym typeface="Wingdings" panose="05000000000000000000" pitchFamily="2" charset="2"/>
              </a:rPr>
              <a:t>sqm</a:t>
            </a:r>
            <a:r>
              <a:rPr lang="de-DE" baseline="0" dirty="0" smtClean="0">
                <a:sym typeface="Wingdings" panose="05000000000000000000" pitchFamily="2" charset="2"/>
              </a:rPr>
              <a:t> sec. The </a:t>
            </a:r>
            <a:r>
              <a:rPr lang="de-DE" baseline="0" dirty="0" err="1" smtClean="0">
                <a:sym typeface="Wingdings" panose="05000000000000000000" pitchFamily="2" charset="2"/>
              </a:rPr>
              <a:t>sun</a:t>
            </a:r>
            <a:r>
              <a:rPr lang="de-DE" baseline="0" dirty="0" smtClean="0">
                <a:sym typeface="Wingdings" panose="05000000000000000000" pitchFamily="2" charset="2"/>
              </a:rPr>
              <a:t> </a:t>
            </a:r>
            <a:r>
              <a:rPr lang="de-DE" baseline="0" dirty="0" err="1" smtClean="0">
                <a:sym typeface="Wingdings" panose="05000000000000000000" pitchFamily="2" charset="2"/>
              </a:rPr>
              <a:t>leaves</a:t>
            </a:r>
            <a:r>
              <a:rPr lang="de-DE" baseline="0" dirty="0" smtClean="0">
                <a:sym typeface="Wingdings" panose="05000000000000000000" pitchFamily="2" charset="2"/>
              </a:rPr>
              <a:t> </a:t>
            </a:r>
            <a:r>
              <a:rPr lang="de-DE" baseline="0" dirty="0" err="1" smtClean="0">
                <a:sym typeface="Wingdings" panose="05000000000000000000" pitchFamily="2" charset="2"/>
              </a:rPr>
              <a:t>reach</a:t>
            </a:r>
            <a:r>
              <a:rPr lang="de-DE" baseline="0" dirty="0" smtClean="0">
                <a:sym typeface="Wingdings" panose="05000000000000000000" pitchFamily="2" charset="2"/>
              </a:rPr>
              <a:t> </a:t>
            </a:r>
            <a:r>
              <a:rPr lang="de-DE" baseline="0" dirty="0" err="1" smtClean="0">
                <a:sym typeface="Wingdings" panose="05000000000000000000" pitchFamily="2" charset="2"/>
              </a:rPr>
              <a:t>much</a:t>
            </a:r>
            <a:r>
              <a:rPr lang="de-DE" baseline="0" dirty="0" smtClean="0">
                <a:sym typeface="Wingdings" panose="05000000000000000000" pitchFamily="2" charset="2"/>
              </a:rPr>
              <a:t> </a:t>
            </a:r>
            <a:r>
              <a:rPr lang="de-DE" baseline="0" dirty="0" err="1" smtClean="0">
                <a:sym typeface="Wingdings" panose="05000000000000000000" pitchFamily="2" charset="2"/>
              </a:rPr>
              <a:t>higher</a:t>
            </a:r>
            <a:r>
              <a:rPr lang="de-DE" baseline="0" dirty="0" smtClean="0">
                <a:sym typeface="Wingdings" panose="05000000000000000000" pitchFamily="2" charset="2"/>
              </a:rPr>
              <a:t> </a:t>
            </a:r>
            <a:r>
              <a:rPr lang="de-DE" baseline="0" dirty="0" err="1" smtClean="0">
                <a:sym typeface="Wingdings" panose="05000000000000000000" pitchFamily="2" charset="2"/>
              </a:rPr>
              <a:t>rates</a:t>
            </a:r>
            <a:r>
              <a:rPr lang="de-DE" baseline="0" dirty="0" smtClean="0">
                <a:sym typeface="Wingdings" panose="05000000000000000000" pitchFamily="2" charset="2"/>
              </a:rPr>
              <a:t> </a:t>
            </a:r>
            <a:r>
              <a:rPr lang="de-DE" baseline="0" dirty="0" err="1" smtClean="0">
                <a:sym typeface="Wingdings" panose="05000000000000000000" pitchFamily="2" charset="2"/>
              </a:rPr>
              <a:t>of</a:t>
            </a:r>
            <a:r>
              <a:rPr lang="de-DE" baseline="0" dirty="0" smtClean="0">
                <a:sym typeface="Wingdings" panose="05000000000000000000" pitchFamily="2" charset="2"/>
              </a:rPr>
              <a:t> </a:t>
            </a:r>
            <a:r>
              <a:rPr lang="de-DE" baseline="0" dirty="0" err="1" smtClean="0">
                <a:sym typeface="Wingdings" panose="05000000000000000000" pitchFamily="2" charset="2"/>
              </a:rPr>
              <a:t>photosynthesis</a:t>
            </a:r>
            <a:r>
              <a:rPr lang="de-DE" baseline="0" dirty="0" smtClean="0">
                <a:sym typeface="Wingdings" panose="05000000000000000000" pitchFamily="2" charset="2"/>
              </a:rPr>
              <a:t> </a:t>
            </a:r>
            <a:r>
              <a:rPr lang="de-DE" baseline="0" dirty="0" err="1" smtClean="0">
                <a:sym typeface="Wingdings" panose="05000000000000000000" pitchFamily="2" charset="2"/>
              </a:rPr>
              <a:t>than</a:t>
            </a:r>
            <a:r>
              <a:rPr lang="de-DE" baseline="0" dirty="0" smtClean="0">
                <a:sym typeface="Wingdings" panose="05000000000000000000" pitchFamily="2" charset="2"/>
              </a:rPr>
              <a:t> </a:t>
            </a:r>
            <a:r>
              <a:rPr lang="de-DE" baseline="0" dirty="0" err="1" smtClean="0">
                <a:sym typeface="Wingdings" panose="05000000000000000000" pitchFamily="2" charset="2"/>
              </a:rPr>
              <a:t>the</a:t>
            </a:r>
            <a:r>
              <a:rPr lang="de-DE" baseline="0" dirty="0" smtClean="0">
                <a:sym typeface="Wingdings" panose="05000000000000000000" pitchFamily="2" charset="2"/>
              </a:rPr>
              <a:t> </a:t>
            </a:r>
            <a:r>
              <a:rPr lang="de-DE" baseline="0" dirty="0" err="1" smtClean="0">
                <a:sym typeface="Wingdings" panose="05000000000000000000" pitchFamily="2" charset="2"/>
              </a:rPr>
              <a:t>shade</a:t>
            </a:r>
            <a:r>
              <a:rPr lang="de-DE" baseline="0" dirty="0" smtClean="0">
                <a:sym typeface="Wingdings" panose="05000000000000000000" pitchFamily="2" charset="2"/>
              </a:rPr>
              <a:t> </a:t>
            </a:r>
            <a:r>
              <a:rPr lang="de-DE" baseline="0" dirty="0" err="1" smtClean="0">
                <a:sym typeface="Wingdings" panose="05000000000000000000" pitchFamily="2" charset="2"/>
              </a:rPr>
              <a:t>leaves</a:t>
            </a:r>
            <a:r>
              <a:rPr lang="de-DE" baseline="0" dirty="0" smtClean="0">
                <a:sym typeface="Wingdings" panose="05000000000000000000" pitchFamily="2" charset="2"/>
              </a:rPr>
              <a:t> in high light, </a:t>
            </a:r>
            <a:r>
              <a:rPr lang="de-DE" baseline="0" dirty="0" err="1" smtClean="0">
                <a:sym typeface="Wingdings" panose="05000000000000000000" pitchFamily="2" charset="2"/>
              </a:rPr>
              <a:t>they</a:t>
            </a:r>
            <a:r>
              <a:rPr lang="de-DE" baseline="0" dirty="0" smtClean="0">
                <a:sym typeface="Wingdings" panose="05000000000000000000" pitchFamily="2" charset="2"/>
              </a:rPr>
              <a:t> </a:t>
            </a:r>
            <a:r>
              <a:rPr lang="de-DE" baseline="0" dirty="0" err="1" smtClean="0">
                <a:sym typeface="Wingdings" panose="05000000000000000000" pitchFamily="2" charset="2"/>
              </a:rPr>
              <a:t>are</a:t>
            </a:r>
            <a:r>
              <a:rPr lang="de-DE" baseline="0" dirty="0" smtClean="0">
                <a:sym typeface="Wingdings" panose="05000000000000000000" pitchFamily="2" charset="2"/>
              </a:rPr>
              <a:t> </a:t>
            </a:r>
            <a:r>
              <a:rPr lang="de-DE" baseline="0" dirty="0" err="1" smtClean="0">
                <a:sym typeface="Wingdings" panose="05000000000000000000" pitchFamily="2" charset="2"/>
              </a:rPr>
              <a:t>able</a:t>
            </a:r>
            <a:r>
              <a:rPr lang="de-DE" baseline="0" dirty="0" smtClean="0">
                <a:sym typeface="Wingdings" panose="05000000000000000000" pitchFamily="2" charset="2"/>
              </a:rPr>
              <a:t> </a:t>
            </a:r>
            <a:r>
              <a:rPr lang="de-DE" baseline="0" dirty="0" err="1" smtClean="0">
                <a:sym typeface="Wingdings" panose="05000000000000000000" pitchFamily="2" charset="2"/>
              </a:rPr>
              <a:t>to</a:t>
            </a:r>
            <a:r>
              <a:rPr lang="de-DE" baseline="0" dirty="0" smtClean="0">
                <a:sym typeface="Wingdings" panose="05000000000000000000" pitchFamily="2" charset="2"/>
              </a:rPr>
              <a:t> </a:t>
            </a:r>
            <a:r>
              <a:rPr lang="de-DE" baseline="0" dirty="0" err="1" smtClean="0">
                <a:sym typeface="Wingdings" panose="05000000000000000000" pitchFamily="2" charset="2"/>
              </a:rPr>
              <a:t>efficiently</a:t>
            </a:r>
            <a:r>
              <a:rPr lang="de-DE" baseline="0" dirty="0" smtClean="0">
                <a:sym typeface="Wingdings" panose="05000000000000000000" pitchFamily="2" charset="2"/>
              </a:rPr>
              <a:t> </a:t>
            </a:r>
            <a:r>
              <a:rPr lang="de-DE" baseline="0" dirty="0" err="1" smtClean="0">
                <a:sym typeface="Wingdings" panose="05000000000000000000" pitchFamily="2" charset="2"/>
              </a:rPr>
              <a:t>use</a:t>
            </a:r>
            <a:r>
              <a:rPr lang="de-DE" baseline="0" dirty="0" smtClean="0">
                <a:sym typeface="Wingdings" panose="05000000000000000000" pitchFamily="2" charset="2"/>
              </a:rPr>
              <a:t> high light </a:t>
            </a:r>
            <a:r>
              <a:rPr lang="de-DE" baseline="0" dirty="0" err="1" smtClean="0">
                <a:sym typeface="Wingdings" panose="05000000000000000000" pitchFamily="2" charset="2"/>
              </a:rPr>
              <a:t>intensities</a:t>
            </a:r>
            <a:r>
              <a:rPr lang="de-DE" baseline="0" dirty="0" smtClean="0">
                <a:sym typeface="Wingdings" panose="05000000000000000000" pitchFamily="2" charset="2"/>
              </a:rPr>
              <a:t>. </a:t>
            </a:r>
          </a:p>
          <a:p>
            <a:pPr marL="171450" indent="-171450">
              <a:buFont typeface="Wingdings" panose="05000000000000000000" pitchFamily="2" charset="2"/>
              <a:buChar char="à"/>
            </a:pPr>
            <a:r>
              <a:rPr lang="de-DE" baseline="0" dirty="0" smtClean="0">
                <a:sym typeface="Wingdings" panose="05000000000000000000" pitchFamily="2" charset="2"/>
              </a:rPr>
              <a:t>Graph B </a:t>
            </a:r>
            <a:r>
              <a:rPr lang="de-DE" baseline="0" dirty="0" err="1" smtClean="0">
                <a:sym typeface="Wingdings" panose="05000000000000000000" pitchFamily="2" charset="2"/>
              </a:rPr>
              <a:t>focuses</a:t>
            </a:r>
            <a:r>
              <a:rPr lang="de-DE" baseline="0" dirty="0" smtClean="0">
                <a:sym typeface="Wingdings" panose="05000000000000000000" pitchFamily="2" charset="2"/>
              </a:rPr>
              <a:t> on  </a:t>
            </a:r>
            <a:r>
              <a:rPr lang="de-DE" baseline="0" dirty="0" err="1" smtClean="0">
                <a:sym typeface="Wingdings" panose="05000000000000000000" pitchFamily="2" charset="2"/>
              </a:rPr>
              <a:t>the</a:t>
            </a:r>
            <a:r>
              <a:rPr lang="de-DE" baseline="0" dirty="0" smtClean="0">
                <a:sym typeface="Wingdings" panose="05000000000000000000" pitchFamily="2" charset="2"/>
              </a:rPr>
              <a:t> </a:t>
            </a:r>
            <a:r>
              <a:rPr lang="de-DE" baseline="0" dirty="0" err="1" smtClean="0">
                <a:sym typeface="Wingdings" panose="05000000000000000000" pitchFamily="2" charset="2"/>
              </a:rPr>
              <a:t>response</a:t>
            </a:r>
            <a:r>
              <a:rPr lang="de-DE" baseline="0" dirty="0" smtClean="0">
                <a:sym typeface="Wingdings" panose="05000000000000000000" pitchFamily="2" charset="2"/>
              </a:rPr>
              <a:t> </a:t>
            </a:r>
            <a:r>
              <a:rPr lang="de-DE" baseline="0" dirty="0" err="1" smtClean="0">
                <a:sym typeface="Wingdings" panose="05000000000000000000" pitchFamily="2" charset="2"/>
              </a:rPr>
              <a:t>of</a:t>
            </a:r>
            <a:r>
              <a:rPr lang="de-DE" baseline="0" dirty="0" smtClean="0">
                <a:sym typeface="Wingdings" panose="05000000000000000000" pitchFamily="2" charset="2"/>
              </a:rPr>
              <a:t> </a:t>
            </a:r>
            <a:r>
              <a:rPr lang="de-DE" baseline="0" dirty="0" err="1" smtClean="0">
                <a:sym typeface="Wingdings" panose="05000000000000000000" pitchFamily="2" charset="2"/>
              </a:rPr>
              <a:t>the</a:t>
            </a:r>
            <a:r>
              <a:rPr lang="de-DE" baseline="0" dirty="0" smtClean="0">
                <a:sym typeface="Wingdings" panose="05000000000000000000" pitchFamily="2" charset="2"/>
              </a:rPr>
              <a:t> </a:t>
            </a:r>
            <a:r>
              <a:rPr lang="de-DE" baseline="0" dirty="0" err="1" smtClean="0">
                <a:sym typeface="Wingdings" panose="05000000000000000000" pitchFamily="2" charset="2"/>
              </a:rPr>
              <a:t>leaves</a:t>
            </a:r>
            <a:r>
              <a:rPr lang="de-DE" baseline="0" dirty="0" smtClean="0">
                <a:sym typeface="Wingdings" panose="05000000000000000000" pitchFamily="2" charset="2"/>
              </a:rPr>
              <a:t> </a:t>
            </a:r>
            <a:r>
              <a:rPr lang="de-DE" baseline="0" dirty="0" err="1" smtClean="0">
                <a:sym typeface="Wingdings" panose="05000000000000000000" pitchFamily="2" charset="2"/>
              </a:rPr>
              <a:t>to</a:t>
            </a:r>
            <a:r>
              <a:rPr lang="de-DE" baseline="0" dirty="0" smtClean="0">
                <a:sym typeface="Wingdings" panose="05000000000000000000" pitchFamily="2" charset="2"/>
              </a:rPr>
              <a:t> </a:t>
            </a:r>
            <a:r>
              <a:rPr lang="de-DE" baseline="0" dirty="0" err="1" smtClean="0">
                <a:sym typeface="Wingdings" panose="05000000000000000000" pitchFamily="2" charset="2"/>
              </a:rPr>
              <a:t>low</a:t>
            </a:r>
            <a:r>
              <a:rPr lang="de-DE" baseline="0" dirty="0" smtClean="0">
                <a:sym typeface="Wingdings" panose="05000000000000000000" pitchFamily="2" charset="2"/>
              </a:rPr>
              <a:t> light </a:t>
            </a:r>
            <a:r>
              <a:rPr lang="de-DE" baseline="0" dirty="0" err="1" smtClean="0">
                <a:sym typeface="Wingdings" panose="05000000000000000000" pitchFamily="2" charset="2"/>
              </a:rPr>
              <a:t>intensities</a:t>
            </a:r>
            <a:r>
              <a:rPr lang="de-DE" baseline="0" dirty="0" smtClean="0">
                <a:sym typeface="Wingdings" panose="05000000000000000000" pitchFamily="2" charset="2"/>
              </a:rPr>
              <a:t>: </a:t>
            </a:r>
            <a:r>
              <a:rPr lang="de-DE" baseline="0" dirty="0" err="1" smtClean="0">
                <a:sym typeface="Wingdings" panose="05000000000000000000" pitchFamily="2" charset="2"/>
              </a:rPr>
              <a:t>while</a:t>
            </a:r>
            <a:r>
              <a:rPr lang="de-DE" baseline="0" dirty="0" smtClean="0">
                <a:sym typeface="Wingdings" panose="05000000000000000000" pitchFamily="2" charset="2"/>
              </a:rPr>
              <a:t> </a:t>
            </a:r>
            <a:r>
              <a:rPr lang="de-DE" baseline="0" dirty="0" err="1" smtClean="0">
                <a:sym typeface="Wingdings" panose="05000000000000000000" pitchFamily="2" charset="2"/>
              </a:rPr>
              <a:t>the</a:t>
            </a:r>
            <a:r>
              <a:rPr lang="de-DE" baseline="0" dirty="0" smtClean="0">
                <a:sym typeface="Wingdings" panose="05000000000000000000" pitchFamily="2" charset="2"/>
              </a:rPr>
              <a:t> </a:t>
            </a:r>
            <a:r>
              <a:rPr lang="de-DE" baseline="0" dirty="0" err="1" smtClean="0">
                <a:sym typeface="Wingdings" panose="05000000000000000000" pitchFamily="2" charset="2"/>
              </a:rPr>
              <a:t>shade</a:t>
            </a:r>
            <a:r>
              <a:rPr lang="de-DE" baseline="0" dirty="0" smtClean="0">
                <a:sym typeface="Wingdings" panose="05000000000000000000" pitchFamily="2" charset="2"/>
              </a:rPr>
              <a:t> </a:t>
            </a:r>
            <a:r>
              <a:rPr lang="de-DE" baseline="0" dirty="0" err="1" smtClean="0">
                <a:sym typeface="Wingdings" panose="05000000000000000000" pitchFamily="2" charset="2"/>
              </a:rPr>
              <a:t>leaves</a:t>
            </a:r>
            <a:r>
              <a:rPr lang="de-DE" baseline="0" dirty="0" smtClean="0">
                <a:sym typeface="Wingdings" panose="05000000000000000000" pitchFamily="2" charset="2"/>
              </a:rPr>
              <a:t> </a:t>
            </a:r>
            <a:r>
              <a:rPr lang="de-DE" baseline="0" dirty="0" err="1" smtClean="0">
                <a:sym typeface="Wingdings" panose="05000000000000000000" pitchFamily="2" charset="2"/>
              </a:rPr>
              <a:t>reaches</a:t>
            </a:r>
            <a:r>
              <a:rPr lang="de-DE" baseline="0" dirty="0" smtClean="0">
                <a:sym typeface="Wingdings" panose="05000000000000000000" pitchFamily="2" charset="2"/>
              </a:rPr>
              <a:t> light </a:t>
            </a:r>
            <a:r>
              <a:rPr lang="de-DE" baseline="0" dirty="0" err="1" smtClean="0">
                <a:sym typeface="Wingdings" panose="05000000000000000000" pitchFamily="2" charset="2"/>
              </a:rPr>
              <a:t>compensation</a:t>
            </a:r>
            <a:r>
              <a:rPr lang="de-DE" baseline="0" dirty="0" smtClean="0">
                <a:sym typeface="Wingdings" panose="05000000000000000000" pitchFamily="2" charset="2"/>
              </a:rPr>
              <a:t> at </a:t>
            </a:r>
            <a:r>
              <a:rPr lang="de-DE" baseline="0" dirty="0" err="1" smtClean="0">
                <a:sym typeface="Wingdings" panose="05000000000000000000" pitchFamily="2" charset="2"/>
              </a:rPr>
              <a:t>about</a:t>
            </a:r>
            <a:r>
              <a:rPr lang="de-DE" baseline="0" dirty="0" smtClean="0">
                <a:sym typeface="Wingdings" panose="05000000000000000000" pitchFamily="2" charset="2"/>
              </a:rPr>
              <a:t> 6 </a:t>
            </a:r>
            <a:r>
              <a:rPr lang="de-DE" baseline="0" dirty="0" err="1" smtClean="0">
                <a:sym typeface="Wingdings" panose="05000000000000000000" pitchFamily="2" charset="2"/>
              </a:rPr>
              <a:t>ymols</a:t>
            </a:r>
            <a:r>
              <a:rPr lang="de-DE" baseline="0" dirty="0" smtClean="0">
                <a:sym typeface="Wingdings" panose="05000000000000000000" pitchFamily="2" charset="2"/>
              </a:rPr>
              <a:t> </a:t>
            </a:r>
            <a:r>
              <a:rPr lang="de-DE" baseline="0" dirty="0" err="1" smtClean="0">
                <a:sym typeface="Wingdings" panose="05000000000000000000" pitchFamily="2" charset="2"/>
              </a:rPr>
              <a:t>photons</a:t>
            </a:r>
            <a:r>
              <a:rPr lang="de-DE" baseline="0" dirty="0" smtClean="0">
                <a:sym typeface="Wingdings" panose="05000000000000000000" pitchFamily="2" charset="2"/>
              </a:rPr>
              <a:t> per </a:t>
            </a:r>
            <a:r>
              <a:rPr lang="de-DE" baseline="0" dirty="0" err="1" smtClean="0">
                <a:sym typeface="Wingdings" panose="05000000000000000000" pitchFamily="2" charset="2"/>
              </a:rPr>
              <a:t>sqm</a:t>
            </a:r>
            <a:r>
              <a:rPr lang="de-DE" baseline="0" dirty="0" smtClean="0">
                <a:sym typeface="Wingdings" panose="05000000000000000000" pitchFamily="2" charset="2"/>
              </a:rPr>
              <a:t> </a:t>
            </a:r>
            <a:r>
              <a:rPr lang="de-DE" baseline="0" dirty="0" err="1" smtClean="0">
                <a:sym typeface="Wingdings" panose="05000000000000000000" pitchFamily="2" charset="2"/>
              </a:rPr>
              <a:t>and</a:t>
            </a:r>
            <a:r>
              <a:rPr lang="de-DE" baseline="0" dirty="0" smtClean="0">
                <a:sym typeface="Wingdings" panose="05000000000000000000" pitchFamily="2" charset="2"/>
              </a:rPr>
              <a:t> </a:t>
            </a:r>
            <a:r>
              <a:rPr lang="de-DE" baseline="0" dirty="0" err="1" smtClean="0">
                <a:sym typeface="Wingdings" panose="05000000000000000000" pitchFamily="2" charset="2"/>
              </a:rPr>
              <a:t>second</a:t>
            </a:r>
            <a:r>
              <a:rPr lang="de-DE" baseline="0" dirty="0" smtClean="0">
                <a:sym typeface="Wingdings" panose="05000000000000000000" pitchFamily="2" charset="2"/>
              </a:rPr>
              <a:t> , </a:t>
            </a:r>
            <a:r>
              <a:rPr lang="de-DE" baseline="0" dirty="0" err="1" smtClean="0">
                <a:sym typeface="Wingdings" panose="05000000000000000000" pitchFamily="2" charset="2"/>
              </a:rPr>
              <a:t>the</a:t>
            </a:r>
            <a:r>
              <a:rPr lang="de-DE" baseline="0" dirty="0" smtClean="0">
                <a:sym typeface="Wingdings" panose="05000000000000000000" pitchFamily="2" charset="2"/>
              </a:rPr>
              <a:t> </a:t>
            </a:r>
            <a:r>
              <a:rPr lang="de-DE" baseline="0" dirty="0" err="1" smtClean="0">
                <a:sym typeface="Wingdings" panose="05000000000000000000" pitchFamily="2" charset="2"/>
              </a:rPr>
              <a:t>sun</a:t>
            </a:r>
            <a:r>
              <a:rPr lang="de-DE" baseline="0" dirty="0" smtClean="0">
                <a:sym typeface="Wingdings" panose="05000000000000000000" pitchFamily="2" charset="2"/>
              </a:rPr>
              <a:t> </a:t>
            </a:r>
            <a:r>
              <a:rPr lang="de-DE" baseline="0" dirty="0" err="1" smtClean="0">
                <a:sym typeface="Wingdings" panose="05000000000000000000" pitchFamily="2" charset="2"/>
              </a:rPr>
              <a:t>leaves</a:t>
            </a:r>
            <a:r>
              <a:rPr lang="de-DE" baseline="0" dirty="0" smtClean="0">
                <a:sym typeface="Wingdings" panose="05000000000000000000" pitchFamily="2" charset="2"/>
              </a:rPr>
              <a:t> </a:t>
            </a:r>
            <a:r>
              <a:rPr lang="de-DE" baseline="0" dirty="0" err="1" smtClean="0">
                <a:sym typeface="Wingdings" panose="05000000000000000000" pitchFamily="2" charset="2"/>
              </a:rPr>
              <a:t>needs</a:t>
            </a:r>
            <a:r>
              <a:rPr lang="de-DE" baseline="0" dirty="0" smtClean="0">
                <a:sym typeface="Wingdings" panose="05000000000000000000" pitchFamily="2" charset="2"/>
              </a:rPr>
              <a:t> at least 20 </a:t>
            </a:r>
            <a:r>
              <a:rPr lang="de-DE" baseline="0" dirty="0" err="1" smtClean="0">
                <a:sym typeface="Wingdings" panose="05000000000000000000" pitchFamily="2" charset="2"/>
              </a:rPr>
              <a:t>ymols</a:t>
            </a:r>
            <a:r>
              <a:rPr lang="de-DE" baseline="0" dirty="0" smtClean="0">
                <a:sym typeface="Wingdings" panose="05000000000000000000" pitchFamily="2" charset="2"/>
              </a:rPr>
              <a:t> </a:t>
            </a:r>
            <a:r>
              <a:rPr lang="de-DE" baseline="0" dirty="0" err="1" smtClean="0">
                <a:sym typeface="Wingdings" panose="05000000000000000000" pitchFamily="2" charset="2"/>
              </a:rPr>
              <a:t>of</a:t>
            </a:r>
            <a:r>
              <a:rPr lang="de-DE" baseline="0" dirty="0" smtClean="0">
                <a:sym typeface="Wingdings" panose="05000000000000000000" pitchFamily="2" charset="2"/>
              </a:rPr>
              <a:t> </a:t>
            </a:r>
            <a:r>
              <a:rPr lang="de-DE" baseline="0" dirty="0" err="1" smtClean="0">
                <a:sym typeface="Wingdings" panose="05000000000000000000" pitchFamily="2" charset="2"/>
              </a:rPr>
              <a:t>photons</a:t>
            </a:r>
            <a:r>
              <a:rPr lang="de-DE" baseline="0" dirty="0" smtClean="0">
                <a:sym typeface="Wingdings" panose="05000000000000000000" pitchFamily="2" charset="2"/>
              </a:rPr>
              <a:t> </a:t>
            </a:r>
            <a:r>
              <a:rPr lang="de-DE" baseline="0" dirty="0" err="1" smtClean="0">
                <a:sym typeface="Wingdings" panose="05000000000000000000" pitchFamily="2" charset="2"/>
              </a:rPr>
              <a:t>to</a:t>
            </a:r>
            <a:r>
              <a:rPr lang="de-DE" baseline="0" dirty="0" smtClean="0">
                <a:sym typeface="Wingdings" panose="05000000000000000000" pitchFamily="2" charset="2"/>
              </a:rPr>
              <a:t> </a:t>
            </a:r>
            <a:r>
              <a:rPr lang="de-DE" baseline="0" dirty="0" err="1" smtClean="0">
                <a:sym typeface="Wingdings" panose="05000000000000000000" pitchFamily="2" charset="2"/>
              </a:rPr>
              <a:t>compensate</a:t>
            </a:r>
            <a:r>
              <a:rPr lang="de-DE" baseline="0" dirty="0" smtClean="0">
                <a:sym typeface="Wingdings" panose="05000000000000000000" pitchFamily="2" charset="2"/>
              </a:rPr>
              <a:t> </a:t>
            </a:r>
            <a:r>
              <a:rPr lang="de-DE" baseline="0" dirty="0" err="1" smtClean="0">
                <a:sym typeface="Wingdings" panose="05000000000000000000" pitchFamily="2" charset="2"/>
              </a:rPr>
              <a:t>for</a:t>
            </a:r>
            <a:r>
              <a:rPr lang="de-DE" baseline="0" dirty="0" smtClean="0">
                <a:sym typeface="Wingdings" panose="05000000000000000000" pitchFamily="2" charset="2"/>
              </a:rPr>
              <a:t> </a:t>
            </a:r>
            <a:r>
              <a:rPr lang="de-DE" baseline="0" dirty="0" err="1" smtClean="0">
                <a:sym typeface="Wingdings" panose="05000000000000000000" pitchFamily="2" charset="2"/>
              </a:rPr>
              <a:t>the</a:t>
            </a:r>
            <a:r>
              <a:rPr lang="de-DE" baseline="0" dirty="0" smtClean="0">
                <a:sym typeface="Wingdings" panose="05000000000000000000" pitchFamily="2" charset="2"/>
              </a:rPr>
              <a:t> CO2-loss </a:t>
            </a:r>
            <a:r>
              <a:rPr lang="de-DE" baseline="0" dirty="0" err="1" smtClean="0">
                <a:sym typeface="Wingdings" panose="05000000000000000000" pitchFamily="2" charset="2"/>
              </a:rPr>
              <a:t>of</a:t>
            </a:r>
            <a:r>
              <a:rPr lang="de-DE" baseline="0" dirty="0" smtClean="0">
                <a:sym typeface="Wingdings" panose="05000000000000000000" pitchFamily="2" charset="2"/>
              </a:rPr>
              <a:t> </a:t>
            </a:r>
            <a:r>
              <a:rPr lang="de-DE" baseline="0" dirty="0" err="1" smtClean="0">
                <a:sym typeface="Wingdings" panose="05000000000000000000" pitchFamily="2" charset="2"/>
              </a:rPr>
              <a:t>respiration</a:t>
            </a:r>
            <a:r>
              <a:rPr lang="de-DE" baseline="0" dirty="0" smtClean="0">
                <a:sym typeface="Wingdings" panose="05000000000000000000" pitchFamily="2" charset="2"/>
              </a:rPr>
              <a:t>. The </a:t>
            </a:r>
            <a:r>
              <a:rPr lang="de-DE" baseline="0" dirty="0" err="1" smtClean="0">
                <a:sym typeface="Wingdings" panose="05000000000000000000" pitchFamily="2" charset="2"/>
              </a:rPr>
              <a:t>shade</a:t>
            </a:r>
            <a:r>
              <a:rPr lang="de-DE" baseline="0" dirty="0" smtClean="0">
                <a:sym typeface="Wingdings" panose="05000000000000000000" pitchFamily="2" charset="2"/>
              </a:rPr>
              <a:t> </a:t>
            </a:r>
            <a:r>
              <a:rPr lang="de-DE" baseline="0" dirty="0" err="1" smtClean="0">
                <a:sym typeface="Wingdings" panose="05000000000000000000" pitchFamily="2" charset="2"/>
              </a:rPr>
              <a:t>leaves</a:t>
            </a:r>
            <a:r>
              <a:rPr lang="de-DE" baseline="0" dirty="0" smtClean="0">
                <a:sym typeface="Wingdings" panose="05000000000000000000" pitchFamily="2" charset="2"/>
              </a:rPr>
              <a:t> </a:t>
            </a:r>
            <a:r>
              <a:rPr lang="de-DE" baseline="0" dirty="0" err="1" smtClean="0">
                <a:sym typeface="Wingdings" panose="05000000000000000000" pitchFamily="2" charset="2"/>
              </a:rPr>
              <a:t>achieve</a:t>
            </a:r>
            <a:r>
              <a:rPr lang="de-DE" baseline="0" dirty="0" smtClean="0">
                <a:sym typeface="Wingdings" panose="05000000000000000000" pitchFamily="2" charset="2"/>
              </a:rPr>
              <a:t> a </a:t>
            </a:r>
            <a:r>
              <a:rPr lang="de-DE" baseline="0" dirty="0" err="1" smtClean="0">
                <a:sym typeface="Wingdings" panose="05000000000000000000" pitchFamily="2" charset="2"/>
              </a:rPr>
              <a:t>net</a:t>
            </a:r>
            <a:r>
              <a:rPr lang="de-DE" baseline="0" dirty="0" smtClean="0">
                <a:sym typeface="Wingdings" panose="05000000000000000000" pitchFamily="2" charset="2"/>
              </a:rPr>
              <a:t> </a:t>
            </a:r>
            <a:r>
              <a:rPr lang="de-DE" baseline="0" dirty="0" err="1" smtClean="0">
                <a:sym typeface="Wingdings" panose="05000000000000000000" pitchFamily="2" charset="2"/>
              </a:rPr>
              <a:t>gain</a:t>
            </a:r>
            <a:r>
              <a:rPr lang="de-DE" baseline="0" dirty="0" smtClean="0">
                <a:sym typeface="Wingdings" panose="05000000000000000000" pitchFamily="2" charset="2"/>
              </a:rPr>
              <a:t> </a:t>
            </a:r>
            <a:r>
              <a:rPr lang="de-DE" baseline="0" dirty="0" err="1" smtClean="0">
                <a:sym typeface="Wingdings" panose="05000000000000000000" pitchFamily="2" charset="2"/>
              </a:rPr>
              <a:t>of</a:t>
            </a:r>
            <a:r>
              <a:rPr lang="de-DE" baseline="0" dirty="0" smtClean="0">
                <a:sym typeface="Wingdings" panose="05000000000000000000" pitchFamily="2" charset="2"/>
              </a:rPr>
              <a:t> </a:t>
            </a:r>
            <a:r>
              <a:rPr lang="de-DE" baseline="0" dirty="0" err="1" smtClean="0">
                <a:sym typeface="Wingdings" panose="05000000000000000000" pitchFamily="2" charset="2"/>
              </a:rPr>
              <a:t>photosynthesis</a:t>
            </a:r>
            <a:r>
              <a:rPr lang="de-DE" baseline="0" dirty="0" smtClean="0">
                <a:sym typeface="Wingdings" panose="05000000000000000000" pitchFamily="2" charset="2"/>
              </a:rPr>
              <a:t> at </a:t>
            </a:r>
            <a:r>
              <a:rPr lang="de-DE" baseline="0" dirty="0" err="1" smtClean="0">
                <a:sym typeface="Wingdings" panose="05000000000000000000" pitchFamily="2" charset="2"/>
              </a:rPr>
              <a:t>much</a:t>
            </a:r>
            <a:r>
              <a:rPr lang="de-DE" baseline="0" dirty="0" smtClean="0">
                <a:sym typeface="Wingdings" panose="05000000000000000000" pitchFamily="2" charset="2"/>
              </a:rPr>
              <a:t> </a:t>
            </a:r>
            <a:r>
              <a:rPr lang="de-DE" baseline="0" dirty="0" err="1" smtClean="0">
                <a:sym typeface="Wingdings" panose="05000000000000000000" pitchFamily="2" charset="2"/>
              </a:rPr>
              <a:t>lower</a:t>
            </a:r>
            <a:r>
              <a:rPr lang="de-DE" baseline="0" dirty="0" smtClean="0">
                <a:sym typeface="Wingdings" panose="05000000000000000000" pitchFamily="2" charset="2"/>
              </a:rPr>
              <a:t> light </a:t>
            </a:r>
            <a:r>
              <a:rPr lang="de-DE" baseline="0" dirty="0" err="1" smtClean="0">
                <a:sym typeface="Wingdings" panose="05000000000000000000" pitchFamily="2" charset="2"/>
              </a:rPr>
              <a:t>intensities</a:t>
            </a:r>
            <a:r>
              <a:rPr lang="de-DE" baseline="0" dirty="0" smtClean="0">
                <a:sym typeface="Wingdings" panose="05000000000000000000" pitchFamily="2" charset="2"/>
              </a:rPr>
              <a:t> </a:t>
            </a:r>
            <a:r>
              <a:rPr lang="de-DE" baseline="0" dirty="0" err="1" smtClean="0">
                <a:sym typeface="Wingdings" panose="05000000000000000000" pitchFamily="2" charset="2"/>
              </a:rPr>
              <a:t>than</a:t>
            </a:r>
            <a:r>
              <a:rPr lang="de-DE" baseline="0" dirty="0" smtClean="0">
                <a:sym typeface="Wingdings" panose="05000000000000000000" pitchFamily="2" charset="2"/>
              </a:rPr>
              <a:t> </a:t>
            </a:r>
            <a:r>
              <a:rPr lang="de-DE" baseline="0" dirty="0" err="1" smtClean="0">
                <a:sym typeface="Wingdings" panose="05000000000000000000" pitchFamily="2" charset="2"/>
              </a:rPr>
              <a:t>the</a:t>
            </a:r>
            <a:r>
              <a:rPr lang="de-DE" baseline="0" dirty="0" smtClean="0">
                <a:sym typeface="Wingdings" panose="05000000000000000000" pitchFamily="2" charset="2"/>
              </a:rPr>
              <a:t> </a:t>
            </a:r>
            <a:r>
              <a:rPr lang="de-DE" baseline="0" dirty="0" err="1" smtClean="0">
                <a:sym typeface="Wingdings" panose="05000000000000000000" pitchFamily="2" charset="2"/>
              </a:rPr>
              <a:t>sun</a:t>
            </a:r>
            <a:r>
              <a:rPr lang="de-DE" baseline="0" dirty="0" smtClean="0">
                <a:sym typeface="Wingdings" panose="05000000000000000000" pitchFamily="2" charset="2"/>
              </a:rPr>
              <a:t> </a:t>
            </a:r>
            <a:r>
              <a:rPr lang="de-DE" baseline="0" dirty="0" err="1" smtClean="0">
                <a:sym typeface="Wingdings" panose="05000000000000000000" pitchFamily="2" charset="2"/>
              </a:rPr>
              <a:t>leaves</a:t>
            </a:r>
            <a:r>
              <a:rPr lang="de-DE" baseline="0" dirty="0" smtClean="0">
                <a:sym typeface="Wingdings" panose="05000000000000000000" pitchFamily="2" charset="2"/>
              </a:rPr>
              <a:t>. </a:t>
            </a:r>
            <a:r>
              <a:rPr lang="de-DE" baseline="0" dirty="0" err="1" smtClean="0">
                <a:sym typeface="Wingdings" panose="05000000000000000000" pitchFamily="2" charset="2"/>
              </a:rPr>
              <a:t>Keeping</a:t>
            </a:r>
            <a:r>
              <a:rPr lang="de-DE" baseline="0" dirty="0" smtClean="0">
                <a:sym typeface="Wingdings" panose="05000000000000000000" pitchFamily="2" charset="2"/>
              </a:rPr>
              <a:t> in </a:t>
            </a:r>
            <a:r>
              <a:rPr lang="de-DE" baseline="0" dirty="0" err="1" smtClean="0">
                <a:sym typeface="Wingdings" panose="05000000000000000000" pitchFamily="2" charset="2"/>
              </a:rPr>
              <a:t>mind</a:t>
            </a:r>
            <a:r>
              <a:rPr lang="de-DE" baseline="0" dirty="0" smtClean="0">
                <a:sym typeface="Wingdings" panose="05000000000000000000" pitchFamily="2" charset="2"/>
              </a:rPr>
              <a:t>, </a:t>
            </a:r>
            <a:r>
              <a:rPr lang="de-DE" baseline="0" dirty="0" err="1" smtClean="0">
                <a:sym typeface="Wingdings" panose="05000000000000000000" pitchFamily="2" charset="2"/>
              </a:rPr>
              <a:t>that</a:t>
            </a:r>
            <a:r>
              <a:rPr lang="de-DE" baseline="0" dirty="0" smtClean="0">
                <a:sym typeface="Wingdings" panose="05000000000000000000" pitchFamily="2" charset="2"/>
              </a:rPr>
              <a:t> light </a:t>
            </a:r>
            <a:r>
              <a:rPr lang="de-DE" baseline="0" dirty="0" err="1" smtClean="0">
                <a:sym typeface="Wingdings" panose="05000000000000000000" pitchFamily="2" charset="2"/>
              </a:rPr>
              <a:t>intensitiy</a:t>
            </a:r>
            <a:r>
              <a:rPr lang="de-DE" baseline="0" dirty="0" smtClean="0">
                <a:sym typeface="Wingdings" panose="05000000000000000000" pitchFamily="2" charset="2"/>
              </a:rPr>
              <a:t> at </a:t>
            </a:r>
            <a:r>
              <a:rPr lang="de-DE" baseline="0" dirty="0" err="1" smtClean="0">
                <a:sym typeface="Wingdings" panose="05000000000000000000" pitchFamily="2" charset="2"/>
              </a:rPr>
              <a:t>the</a:t>
            </a:r>
            <a:r>
              <a:rPr lang="de-DE" baseline="0" dirty="0" smtClean="0">
                <a:sym typeface="Wingdings" panose="05000000000000000000" pitchFamily="2" charset="2"/>
              </a:rPr>
              <a:t> </a:t>
            </a:r>
            <a:r>
              <a:rPr lang="de-DE" baseline="0" dirty="0" err="1" smtClean="0">
                <a:sym typeface="Wingdings" panose="05000000000000000000" pitchFamily="2" charset="2"/>
              </a:rPr>
              <a:t>forest</a:t>
            </a:r>
            <a:r>
              <a:rPr lang="de-DE" baseline="0" dirty="0" smtClean="0">
                <a:sym typeface="Wingdings" panose="05000000000000000000" pitchFamily="2" charset="2"/>
              </a:rPr>
              <a:t> </a:t>
            </a:r>
            <a:r>
              <a:rPr lang="de-DE" baseline="0" dirty="0" err="1" smtClean="0">
                <a:sym typeface="Wingdings" panose="05000000000000000000" pitchFamily="2" charset="2"/>
              </a:rPr>
              <a:t>floor</a:t>
            </a:r>
            <a:r>
              <a:rPr lang="de-DE" baseline="0" dirty="0" smtClean="0">
                <a:sym typeface="Wingdings" panose="05000000000000000000" pitchFamily="2" charset="2"/>
              </a:rPr>
              <a:t> </a:t>
            </a:r>
            <a:r>
              <a:rPr lang="de-DE" baseline="0" dirty="0" err="1" smtClean="0">
                <a:sym typeface="Wingdings" panose="05000000000000000000" pitchFamily="2" charset="2"/>
              </a:rPr>
              <a:t>is</a:t>
            </a:r>
            <a:r>
              <a:rPr lang="de-DE" baseline="0" dirty="0" smtClean="0">
                <a:sym typeface="Wingdings" panose="05000000000000000000" pitchFamily="2" charset="2"/>
              </a:rPr>
              <a:t> </a:t>
            </a:r>
            <a:r>
              <a:rPr lang="de-DE" baseline="0" dirty="0" err="1" smtClean="0">
                <a:sym typeface="Wingdings" panose="05000000000000000000" pitchFamily="2" charset="2"/>
              </a:rPr>
              <a:t>only</a:t>
            </a:r>
            <a:r>
              <a:rPr lang="de-DE" baseline="0" dirty="0" smtClean="0">
                <a:sym typeface="Wingdings" panose="05000000000000000000" pitchFamily="2" charset="2"/>
              </a:rPr>
              <a:t> 2% </a:t>
            </a:r>
            <a:r>
              <a:rPr lang="de-DE" baseline="0" dirty="0" err="1" smtClean="0">
                <a:sym typeface="Wingdings" panose="05000000000000000000" pitchFamily="2" charset="2"/>
              </a:rPr>
              <a:t>of</a:t>
            </a:r>
            <a:r>
              <a:rPr lang="de-DE" baseline="0" dirty="0" smtClean="0">
                <a:sym typeface="Wingdings" panose="05000000000000000000" pitchFamily="2" charset="2"/>
              </a:rPr>
              <a:t> </a:t>
            </a:r>
            <a:r>
              <a:rPr lang="de-DE" baseline="0" dirty="0" err="1" smtClean="0">
                <a:sym typeface="Wingdings" panose="05000000000000000000" pitchFamily="2" charset="2"/>
              </a:rPr>
              <a:t>that</a:t>
            </a:r>
            <a:r>
              <a:rPr lang="de-DE" baseline="0" dirty="0" smtClean="0">
                <a:sym typeface="Wingdings" panose="05000000000000000000" pitchFamily="2" charset="2"/>
              </a:rPr>
              <a:t> at </a:t>
            </a:r>
            <a:r>
              <a:rPr lang="de-DE" baseline="0" dirty="0" err="1" smtClean="0">
                <a:sym typeface="Wingdings" panose="05000000000000000000" pitchFamily="2" charset="2"/>
              </a:rPr>
              <a:t>the</a:t>
            </a:r>
            <a:r>
              <a:rPr lang="de-DE" baseline="0" dirty="0" smtClean="0">
                <a:sym typeface="Wingdings" panose="05000000000000000000" pitchFamily="2" charset="2"/>
              </a:rPr>
              <a:t> top </a:t>
            </a:r>
            <a:r>
              <a:rPr lang="de-DE" baseline="0" dirty="0" err="1" smtClean="0">
                <a:sym typeface="Wingdings" panose="05000000000000000000" pitchFamily="2" charset="2"/>
              </a:rPr>
              <a:t>canopy</a:t>
            </a:r>
            <a:r>
              <a:rPr lang="de-DE" baseline="0" dirty="0" smtClean="0">
                <a:sym typeface="Wingdings" panose="05000000000000000000" pitchFamily="2" charset="2"/>
              </a:rPr>
              <a:t>, </a:t>
            </a:r>
            <a:r>
              <a:rPr lang="de-DE" baseline="0" dirty="0" err="1" smtClean="0">
                <a:sym typeface="Wingdings" panose="05000000000000000000" pitchFamily="2" charset="2"/>
              </a:rPr>
              <a:t>the</a:t>
            </a:r>
            <a:r>
              <a:rPr lang="de-DE" baseline="0" dirty="0" smtClean="0">
                <a:sym typeface="Wingdings" panose="05000000000000000000" pitchFamily="2" charset="2"/>
              </a:rPr>
              <a:t> </a:t>
            </a:r>
            <a:r>
              <a:rPr lang="de-DE" baseline="0" dirty="0" err="1" smtClean="0">
                <a:sym typeface="Wingdings" panose="05000000000000000000" pitchFamily="2" charset="2"/>
              </a:rPr>
              <a:t>shade</a:t>
            </a:r>
            <a:r>
              <a:rPr lang="de-DE" baseline="0" dirty="0" smtClean="0">
                <a:sym typeface="Wingdings" panose="05000000000000000000" pitchFamily="2" charset="2"/>
              </a:rPr>
              <a:t> </a:t>
            </a:r>
            <a:r>
              <a:rPr lang="de-DE" baseline="0" dirty="0" err="1" smtClean="0">
                <a:sym typeface="Wingdings" panose="05000000000000000000" pitchFamily="2" charset="2"/>
              </a:rPr>
              <a:t>leaves</a:t>
            </a:r>
            <a:r>
              <a:rPr lang="de-DE" baseline="0" dirty="0" smtClean="0">
                <a:sym typeface="Wingdings" panose="05000000000000000000" pitchFamily="2" charset="2"/>
              </a:rPr>
              <a:t> </a:t>
            </a:r>
            <a:r>
              <a:rPr lang="de-DE" baseline="0" dirty="0" err="1" smtClean="0">
                <a:sym typeface="Wingdings" panose="05000000000000000000" pitchFamily="2" charset="2"/>
              </a:rPr>
              <a:t>are</a:t>
            </a:r>
            <a:r>
              <a:rPr lang="de-DE" baseline="0" dirty="0" smtClean="0">
                <a:sym typeface="Wingdings" panose="05000000000000000000" pitchFamily="2" charset="2"/>
              </a:rPr>
              <a:t> </a:t>
            </a:r>
            <a:r>
              <a:rPr lang="de-DE" baseline="0" dirty="0" err="1" smtClean="0">
                <a:sym typeface="Wingdings" panose="05000000000000000000" pitchFamily="2" charset="2"/>
              </a:rPr>
              <a:t>well</a:t>
            </a:r>
            <a:r>
              <a:rPr lang="de-DE" baseline="0" dirty="0" smtClean="0">
                <a:sym typeface="Wingdings" panose="05000000000000000000" pitchFamily="2" charset="2"/>
              </a:rPr>
              <a:t> </a:t>
            </a:r>
            <a:r>
              <a:rPr lang="de-DE" baseline="0" dirty="0" err="1" smtClean="0">
                <a:sym typeface="Wingdings" panose="05000000000000000000" pitchFamily="2" charset="2"/>
              </a:rPr>
              <a:t>adapted</a:t>
            </a:r>
            <a:r>
              <a:rPr lang="de-DE" baseline="0" dirty="0" smtClean="0">
                <a:sym typeface="Wingdings" panose="05000000000000000000" pitchFamily="2" charset="2"/>
              </a:rPr>
              <a:t> </a:t>
            </a:r>
            <a:r>
              <a:rPr lang="de-DE" baseline="0" dirty="0" err="1" smtClean="0">
                <a:sym typeface="Wingdings" panose="05000000000000000000" pitchFamily="2" charset="2"/>
              </a:rPr>
              <a:t>to</a:t>
            </a:r>
            <a:r>
              <a:rPr lang="de-DE" baseline="0" dirty="0" smtClean="0">
                <a:sym typeface="Wingdings" panose="05000000000000000000" pitchFamily="2" charset="2"/>
              </a:rPr>
              <a:t> </a:t>
            </a:r>
            <a:r>
              <a:rPr lang="de-DE" baseline="0" dirty="0" err="1" smtClean="0">
                <a:sym typeface="Wingdings" panose="05000000000000000000" pitchFamily="2" charset="2"/>
              </a:rPr>
              <a:t>generate</a:t>
            </a:r>
            <a:r>
              <a:rPr lang="de-DE" baseline="0" dirty="0" smtClean="0">
                <a:sym typeface="Wingdings" panose="05000000000000000000" pitchFamily="2" charset="2"/>
              </a:rPr>
              <a:t> </a:t>
            </a:r>
            <a:r>
              <a:rPr lang="de-DE" baseline="0" dirty="0" err="1" smtClean="0">
                <a:sym typeface="Wingdings" panose="05000000000000000000" pitchFamily="2" charset="2"/>
              </a:rPr>
              <a:t>surplus</a:t>
            </a:r>
            <a:r>
              <a:rPr lang="de-DE" baseline="0" dirty="0" smtClean="0">
                <a:sym typeface="Wingdings" panose="05000000000000000000" pitchFamily="2" charset="2"/>
              </a:rPr>
              <a:t> </a:t>
            </a:r>
            <a:r>
              <a:rPr lang="de-DE" baseline="0" dirty="0" err="1" smtClean="0">
                <a:sym typeface="Wingdings" panose="05000000000000000000" pitchFamily="2" charset="2"/>
              </a:rPr>
              <a:t>glucose</a:t>
            </a:r>
            <a:r>
              <a:rPr lang="de-DE" baseline="0" dirty="0" smtClean="0">
                <a:sym typeface="Wingdings" panose="05000000000000000000" pitchFamily="2" charset="2"/>
              </a:rPr>
              <a:t> </a:t>
            </a:r>
            <a:r>
              <a:rPr lang="de-DE" baseline="0" dirty="0" err="1" smtClean="0">
                <a:sym typeface="Wingdings" panose="05000000000000000000" pitchFamily="2" charset="2"/>
              </a:rPr>
              <a:t>even</a:t>
            </a:r>
            <a:r>
              <a:rPr lang="de-DE" baseline="0" dirty="0" smtClean="0">
                <a:sym typeface="Wingdings" panose="05000000000000000000" pitchFamily="2" charset="2"/>
              </a:rPr>
              <a:t> in </a:t>
            </a:r>
            <a:r>
              <a:rPr lang="de-DE" baseline="0" dirty="0" err="1" smtClean="0">
                <a:sym typeface="Wingdings" panose="05000000000000000000" pitchFamily="2" charset="2"/>
              </a:rPr>
              <a:t>very</a:t>
            </a:r>
            <a:r>
              <a:rPr lang="de-DE" baseline="0" dirty="0" smtClean="0">
                <a:sym typeface="Wingdings" panose="05000000000000000000" pitchFamily="2" charset="2"/>
              </a:rPr>
              <a:t> </a:t>
            </a:r>
            <a:r>
              <a:rPr lang="de-DE" baseline="0" dirty="0" err="1" smtClean="0">
                <a:sym typeface="Wingdings" panose="05000000000000000000" pitchFamily="2" charset="2"/>
              </a:rPr>
              <a:t>low</a:t>
            </a:r>
            <a:r>
              <a:rPr lang="de-DE" baseline="0" dirty="0" smtClean="0">
                <a:sym typeface="Wingdings" panose="05000000000000000000" pitchFamily="2" charset="2"/>
              </a:rPr>
              <a:t> PAR.  Sun </a:t>
            </a:r>
            <a:r>
              <a:rPr lang="de-DE" baseline="0" dirty="0" err="1" smtClean="0">
                <a:sym typeface="Wingdings" panose="05000000000000000000" pitchFamily="2" charset="2"/>
              </a:rPr>
              <a:t>leaves</a:t>
            </a:r>
            <a:r>
              <a:rPr lang="de-DE" baseline="0" dirty="0" smtClean="0">
                <a:sym typeface="Wingdings" panose="05000000000000000000" pitchFamily="2" charset="2"/>
              </a:rPr>
              <a:t>, on </a:t>
            </a:r>
            <a:r>
              <a:rPr lang="de-DE" baseline="0" dirty="0" err="1" smtClean="0">
                <a:sym typeface="Wingdings" panose="05000000000000000000" pitchFamily="2" charset="2"/>
              </a:rPr>
              <a:t>the</a:t>
            </a:r>
            <a:r>
              <a:rPr lang="de-DE" baseline="0" dirty="0" smtClean="0">
                <a:sym typeface="Wingdings" panose="05000000000000000000" pitchFamily="2" charset="2"/>
              </a:rPr>
              <a:t> </a:t>
            </a:r>
            <a:r>
              <a:rPr lang="de-DE" baseline="0" dirty="0" err="1" smtClean="0">
                <a:sym typeface="Wingdings" panose="05000000000000000000" pitchFamily="2" charset="2"/>
              </a:rPr>
              <a:t>other</a:t>
            </a:r>
            <a:r>
              <a:rPr lang="de-DE" baseline="0" dirty="0" smtClean="0">
                <a:sym typeface="Wingdings" panose="05000000000000000000" pitchFamily="2" charset="2"/>
              </a:rPr>
              <a:t> </a:t>
            </a:r>
            <a:r>
              <a:rPr lang="de-DE" baseline="0" dirty="0" err="1" smtClean="0">
                <a:sym typeface="Wingdings" panose="05000000000000000000" pitchFamily="2" charset="2"/>
              </a:rPr>
              <a:t>hand</a:t>
            </a:r>
            <a:r>
              <a:rPr lang="de-DE" baseline="0" dirty="0" smtClean="0">
                <a:sym typeface="Wingdings" panose="05000000000000000000" pitchFamily="2" charset="2"/>
              </a:rPr>
              <a:t>, </a:t>
            </a:r>
            <a:r>
              <a:rPr lang="de-DE" baseline="0" dirty="0" err="1" smtClean="0">
                <a:sym typeface="Wingdings" panose="05000000000000000000" pitchFamily="2" charset="2"/>
              </a:rPr>
              <a:t>are</a:t>
            </a:r>
            <a:r>
              <a:rPr lang="de-DE" baseline="0" dirty="0" smtClean="0">
                <a:sym typeface="Wingdings" panose="05000000000000000000" pitchFamily="2" charset="2"/>
              </a:rPr>
              <a:t> </a:t>
            </a:r>
            <a:r>
              <a:rPr lang="de-DE" baseline="0" dirty="0" err="1" smtClean="0">
                <a:sym typeface="Wingdings" panose="05000000000000000000" pitchFamily="2" charset="2"/>
              </a:rPr>
              <a:t>barely</a:t>
            </a:r>
            <a:r>
              <a:rPr lang="de-DE" baseline="0" dirty="0" smtClean="0">
                <a:sym typeface="Wingdings" panose="05000000000000000000" pitchFamily="2" charset="2"/>
              </a:rPr>
              <a:t> </a:t>
            </a:r>
            <a:r>
              <a:rPr lang="de-DE" baseline="0" dirty="0" err="1" smtClean="0">
                <a:sym typeface="Wingdings" panose="05000000000000000000" pitchFamily="2" charset="2"/>
              </a:rPr>
              <a:t>able</a:t>
            </a:r>
            <a:r>
              <a:rPr lang="de-DE" baseline="0" dirty="0" smtClean="0">
                <a:sym typeface="Wingdings" panose="05000000000000000000" pitchFamily="2" charset="2"/>
              </a:rPr>
              <a:t> </a:t>
            </a:r>
            <a:r>
              <a:rPr lang="de-DE" baseline="0" dirty="0" err="1" smtClean="0">
                <a:sym typeface="Wingdings" panose="05000000000000000000" pitchFamily="2" charset="2"/>
              </a:rPr>
              <a:t>to</a:t>
            </a:r>
            <a:r>
              <a:rPr lang="de-DE" baseline="0" dirty="0" smtClean="0">
                <a:sym typeface="Wingdings" panose="05000000000000000000" pitchFamily="2" charset="2"/>
              </a:rPr>
              <a:t> </a:t>
            </a:r>
            <a:r>
              <a:rPr lang="de-DE" baseline="0" dirty="0" err="1" smtClean="0">
                <a:sym typeface="Wingdings" panose="05000000000000000000" pitchFamily="2" charset="2"/>
              </a:rPr>
              <a:t>generate</a:t>
            </a:r>
            <a:r>
              <a:rPr lang="de-DE" baseline="0" dirty="0" smtClean="0">
                <a:sym typeface="Wingdings" panose="05000000000000000000" pitchFamily="2" charset="2"/>
              </a:rPr>
              <a:t> </a:t>
            </a:r>
            <a:r>
              <a:rPr lang="de-DE" baseline="0" dirty="0" err="1" smtClean="0">
                <a:sym typeface="Wingdings" panose="05000000000000000000" pitchFamily="2" charset="2"/>
              </a:rPr>
              <a:t>profit</a:t>
            </a:r>
            <a:r>
              <a:rPr lang="de-DE" baseline="0" dirty="0" smtClean="0">
                <a:sym typeface="Wingdings" panose="05000000000000000000" pitchFamily="2" charset="2"/>
              </a:rPr>
              <a:t> in </a:t>
            </a:r>
            <a:r>
              <a:rPr lang="de-DE" baseline="0" dirty="0" err="1" smtClean="0">
                <a:sym typeface="Wingdings" panose="05000000000000000000" pitchFamily="2" charset="2"/>
              </a:rPr>
              <a:t>this</a:t>
            </a:r>
            <a:r>
              <a:rPr lang="de-DE" baseline="0" dirty="0" smtClean="0">
                <a:sym typeface="Wingdings" panose="05000000000000000000" pitchFamily="2" charset="2"/>
              </a:rPr>
              <a:t> </a:t>
            </a:r>
            <a:r>
              <a:rPr lang="de-DE" baseline="0" dirty="0" err="1" smtClean="0">
                <a:sym typeface="Wingdings" panose="05000000000000000000" pitchFamily="2" charset="2"/>
              </a:rPr>
              <a:t>low</a:t>
            </a:r>
            <a:r>
              <a:rPr lang="de-DE" baseline="0" dirty="0" smtClean="0">
                <a:sym typeface="Wingdings" panose="05000000000000000000" pitchFamily="2" charset="2"/>
              </a:rPr>
              <a:t> PAR, </a:t>
            </a:r>
            <a:r>
              <a:rPr lang="de-DE" baseline="0" dirty="0" err="1" smtClean="0">
                <a:sym typeface="Wingdings" panose="05000000000000000000" pitchFamily="2" charset="2"/>
              </a:rPr>
              <a:t>especially</a:t>
            </a:r>
            <a:r>
              <a:rPr lang="de-DE" baseline="0" dirty="0" smtClean="0">
                <a:sym typeface="Wingdings" panose="05000000000000000000" pitchFamily="2" charset="2"/>
              </a:rPr>
              <a:t> </a:t>
            </a:r>
            <a:r>
              <a:rPr lang="de-DE" baseline="0" dirty="0" err="1" smtClean="0">
                <a:sym typeface="Wingdings" panose="05000000000000000000" pitchFamily="2" charset="2"/>
              </a:rPr>
              <a:t>if</a:t>
            </a:r>
            <a:r>
              <a:rPr lang="de-DE" baseline="0" dirty="0" smtClean="0">
                <a:sym typeface="Wingdings" panose="05000000000000000000" pitchFamily="2" charset="2"/>
              </a:rPr>
              <a:t> </a:t>
            </a:r>
            <a:r>
              <a:rPr lang="de-DE" baseline="0" dirty="0" err="1" smtClean="0">
                <a:sym typeface="Wingdings" panose="05000000000000000000" pitchFamily="2" charset="2"/>
              </a:rPr>
              <a:t>you</a:t>
            </a:r>
            <a:r>
              <a:rPr lang="de-DE" baseline="0" dirty="0" smtClean="0">
                <a:sym typeface="Wingdings" panose="05000000000000000000" pitchFamily="2" charset="2"/>
              </a:rPr>
              <a:t> </a:t>
            </a:r>
            <a:r>
              <a:rPr lang="de-DE" baseline="0" dirty="0" err="1" smtClean="0">
                <a:sym typeface="Wingdings" panose="05000000000000000000" pitchFamily="2" charset="2"/>
              </a:rPr>
              <a:t>bear</a:t>
            </a:r>
            <a:r>
              <a:rPr lang="de-DE" baseline="0" dirty="0" smtClean="0">
                <a:sym typeface="Wingdings" panose="05000000000000000000" pitchFamily="2" charset="2"/>
              </a:rPr>
              <a:t> in </a:t>
            </a:r>
            <a:r>
              <a:rPr lang="de-DE" baseline="0" dirty="0" err="1" smtClean="0">
                <a:sym typeface="Wingdings" panose="05000000000000000000" pitchFamily="2" charset="2"/>
              </a:rPr>
              <a:t>mind</a:t>
            </a:r>
            <a:r>
              <a:rPr lang="de-DE" baseline="0" dirty="0" smtClean="0">
                <a:sym typeface="Wingdings" panose="05000000000000000000" pitchFamily="2" charset="2"/>
              </a:rPr>
              <a:t>, </a:t>
            </a:r>
            <a:r>
              <a:rPr lang="de-DE" baseline="0" dirty="0" err="1" smtClean="0">
                <a:sym typeface="Wingdings" panose="05000000000000000000" pitchFamily="2" charset="2"/>
              </a:rPr>
              <a:t>that</a:t>
            </a:r>
            <a:r>
              <a:rPr lang="de-DE" baseline="0" dirty="0" smtClean="0">
                <a:sym typeface="Wingdings" panose="05000000000000000000" pitchFamily="2" charset="2"/>
              </a:rPr>
              <a:t> </a:t>
            </a:r>
            <a:r>
              <a:rPr lang="de-DE" baseline="0" dirty="0" err="1" smtClean="0">
                <a:sym typeface="Wingdings" panose="05000000000000000000" pitchFamily="2" charset="2"/>
              </a:rPr>
              <a:t>photosynthesis</a:t>
            </a:r>
            <a:r>
              <a:rPr lang="de-DE" baseline="0" dirty="0" smtClean="0">
                <a:sym typeface="Wingdings" panose="05000000000000000000" pitchFamily="2" charset="2"/>
              </a:rPr>
              <a:t> </a:t>
            </a:r>
            <a:r>
              <a:rPr lang="de-DE" baseline="0" dirty="0" err="1" smtClean="0">
                <a:sym typeface="Wingdings" panose="05000000000000000000" pitchFamily="2" charset="2"/>
              </a:rPr>
              <a:t>can</a:t>
            </a:r>
            <a:r>
              <a:rPr lang="de-DE" baseline="0" dirty="0" smtClean="0">
                <a:sym typeface="Wingdings" panose="05000000000000000000" pitchFamily="2" charset="2"/>
              </a:rPr>
              <a:t> happen </a:t>
            </a:r>
            <a:r>
              <a:rPr lang="de-DE" baseline="0" dirty="0" err="1" smtClean="0">
                <a:sym typeface="Wingdings" panose="05000000000000000000" pitchFamily="2" charset="2"/>
              </a:rPr>
              <a:t>only</a:t>
            </a:r>
            <a:r>
              <a:rPr lang="de-DE" baseline="0" dirty="0" smtClean="0">
                <a:sym typeface="Wingdings" panose="05000000000000000000" pitchFamily="2" charset="2"/>
              </a:rPr>
              <a:t> </a:t>
            </a:r>
            <a:r>
              <a:rPr lang="de-DE" baseline="0" dirty="0" err="1" smtClean="0">
                <a:sym typeface="Wingdings" panose="05000000000000000000" pitchFamily="2" charset="2"/>
              </a:rPr>
              <a:t>during</a:t>
            </a:r>
            <a:r>
              <a:rPr lang="de-DE" baseline="0" dirty="0" smtClean="0">
                <a:sym typeface="Wingdings" panose="05000000000000000000" pitchFamily="2" charset="2"/>
              </a:rPr>
              <a:t> </a:t>
            </a:r>
            <a:r>
              <a:rPr lang="de-DE" baseline="0" dirty="0" err="1" smtClean="0">
                <a:sym typeface="Wingdings" panose="05000000000000000000" pitchFamily="2" charset="2"/>
              </a:rPr>
              <a:t>the</a:t>
            </a:r>
            <a:r>
              <a:rPr lang="de-DE" baseline="0" dirty="0" smtClean="0">
                <a:sym typeface="Wingdings" panose="05000000000000000000" pitchFamily="2" charset="2"/>
              </a:rPr>
              <a:t> light </a:t>
            </a:r>
            <a:r>
              <a:rPr lang="de-DE" baseline="0" dirty="0" err="1" smtClean="0">
                <a:sym typeface="Wingdings" panose="05000000000000000000" pitchFamily="2" charset="2"/>
              </a:rPr>
              <a:t>hours</a:t>
            </a:r>
            <a:r>
              <a:rPr lang="de-DE" baseline="0" dirty="0" smtClean="0">
                <a:sym typeface="Wingdings" panose="05000000000000000000" pitchFamily="2" charset="2"/>
              </a:rPr>
              <a:t> </a:t>
            </a:r>
            <a:r>
              <a:rPr lang="de-DE" baseline="0" dirty="0" err="1" smtClean="0">
                <a:sym typeface="Wingdings" panose="05000000000000000000" pitchFamily="2" charset="2"/>
              </a:rPr>
              <a:t>of</a:t>
            </a:r>
            <a:r>
              <a:rPr lang="de-DE" baseline="0" dirty="0" smtClean="0">
                <a:sym typeface="Wingdings" panose="05000000000000000000" pitchFamily="2" charset="2"/>
              </a:rPr>
              <a:t> </a:t>
            </a:r>
            <a:r>
              <a:rPr lang="de-DE" baseline="0" dirty="0" err="1" smtClean="0">
                <a:sym typeface="Wingdings" panose="05000000000000000000" pitchFamily="2" charset="2"/>
              </a:rPr>
              <a:t>day</a:t>
            </a:r>
            <a:r>
              <a:rPr lang="de-DE" baseline="0" dirty="0" smtClean="0">
                <a:sym typeface="Wingdings" panose="05000000000000000000" pitchFamily="2" charset="2"/>
              </a:rPr>
              <a:t>, </a:t>
            </a:r>
            <a:r>
              <a:rPr lang="de-DE" baseline="0" dirty="0" err="1" smtClean="0">
                <a:sym typeface="Wingdings" panose="05000000000000000000" pitchFamily="2" charset="2"/>
              </a:rPr>
              <a:t>while</a:t>
            </a:r>
            <a:r>
              <a:rPr lang="de-DE" baseline="0" dirty="0" smtClean="0">
                <a:sym typeface="Wingdings" panose="05000000000000000000" pitchFamily="2" charset="2"/>
              </a:rPr>
              <a:t> </a:t>
            </a:r>
            <a:r>
              <a:rPr lang="de-DE" baseline="0" dirty="0" err="1" smtClean="0">
                <a:sym typeface="Wingdings" panose="05000000000000000000" pitchFamily="2" charset="2"/>
              </a:rPr>
              <a:t>dark</a:t>
            </a:r>
            <a:r>
              <a:rPr lang="de-DE" baseline="0" dirty="0" smtClean="0">
                <a:sym typeface="Wingdings" panose="05000000000000000000" pitchFamily="2" charset="2"/>
              </a:rPr>
              <a:t> </a:t>
            </a:r>
            <a:r>
              <a:rPr lang="de-DE" baseline="0" dirty="0" err="1" smtClean="0">
                <a:sym typeface="Wingdings" panose="05000000000000000000" pitchFamily="2" charset="2"/>
              </a:rPr>
              <a:t>respiration</a:t>
            </a:r>
            <a:r>
              <a:rPr lang="de-DE" baseline="0" dirty="0" smtClean="0">
                <a:sym typeface="Wingdings" panose="05000000000000000000" pitchFamily="2" charset="2"/>
              </a:rPr>
              <a:t> </a:t>
            </a:r>
            <a:r>
              <a:rPr lang="de-DE" baseline="0" dirty="0" err="1" smtClean="0">
                <a:sym typeface="Wingdings" panose="05000000000000000000" pitchFamily="2" charset="2"/>
              </a:rPr>
              <a:t>is</a:t>
            </a:r>
            <a:r>
              <a:rPr lang="de-DE" baseline="0" dirty="0" smtClean="0">
                <a:sym typeface="Wingdings" panose="05000000000000000000" pitchFamily="2" charset="2"/>
              </a:rPr>
              <a:t> </a:t>
            </a:r>
            <a:r>
              <a:rPr lang="de-DE" baseline="0" dirty="0" err="1" smtClean="0">
                <a:sym typeface="Wingdings" panose="05000000000000000000" pitchFamily="2" charset="2"/>
              </a:rPr>
              <a:t>neccessary</a:t>
            </a:r>
            <a:r>
              <a:rPr lang="de-DE" baseline="0" dirty="0" smtClean="0">
                <a:sym typeface="Wingdings" panose="05000000000000000000" pitchFamily="2" charset="2"/>
              </a:rPr>
              <a:t> all </a:t>
            </a:r>
            <a:r>
              <a:rPr lang="de-DE" baseline="0" dirty="0" err="1" smtClean="0">
                <a:sym typeface="Wingdings" panose="05000000000000000000" pitchFamily="2" charset="2"/>
              </a:rPr>
              <a:t>around</a:t>
            </a:r>
            <a:r>
              <a:rPr lang="de-DE" baseline="0" dirty="0" smtClean="0">
                <a:sym typeface="Wingdings" panose="05000000000000000000" pitchFamily="2" charset="2"/>
              </a:rPr>
              <a:t> </a:t>
            </a:r>
            <a:r>
              <a:rPr lang="de-DE" baseline="0" dirty="0" err="1" smtClean="0">
                <a:sym typeface="Wingdings" panose="05000000000000000000" pitchFamily="2" charset="2"/>
              </a:rPr>
              <a:t>the</a:t>
            </a:r>
            <a:r>
              <a:rPr lang="de-DE" baseline="0" dirty="0" smtClean="0">
                <a:sym typeface="Wingdings" panose="05000000000000000000" pitchFamily="2" charset="2"/>
              </a:rPr>
              <a:t> </a:t>
            </a:r>
            <a:r>
              <a:rPr lang="de-DE" baseline="0" dirty="0" err="1" smtClean="0">
                <a:sym typeface="Wingdings" panose="05000000000000000000" pitchFamily="2" charset="2"/>
              </a:rPr>
              <a:t>clock</a:t>
            </a:r>
            <a:r>
              <a:rPr lang="de-DE" baseline="0" dirty="0" smtClean="0">
                <a:sym typeface="Wingdings" panose="05000000000000000000" pitchFamily="2" charset="2"/>
              </a:rPr>
              <a:t>. </a:t>
            </a:r>
            <a:endParaRPr lang="de-DE"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46DCF5-BFE5-46FE-8097-F172CB60B2A9}"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98915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The </a:t>
            </a:r>
            <a:r>
              <a:rPr lang="de-DE" dirty="0" err="1" smtClean="0"/>
              <a:t>anatomical</a:t>
            </a:r>
            <a:r>
              <a:rPr lang="de-DE" dirty="0" smtClean="0"/>
              <a:t> </a:t>
            </a:r>
            <a:r>
              <a:rPr lang="de-DE" dirty="0" err="1" smtClean="0"/>
              <a:t>background</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adaptations</a:t>
            </a:r>
            <a:r>
              <a:rPr lang="de-DE" baseline="0" dirty="0" smtClean="0"/>
              <a:t> </a:t>
            </a:r>
            <a:r>
              <a:rPr lang="de-DE" baseline="0" dirty="0" err="1" smtClean="0"/>
              <a:t>to</a:t>
            </a:r>
            <a:r>
              <a:rPr lang="de-DE" baseline="0" dirty="0" smtClean="0"/>
              <a:t> different light </a:t>
            </a:r>
            <a:r>
              <a:rPr lang="de-DE" baseline="0" dirty="0" err="1" smtClean="0"/>
              <a:t>regimes</a:t>
            </a:r>
            <a:r>
              <a:rPr lang="de-DE" baseline="0" dirty="0" smtClean="0"/>
              <a:t> </a:t>
            </a:r>
            <a:r>
              <a:rPr lang="de-DE" baseline="0" dirty="0" err="1" smtClean="0"/>
              <a:t>can</a:t>
            </a:r>
            <a:r>
              <a:rPr lang="de-DE" baseline="0" dirty="0" smtClean="0"/>
              <a:t> </a:t>
            </a:r>
            <a:r>
              <a:rPr lang="de-DE" baseline="0" dirty="0" err="1" smtClean="0"/>
              <a:t>be</a:t>
            </a:r>
            <a:r>
              <a:rPr lang="de-DE" baseline="0" dirty="0" smtClean="0"/>
              <a:t> </a:t>
            </a:r>
            <a:r>
              <a:rPr lang="de-DE" baseline="0" dirty="0" err="1" smtClean="0"/>
              <a:t>seen</a:t>
            </a:r>
            <a:r>
              <a:rPr lang="de-DE" baseline="0" dirty="0" smtClean="0"/>
              <a:t> in </a:t>
            </a:r>
            <a:r>
              <a:rPr lang="de-DE" baseline="0" dirty="0" err="1" smtClean="0"/>
              <a:t>these</a:t>
            </a:r>
            <a:r>
              <a:rPr lang="de-DE" baseline="0" dirty="0" smtClean="0"/>
              <a:t> </a:t>
            </a:r>
            <a:r>
              <a:rPr lang="de-DE" baseline="0" dirty="0" err="1" smtClean="0"/>
              <a:t>cross-sections</a:t>
            </a:r>
            <a:r>
              <a:rPr lang="de-DE" baseline="0" dirty="0" smtClean="0"/>
              <a:t> </a:t>
            </a:r>
            <a:r>
              <a:rPr lang="de-DE" baseline="0" dirty="0" err="1" smtClean="0"/>
              <a:t>of</a:t>
            </a:r>
            <a:r>
              <a:rPr lang="de-DE" baseline="0" dirty="0" smtClean="0"/>
              <a:t> </a:t>
            </a:r>
            <a:r>
              <a:rPr lang="de-DE" baseline="0" dirty="0" err="1" smtClean="0"/>
              <a:t>sun</a:t>
            </a:r>
            <a:r>
              <a:rPr lang="de-DE" baseline="0" dirty="0" smtClean="0"/>
              <a:t>- </a:t>
            </a:r>
            <a:r>
              <a:rPr lang="de-DE" baseline="0" dirty="0" err="1" smtClean="0"/>
              <a:t>and</a:t>
            </a:r>
            <a:r>
              <a:rPr lang="de-DE" baseline="0" dirty="0" smtClean="0"/>
              <a:t> </a:t>
            </a:r>
            <a:r>
              <a:rPr lang="de-DE" baseline="0" dirty="0" err="1" smtClean="0"/>
              <a:t>shadeleaves</a:t>
            </a:r>
            <a:r>
              <a:rPr lang="de-DE" baseline="0" dirty="0" smtClean="0"/>
              <a:t> </a:t>
            </a:r>
            <a:r>
              <a:rPr lang="de-DE" baseline="0" dirty="0" err="1" smtClean="0"/>
              <a:t>of</a:t>
            </a:r>
            <a:r>
              <a:rPr lang="de-DE" baseline="0" dirty="0" smtClean="0"/>
              <a:t> European </a:t>
            </a:r>
            <a:r>
              <a:rPr lang="de-DE" baseline="0" dirty="0" err="1" smtClean="0"/>
              <a:t>Beech</a:t>
            </a:r>
            <a:r>
              <a:rPr lang="de-DE" baseline="0" dirty="0" smtClean="0"/>
              <a:t>. </a:t>
            </a:r>
          </a:p>
          <a:p>
            <a:endParaRPr lang="de-DE" baseline="0" dirty="0" smtClean="0"/>
          </a:p>
          <a:p>
            <a:r>
              <a:rPr lang="de-DE" baseline="0" dirty="0" err="1" smtClean="0"/>
              <a:t>Both</a:t>
            </a:r>
            <a:r>
              <a:rPr lang="de-DE" baseline="0" dirty="0" smtClean="0"/>
              <a:t> </a:t>
            </a:r>
            <a:r>
              <a:rPr lang="de-DE" baseline="0" dirty="0" err="1" smtClean="0"/>
              <a:t>show</a:t>
            </a:r>
            <a:r>
              <a:rPr lang="de-DE" baseline="0" dirty="0" smtClean="0"/>
              <a:t> </a:t>
            </a:r>
            <a:r>
              <a:rPr lang="de-DE" baseline="0" dirty="0" err="1" smtClean="0"/>
              <a:t>the</a:t>
            </a:r>
            <a:r>
              <a:rPr lang="de-DE" baseline="0" dirty="0" smtClean="0"/>
              <a:t> </a:t>
            </a:r>
            <a:r>
              <a:rPr lang="de-DE" baseline="0" dirty="0" err="1" smtClean="0"/>
              <a:t>typical</a:t>
            </a:r>
            <a:r>
              <a:rPr lang="de-DE" baseline="0" dirty="0" smtClean="0"/>
              <a:t> </a:t>
            </a:r>
            <a:r>
              <a:rPr lang="de-DE" baseline="0" dirty="0" err="1" smtClean="0"/>
              <a:t>broad-leaf</a:t>
            </a:r>
            <a:r>
              <a:rPr lang="de-DE" baseline="0" dirty="0" smtClean="0"/>
              <a:t> </a:t>
            </a:r>
            <a:r>
              <a:rPr lang="de-DE" baseline="0" dirty="0" err="1" smtClean="0"/>
              <a:t>anatomy</a:t>
            </a:r>
            <a:r>
              <a:rPr lang="de-DE" baseline="0" dirty="0" smtClean="0"/>
              <a:t>: </a:t>
            </a:r>
          </a:p>
          <a:p>
            <a:pPr marL="171450" indent="-171450">
              <a:buFont typeface="Wingdings" panose="05000000000000000000" pitchFamily="2" charset="2"/>
              <a:buChar char="à"/>
            </a:pPr>
            <a:r>
              <a:rPr lang="de-DE" baseline="0" dirty="0" smtClean="0"/>
              <a:t>an </a:t>
            </a:r>
            <a:r>
              <a:rPr lang="de-DE" baseline="0" dirty="0" err="1" smtClean="0"/>
              <a:t>upper</a:t>
            </a:r>
            <a:r>
              <a:rPr lang="de-DE" baseline="0" dirty="0" smtClean="0"/>
              <a:t> </a:t>
            </a:r>
            <a:r>
              <a:rPr lang="de-DE" baseline="0" dirty="0" err="1" smtClean="0"/>
              <a:t>epidermis</a:t>
            </a:r>
            <a:r>
              <a:rPr lang="de-DE" baseline="0" dirty="0" smtClean="0"/>
              <a:t>, </a:t>
            </a:r>
          </a:p>
          <a:p>
            <a:pPr marL="171450" indent="-171450">
              <a:buFont typeface="Wingdings" panose="05000000000000000000" pitchFamily="2" charset="2"/>
              <a:buChar char="à"/>
            </a:pPr>
            <a:r>
              <a:rPr lang="de-DE" baseline="0" dirty="0" err="1" smtClean="0"/>
              <a:t>chloroplast-rich</a:t>
            </a:r>
            <a:r>
              <a:rPr lang="de-DE" baseline="0" dirty="0" smtClean="0"/>
              <a:t> Palisade </a:t>
            </a:r>
            <a:r>
              <a:rPr lang="de-DE" baseline="0" dirty="0" err="1" smtClean="0"/>
              <a:t>mesophyll</a:t>
            </a:r>
            <a:r>
              <a:rPr lang="de-DE" baseline="0" dirty="0" smtClean="0"/>
              <a:t> </a:t>
            </a:r>
            <a:r>
              <a:rPr lang="de-DE" baseline="0" dirty="0" err="1" smtClean="0"/>
              <a:t>underneath</a:t>
            </a:r>
            <a:r>
              <a:rPr lang="de-DE" baseline="0" dirty="0" smtClean="0"/>
              <a:t>, </a:t>
            </a:r>
          </a:p>
          <a:p>
            <a:pPr marL="171450" indent="-171450">
              <a:buFont typeface="Wingdings" panose="05000000000000000000" pitchFamily="2" charset="2"/>
              <a:buChar char="à"/>
            </a:pPr>
            <a:r>
              <a:rPr lang="de-DE" baseline="0" dirty="0" err="1" smtClean="0"/>
              <a:t>then</a:t>
            </a:r>
            <a:r>
              <a:rPr lang="de-DE" baseline="0" dirty="0" smtClean="0"/>
              <a:t> </a:t>
            </a:r>
            <a:r>
              <a:rPr lang="de-DE" baseline="0" dirty="0" err="1" smtClean="0"/>
              <a:t>the</a:t>
            </a:r>
            <a:r>
              <a:rPr lang="de-DE" baseline="0" dirty="0" smtClean="0"/>
              <a:t> </a:t>
            </a:r>
            <a:r>
              <a:rPr lang="de-DE" baseline="0" dirty="0" err="1" smtClean="0"/>
              <a:t>spongy</a:t>
            </a:r>
            <a:r>
              <a:rPr lang="de-DE" baseline="0" dirty="0" smtClean="0"/>
              <a:t> </a:t>
            </a:r>
            <a:r>
              <a:rPr lang="de-DE" baseline="0" dirty="0" err="1" smtClean="0"/>
              <a:t>mesophyll</a:t>
            </a:r>
            <a:r>
              <a:rPr lang="de-DE" baseline="0" dirty="0" smtClean="0"/>
              <a:t> </a:t>
            </a:r>
            <a:r>
              <a:rPr lang="de-DE" baseline="0" dirty="0" err="1" smtClean="0"/>
              <a:t>permeated</a:t>
            </a:r>
            <a:r>
              <a:rPr lang="de-DE" baseline="0" dirty="0" smtClean="0"/>
              <a:t> </a:t>
            </a:r>
            <a:r>
              <a:rPr lang="de-DE" baseline="0" dirty="0" err="1" smtClean="0"/>
              <a:t>by</a:t>
            </a:r>
            <a:r>
              <a:rPr lang="de-DE" baseline="0" dirty="0" smtClean="0"/>
              <a:t> </a:t>
            </a:r>
            <a:r>
              <a:rPr lang="de-DE" baseline="0" dirty="0" err="1" smtClean="0"/>
              <a:t>the</a:t>
            </a:r>
            <a:r>
              <a:rPr lang="de-DE" baseline="0" dirty="0" smtClean="0"/>
              <a:t> </a:t>
            </a:r>
            <a:r>
              <a:rPr lang="de-DE" baseline="0" dirty="0" err="1" smtClean="0"/>
              <a:t>vascular</a:t>
            </a:r>
            <a:r>
              <a:rPr lang="de-DE" baseline="0" dirty="0" smtClean="0"/>
              <a:t> </a:t>
            </a:r>
            <a:r>
              <a:rPr lang="de-DE" baseline="0" dirty="0" err="1" smtClean="0"/>
              <a:t>bundles</a:t>
            </a:r>
            <a:r>
              <a:rPr lang="de-DE" baseline="0" dirty="0" smtClean="0"/>
              <a:t> </a:t>
            </a:r>
          </a:p>
          <a:p>
            <a:pPr marL="171450" indent="-171450">
              <a:buFont typeface="Wingdings" panose="05000000000000000000" pitchFamily="2" charset="2"/>
              <a:buChar char="à"/>
            </a:pPr>
            <a:r>
              <a:rPr lang="de-DE" baseline="0" dirty="0" err="1" smtClean="0"/>
              <a:t>and</a:t>
            </a:r>
            <a:r>
              <a:rPr lang="de-DE" baseline="0" dirty="0" smtClean="0"/>
              <a:t> </a:t>
            </a:r>
            <a:r>
              <a:rPr lang="de-DE" baseline="0" dirty="0" err="1" smtClean="0"/>
              <a:t>the</a:t>
            </a:r>
            <a:r>
              <a:rPr lang="de-DE" baseline="0" dirty="0" smtClean="0"/>
              <a:t> </a:t>
            </a:r>
            <a:r>
              <a:rPr lang="de-DE" baseline="0" dirty="0" err="1" smtClean="0"/>
              <a:t>lower</a:t>
            </a:r>
            <a:r>
              <a:rPr lang="de-DE" baseline="0" dirty="0" smtClean="0"/>
              <a:t> Epidermis </a:t>
            </a:r>
            <a:r>
              <a:rPr lang="de-DE" baseline="0" dirty="0" err="1" smtClean="0"/>
              <a:t>with</a:t>
            </a:r>
            <a:r>
              <a:rPr lang="de-DE" baseline="0" dirty="0" smtClean="0"/>
              <a:t> </a:t>
            </a:r>
            <a:r>
              <a:rPr lang="de-DE" baseline="0" dirty="0" err="1" smtClean="0"/>
              <a:t>the</a:t>
            </a:r>
            <a:r>
              <a:rPr lang="de-DE" baseline="0" dirty="0" smtClean="0"/>
              <a:t> Stomata. </a:t>
            </a:r>
          </a:p>
          <a:p>
            <a:endParaRPr lang="de-DE" baseline="0" dirty="0" smtClean="0"/>
          </a:p>
          <a:p>
            <a:r>
              <a:rPr lang="de-DE" baseline="0" dirty="0" smtClean="0"/>
              <a:t>The double </a:t>
            </a:r>
            <a:r>
              <a:rPr lang="de-DE" baseline="0" dirty="0" err="1" smtClean="0"/>
              <a:t>layer</a:t>
            </a:r>
            <a:r>
              <a:rPr lang="de-DE" baseline="0" dirty="0" smtClean="0"/>
              <a:t> </a:t>
            </a:r>
            <a:r>
              <a:rPr lang="de-DE" baseline="0" dirty="0" err="1" smtClean="0"/>
              <a:t>palisade</a:t>
            </a:r>
            <a:r>
              <a:rPr lang="de-DE" baseline="0" dirty="0" smtClean="0"/>
              <a:t> </a:t>
            </a:r>
            <a:r>
              <a:rPr lang="de-DE" baseline="0" dirty="0" err="1" smtClean="0"/>
              <a:t>mesophyll</a:t>
            </a:r>
            <a:r>
              <a:rPr lang="de-DE" baseline="0" dirty="0" smtClean="0"/>
              <a:t> </a:t>
            </a:r>
            <a:r>
              <a:rPr lang="de-DE" baseline="0" dirty="0" err="1" smtClean="0"/>
              <a:t>and</a:t>
            </a:r>
            <a:r>
              <a:rPr lang="de-DE" baseline="0" dirty="0" smtClean="0"/>
              <a:t> </a:t>
            </a:r>
            <a:r>
              <a:rPr lang="de-DE" baseline="0" dirty="0" err="1" smtClean="0"/>
              <a:t>the</a:t>
            </a:r>
            <a:r>
              <a:rPr lang="de-DE" baseline="0" dirty="0" smtClean="0"/>
              <a:t> </a:t>
            </a:r>
            <a:r>
              <a:rPr lang="de-DE" baseline="0" dirty="0" err="1" smtClean="0"/>
              <a:t>thicker</a:t>
            </a:r>
            <a:r>
              <a:rPr lang="de-DE" baseline="0" dirty="0" smtClean="0"/>
              <a:t> </a:t>
            </a:r>
            <a:r>
              <a:rPr lang="de-DE" baseline="0" dirty="0" err="1" smtClean="0"/>
              <a:t>spongy</a:t>
            </a:r>
            <a:r>
              <a:rPr lang="de-DE" baseline="0" dirty="0" smtClean="0"/>
              <a:t> </a:t>
            </a:r>
            <a:r>
              <a:rPr lang="de-DE" baseline="0" dirty="0" err="1" smtClean="0"/>
              <a:t>mesophyll</a:t>
            </a:r>
            <a:r>
              <a:rPr lang="de-DE" baseline="0" dirty="0" smtClean="0"/>
              <a:t> </a:t>
            </a:r>
            <a:r>
              <a:rPr lang="de-DE" baseline="0" dirty="0" err="1" smtClean="0"/>
              <a:t>give</a:t>
            </a:r>
            <a:r>
              <a:rPr lang="de-DE" baseline="0" dirty="0" smtClean="0"/>
              <a:t> </a:t>
            </a:r>
            <a:r>
              <a:rPr lang="de-DE" baseline="0" dirty="0" err="1" smtClean="0"/>
              <a:t>the</a:t>
            </a:r>
            <a:r>
              <a:rPr lang="de-DE" baseline="0" dirty="0" smtClean="0"/>
              <a:t> </a:t>
            </a:r>
            <a:r>
              <a:rPr lang="de-DE" baseline="0" dirty="0" err="1" smtClean="0"/>
              <a:t>sun</a:t>
            </a:r>
            <a:r>
              <a:rPr lang="de-DE" baseline="0" dirty="0" smtClean="0"/>
              <a:t> </a:t>
            </a:r>
            <a:r>
              <a:rPr lang="de-DE" baseline="0" dirty="0" err="1" smtClean="0"/>
              <a:t>leaf</a:t>
            </a:r>
            <a:r>
              <a:rPr lang="de-DE" baseline="0" dirty="0" smtClean="0"/>
              <a:t> </a:t>
            </a:r>
            <a:r>
              <a:rPr lang="de-DE" baseline="0" dirty="0" err="1" smtClean="0"/>
              <a:t>more</a:t>
            </a:r>
            <a:r>
              <a:rPr lang="de-DE" baseline="0" dirty="0" smtClean="0"/>
              <a:t> </a:t>
            </a:r>
            <a:r>
              <a:rPr lang="de-DE" baseline="0" dirty="0" err="1" smtClean="0"/>
              <a:t>chloroplasts</a:t>
            </a:r>
            <a:r>
              <a:rPr lang="de-DE" baseline="0" dirty="0" smtClean="0"/>
              <a:t> per </a:t>
            </a:r>
            <a:r>
              <a:rPr lang="de-DE" baseline="0" dirty="0" err="1" smtClean="0"/>
              <a:t>area</a:t>
            </a:r>
            <a:r>
              <a:rPr lang="de-DE" baseline="0" dirty="0" smtClean="0"/>
              <a:t> </a:t>
            </a:r>
            <a:r>
              <a:rPr lang="de-DE" baseline="0" dirty="0" err="1" smtClean="0"/>
              <a:t>to</a:t>
            </a:r>
            <a:r>
              <a:rPr lang="de-DE" baseline="0" dirty="0" smtClean="0"/>
              <a:t> </a:t>
            </a:r>
            <a:r>
              <a:rPr lang="de-DE" baseline="0" dirty="0" err="1" smtClean="0"/>
              <a:t>enhance</a:t>
            </a:r>
            <a:r>
              <a:rPr lang="de-DE" baseline="0" dirty="0" smtClean="0"/>
              <a:t> </a:t>
            </a:r>
            <a:r>
              <a:rPr lang="de-DE" baseline="0" dirty="0" err="1" smtClean="0"/>
              <a:t>their</a:t>
            </a:r>
            <a:r>
              <a:rPr lang="de-DE" baseline="0" dirty="0" smtClean="0"/>
              <a:t> </a:t>
            </a:r>
            <a:r>
              <a:rPr lang="de-DE" baseline="0" dirty="0" err="1" smtClean="0"/>
              <a:t>photosynthetic</a:t>
            </a:r>
            <a:r>
              <a:rPr lang="de-DE" baseline="0" dirty="0" smtClean="0"/>
              <a:t> </a:t>
            </a:r>
            <a:r>
              <a:rPr lang="de-DE" baseline="0" dirty="0" err="1" smtClean="0"/>
              <a:t>capacity</a:t>
            </a:r>
            <a:r>
              <a:rPr lang="de-DE" baseline="0" dirty="0" smtClean="0"/>
              <a:t> – </a:t>
            </a:r>
            <a:r>
              <a:rPr lang="de-DE" baseline="0" dirty="0" err="1" smtClean="0"/>
              <a:t>they</a:t>
            </a:r>
            <a:r>
              <a:rPr lang="de-DE" baseline="0" dirty="0" smtClean="0"/>
              <a:t> </a:t>
            </a:r>
            <a:r>
              <a:rPr lang="de-DE" baseline="0" dirty="0" err="1" smtClean="0"/>
              <a:t>have</a:t>
            </a:r>
            <a:r>
              <a:rPr lang="de-DE" baseline="0" dirty="0" smtClean="0"/>
              <a:t> all </a:t>
            </a:r>
            <a:r>
              <a:rPr lang="de-DE" baseline="0" dirty="0" err="1" smtClean="0"/>
              <a:t>the</a:t>
            </a:r>
            <a:r>
              <a:rPr lang="de-DE" baseline="0" dirty="0" smtClean="0"/>
              <a:t> light </a:t>
            </a:r>
            <a:r>
              <a:rPr lang="de-DE" baseline="0" dirty="0" err="1" smtClean="0"/>
              <a:t>reactions</a:t>
            </a:r>
            <a:r>
              <a:rPr lang="de-DE" baseline="0" dirty="0" smtClean="0"/>
              <a:t> </a:t>
            </a:r>
            <a:r>
              <a:rPr lang="de-DE" baseline="0" dirty="0" err="1" smtClean="0"/>
              <a:t>and</a:t>
            </a:r>
            <a:r>
              <a:rPr lang="de-DE" baseline="0" dirty="0" smtClean="0"/>
              <a:t> Calvin </a:t>
            </a:r>
            <a:r>
              <a:rPr lang="de-DE" baseline="0" dirty="0" err="1" smtClean="0"/>
              <a:t>cycle</a:t>
            </a:r>
            <a:r>
              <a:rPr lang="de-DE" baseline="0" dirty="0" smtClean="0"/>
              <a:t> </a:t>
            </a:r>
            <a:r>
              <a:rPr lang="de-DE" baseline="0" dirty="0" err="1" smtClean="0"/>
              <a:t>enzymes</a:t>
            </a:r>
            <a:r>
              <a:rPr lang="de-DE" baseline="0" dirty="0" smtClean="0"/>
              <a:t> </a:t>
            </a:r>
            <a:r>
              <a:rPr lang="de-DE" baseline="0" dirty="0" err="1" smtClean="0"/>
              <a:t>they</a:t>
            </a:r>
            <a:r>
              <a:rPr lang="de-DE" baseline="0" dirty="0" smtClean="0"/>
              <a:t> </a:t>
            </a:r>
            <a:r>
              <a:rPr lang="de-DE" baseline="0" dirty="0" err="1" smtClean="0"/>
              <a:t>need</a:t>
            </a:r>
            <a:r>
              <a:rPr lang="de-DE" baseline="0" dirty="0" smtClean="0"/>
              <a:t> </a:t>
            </a:r>
            <a:r>
              <a:rPr lang="de-DE" baseline="0" dirty="0" err="1" smtClean="0"/>
              <a:t>to</a:t>
            </a:r>
            <a:r>
              <a:rPr lang="de-DE" baseline="0" dirty="0" smtClean="0"/>
              <a:t> </a:t>
            </a:r>
            <a:r>
              <a:rPr lang="de-DE" baseline="0" dirty="0" err="1" smtClean="0"/>
              <a:t>effectively</a:t>
            </a:r>
            <a:r>
              <a:rPr lang="de-DE" baseline="0" dirty="0" smtClean="0"/>
              <a:t> </a:t>
            </a:r>
            <a:r>
              <a:rPr lang="de-DE" baseline="0" dirty="0" err="1" smtClean="0"/>
              <a:t>use</a:t>
            </a:r>
            <a:r>
              <a:rPr lang="de-DE" baseline="0" dirty="0" smtClean="0"/>
              <a:t> </a:t>
            </a:r>
            <a:r>
              <a:rPr lang="de-DE" baseline="0" dirty="0" err="1" smtClean="0"/>
              <a:t>great</a:t>
            </a:r>
            <a:r>
              <a:rPr lang="de-DE" baseline="0" dirty="0" smtClean="0"/>
              <a:t> </a:t>
            </a:r>
            <a:r>
              <a:rPr lang="de-DE" baseline="0" dirty="0" err="1" smtClean="0"/>
              <a:t>amounts</a:t>
            </a:r>
            <a:r>
              <a:rPr lang="de-DE" baseline="0" dirty="0" smtClean="0"/>
              <a:t> </a:t>
            </a:r>
            <a:r>
              <a:rPr lang="de-DE" baseline="0" dirty="0" err="1" smtClean="0"/>
              <a:t>of</a:t>
            </a:r>
            <a:r>
              <a:rPr lang="de-DE" baseline="0" dirty="0" smtClean="0"/>
              <a:t> </a:t>
            </a:r>
            <a:r>
              <a:rPr lang="de-DE" baseline="0" dirty="0" err="1" smtClean="0"/>
              <a:t>photons</a:t>
            </a:r>
            <a:r>
              <a:rPr lang="de-DE" baseline="0" dirty="0" smtClean="0"/>
              <a:t>. </a:t>
            </a:r>
          </a:p>
          <a:p>
            <a:r>
              <a:rPr lang="de-DE" baseline="0" dirty="0" smtClean="0"/>
              <a:t>These larger </a:t>
            </a:r>
            <a:r>
              <a:rPr lang="de-DE" baseline="0" dirty="0" err="1" smtClean="0"/>
              <a:t>numbers</a:t>
            </a:r>
            <a:r>
              <a:rPr lang="de-DE" baseline="0" dirty="0" smtClean="0"/>
              <a:t> </a:t>
            </a:r>
            <a:r>
              <a:rPr lang="de-DE" baseline="0" dirty="0" err="1" smtClean="0"/>
              <a:t>of</a:t>
            </a:r>
            <a:r>
              <a:rPr lang="de-DE" baseline="0" dirty="0" smtClean="0"/>
              <a:t> </a:t>
            </a:r>
            <a:r>
              <a:rPr lang="de-DE" baseline="0" dirty="0" err="1" smtClean="0"/>
              <a:t>cells</a:t>
            </a:r>
            <a:r>
              <a:rPr lang="de-DE" baseline="0" dirty="0" smtClean="0"/>
              <a:t> per </a:t>
            </a:r>
            <a:r>
              <a:rPr lang="de-DE" baseline="0" dirty="0" err="1" smtClean="0"/>
              <a:t>leaf</a:t>
            </a:r>
            <a:r>
              <a:rPr lang="de-DE" baseline="0" dirty="0" smtClean="0"/>
              <a:t> </a:t>
            </a:r>
            <a:r>
              <a:rPr lang="de-DE" baseline="0" dirty="0" err="1" smtClean="0"/>
              <a:t>area</a:t>
            </a:r>
            <a:r>
              <a:rPr lang="de-DE" baseline="0" dirty="0" smtClean="0"/>
              <a:t> </a:t>
            </a:r>
            <a:r>
              <a:rPr lang="de-DE" baseline="0" dirty="0" err="1" smtClean="0"/>
              <a:t>are</a:t>
            </a:r>
            <a:r>
              <a:rPr lang="de-DE" baseline="0" dirty="0" smtClean="0"/>
              <a:t> </a:t>
            </a:r>
            <a:r>
              <a:rPr lang="de-DE" baseline="0" dirty="0" err="1" smtClean="0"/>
              <a:t>the</a:t>
            </a:r>
            <a:r>
              <a:rPr lang="de-DE" baseline="0" dirty="0" smtClean="0"/>
              <a:t> </a:t>
            </a:r>
            <a:r>
              <a:rPr lang="de-DE" baseline="0" dirty="0" err="1" smtClean="0"/>
              <a:t>reason</a:t>
            </a:r>
            <a:r>
              <a:rPr lang="de-DE" baseline="0" dirty="0" smtClean="0"/>
              <a:t> </a:t>
            </a:r>
            <a:r>
              <a:rPr lang="de-DE" baseline="0" dirty="0" err="1" smtClean="0"/>
              <a:t>for</a:t>
            </a:r>
            <a:r>
              <a:rPr lang="de-DE" baseline="0" dirty="0" smtClean="0"/>
              <a:t> </a:t>
            </a:r>
            <a:r>
              <a:rPr lang="de-DE" baseline="0" dirty="0" err="1" smtClean="0"/>
              <a:t>the</a:t>
            </a:r>
            <a:r>
              <a:rPr lang="de-DE" baseline="0" dirty="0" smtClean="0"/>
              <a:t> </a:t>
            </a:r>
            <a:r>
              <a:rPr lang="de-DE" baseline="0" dirty="0" err="1" smtClean="0"/>
              <a:t>higher</a:t>
            </a:r>
            <a:r>
              <a:rPr lang="de-DE" baseline="0" dirty="0" smtClean="0"/>
              <a:t> </a:t>
            </a:r>
            <a:r>
              <a:rPr lang="de-DE" baseline="0" dirty="0" err="1" smtClean="0"/>
              <a:t>dark</a:t>
            </a:r>
            <a:r>
              <a:rPr lang="de-DE" baseline="0" dirty="0" smtClean="0"/>
              <a:t> </a:t>
            </a:r>
            <a:r>
              <a:rPr lang="de-DE" baseline="0" dirty="0" err="1" smtClean="0"/>
              <a:t>respiration</a:t>
            </a:r>
            <a:r>
              <a:rPr lang="de-DE" baseline="0" dirty="0" smtClean="0"/>
              <a:t> </a:t>
            </a:r>
            <a:r>
              <a:rPr lang="de-DE" baseline="0" dirty="0" err="1" smtClean="0"/>
              <a:t>rates</a:t>
            </a:r>
            <a:r>
              <a:rPr lang="de-DE" baseline="0" dirty="0" smtClean="0"/>
              <a:t> per </a:t>
            </a:r>
            <a:r>
              <a:rPr lang="de-DE" baseline="0" dirty="0" err="1" smtClean="0"/>
              <a:t>area</a:t>
            </a:r>
            <a:r>
              <a:rPr lang="de-DE" baseline="0" dirty="0" smtClean="0"/>
              <a:t> </a:t>
            </a:r>
            <a:r>
              <a:rPr lang="de-DE" baseline="0" dirty="0" err="1" smtClean="0"/>
              <a:t>the</a:t>
            </a:r>
            <a:r>
              <a:rPr lang="de-DE" baseline="0" dirty="0" smtClean="0"/>
              <a:t> </a:t>
            </a:r>
            <a:r>
              <a:rPr lang="de-DE" baseline="0" dirty="0" err="1" smtClean="0"/>
              <a:t>sun</a:t>
            </a:r>
            <a:r>
              <a:rPr lang="de-DE" baseline="0" dirty="0" smtClean="0"/>
              <a:t> </a:t>
            </a:r>
            <a:r>
              <a:rPr lang="de-DE" baseline="0" dirty="0" err="1" smtClean="0"/>
              <a:t>leaves</a:t>
            </a:r>
            <a:r>
              <a:rPr lang="de-DE" baseline="0" dirty="0" smtClean="0"/>
              <a:t> </a:t>
            </a:r>
            <a:r>
              <a:rPr lang="de-DE" baseline="0" dirty="0" err="1" smtClean="0"/>
              <a:t>exhibit</a:t>
            </a:r>
            <a:r>
              <a:rPr lang="de-DE" baseline="0" dirty="0" smtClean="0"/>
              <a:t>, </a:t>
            </a:r>
            <a:r>
              <a:rPr lang="de-DE" baseline="0" dirty="0" err="1" smtClean="0"/>
              <a:t>and</a:t>
            </a:r>
            <a:r>
              <a:rPr lang="de-DE" baseline="0" dirty="0" smtClean="0"/>
              <a:t> </a:t>
            </a:r>
            <a:r>
              <a:rPr lang="de-DE" baseline="0" dirty="0" err="1" smtClean="0"/>
              <a:t>with</a:t>
            </a:r>
            <a:r>
              <a:rPr lang="de-DE" baseline="0" dirty="0" smtClean="0"/>
              <a:t> </a:t>
            </a:r>
            <a:r>
              <a:rPr lang="de-DE" baseline="0" dirty="0" err="1" smtClean="0"/>
              <a:t>that</a:t>
            </a:r>
            <a:r>
              <a:rPr lang="de-DE" baseline="0" dirty="0" smtClean="0"/>
              <a:t> </a:t>
            </a:r>
            <a:r>
              <a:rPr lang="de-DE" baseline="0" dirty="0" err="1" smtClean="0"/>
              <a:t>for</a:t>
            </a:r>
            <a:r>
              <a:rPr lang="de-DE" baseline="0" dirty="0" smtClean="0"/>
              <a:t> </a:t>
            </a:r>
            <a:r>
              <a:rPr lang="de-DE" baseline="0" dirty="0" err="1" smtClean="0"/>
              <a:t>the</a:t>
            </a:r>
            <a:r>
              <a:rPr lang="de-DE" baseline="0" dirty="0" smtClean="0"/>
              <a:t> </a:t>
            </a:r>
            <a:r>
              <a:rPr lang="de-DE" baseline="0" dirty="0" err="1" smtClean="0"/>
              <a:t>higher</a:t>
            </a:r>
            <a:r>
              <a:rPr lang="de-DE" baseline="0" dirty="0" smtClean="0"/>
              <a:t> light </a:t>
            </a:r>
            <a:r>
              <a:rPr lang="de-DE" baseline="0" dirty="0" err="1" smtClean="0"/>
              <a:t>compensation</a:t>
            </a:r>
            <a:r>
              <a:rPr lang="de-DE" baseline="0" dirty="0" smtClean="0"/>
              <a:t> </a:t>
            </a:r>
            <a:r>
              <a:rPr lang="de-DE" baseline="0" dirty="0" err="1" smtClean="0"/>
              <a:t>points</a:t>
            </a:r>
            <a:r>
              <a:rPr lang="de-DE" baseline="0" dirty="0" smtClean="0"/>
              <a:t>. These </a:t>
            </a:r>
            <a:r>
              <a:rPr lang="de-DE" baseline="0" dirty="0" err="1" smtClean="0"/>
              <a:t>many</a:t>
            </a:r>
            <a:r>
              <a:rPr lang="de-DE" baseline="0" dirty="0" smtClean="0"/>
              <a:t> </a:t>
            </a:r>
            <a:r>
              <a:rPr lang="de-DE" baseline="0" dirty="0" err="1" smtClean="0"/>
              <a:t>cells</a:t>
            </a:r>
            <a:r>
              <a:rPr lang="de-DE" baseline="0" dirty="0" smtClean="0"/>
              <a:t> per </a:t>
            </a:r>
            <a:r>
              <a:rPr lang="de-DE" baseline="0" dirty="0" err="1" smtClean="0"/>
              <a:t>leaf</a:t>
            </a:r>
            <a:r>
              <a:rPr lang="de-DE" baseline="0" dirty="0" smtClean="0"/>
              <a:t> </a:t>
            </a:r>
            <a:r>
              <a:rPr lang="de-DE" baseline="0" dirty="0" err="1" smtClean="0"/>
              <a:t>area</a:t>
            </a:r>
            <a:r>
              <a:rPr lang="de-DE" baseline="0" dirty="0" smtClean="0"/>
              <a:t> </a:t>
            </a:r>
            <a:r>
              <a:rPr lang="de-DE" baseline="0" dirty="0" err="1" smtClean="0"/>
              <a:t>need</a:t>
            </a:r>
            <a:r>
              <a:rPr lang="de-DE" baseline="0" dirty="0" smtClean="0"/>
              <a:t> </a:t>
            </a:r>
            <a:r>
              <a:rPr lang="de-DE" baseline="0" dirty="0" err="1" smtClean="0"/>
              <a:t>higher</a:t>
            </a:r>
            <a:r>
              <a:rPr lang="de-DE" baseline="0" dirty="0" smtClean="0"/>
              <a:t> </a:t>
            </a:r>
            <a:r>
              <a:rPr lang="de-DE" baseline="0" dirty="0" err="1" smtClean="0"/>
              <a:t>amounts</a:t>
            </a:r>
            <a:r>
              <a:rPr lang="de-DE" baseline="0" dirty="0" smtClean="0"/>
              <a:t> </a:t>
            </a:r>
            <a:r>
              <a:rPr lang="de-DE" baseline="0" dirty="0" err="1" smtClean="0"/>
              <a:t>of</a:t>
            </a:r>
            <a:r>
              <a:rPr lang="de-DE" baseline="0" dirty="0" smtClean="0"/>
              <a:t> </a:t>
            </a:r>
            <a:r>
              <a:rPr lang="de-DE" baseline="0" dirty="0" err="1" smtClean="0"/>
              <a:t>energy</a:t>
            </a:r>
            <a:r>
              <a:rPr lang="de-DE" baseline="0" dirty="0" smtClean="0"/>
              <a:t> </a:t>
            </a:r>
            <a:r>
              <a:rPr lang="de-DE" baseline="0" dirty="0" err="1" smtClean="0"/>
              <a:t>than</a:t>
            </a:r>
            <a:r>
              <a:rPr lang="de-DE" baseline="0" dirty="0" smtClean="0"/>
              <a:t> </a:t>
            </a:r>
            <a:r>
              <a:rPr lang="de-DE" baseline="0" dirty="0" err="1" smtClean="0"/>
              <a:t>the</a:t>
            </a:r>
            <a:r>
              <a:rPr lang="de-DE" baseline="0" dirty="0" smtClean="0"/>
              <a:t> </a:t>
            </a:r>
            <a:r>
              <a:rPr lang="de-DE" baseline="0" dirty="0" err="1" smtClean="0"/>
              <a:t>fewer</a:t>
            </a:r>
            <a:r>
              <a:rPr lang="de-DE" baseline="0" dirty="0" smtClean="0"/>
              <a:t> </a:t>
            </a:r>
            <a:r>
              <a:rPr lang="de-DE" baseline="0" dirty="0" err="1" smtClean="0"/>
              <a:t>ones</a:t>
            </a:r>
            <a:r>
              <a:rPr lang="de-DE" baseline="0" dirty="0" smtClean="0"/>
              <a:t> in </a:t>
            </a:r>
            <a:r>
              <a:rPr lang="de-DE" baseline="0" dirty="0" err="1" smtClean="0"/>
              <a:t>the</a:t>
            </a:r>
            <a:r>
              <a:rPr lang="de-DE" baseline="0" dirty="0" smtClean="0"/>
              <a:t> </a:t>
            </a:r>
            <a:r>
              <a:rPr lang="de-DE" baseline="0" dirty="0" err="1" smtClean="0"/>
              <a:t>thin</a:t>
            </a:r>
            <a:r>
              <a:rPr lang="de-DE" baseline="0" dirty="0" smtClean="0"/>
              <a:t> </a:t>
            </a:r>
            <a:r>
              <a:rPr lang="de-DE" baseline="0" dirty="0" err="1" smtClean="0"/>
              <a:t>shade</a:t>
            </a:r>
            <a:r>
              <a:rPr lang="de-DE" baseline="0" dirty="0" smtClean="0"/>
              <a:t> </a:t>
            </a:r>
            <a:r>
              <a:rPr lang="de-DE" baseline="0" dirty="0" err="1" smtClean="0"/>
              <a:t>leaves</a:t>
            </a:r>
            <a:r>
              <a:rPr lang="de-DE" baseline="0" dirty="0" smtClean="0"/>
              <a:t>. </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46DCF5-BFE5-46FE-8097-F172CB60B2A9}"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25243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The </a:t>
            </a:r>
            <a:r>
              <a:rPr lang="de-DE" dirty="0" err="1" smtClean="0"/>
              <a:t>anatomic</a:t>
            </a:r>
            <a:r>
              <a:rPr lang="de-DE" dirty="0" smtClean="0"/>
              <a:t> </a:t>
            </a:r>
            <a:r>
              <a:rPr lang="de-DE" dirty="0" err="1" smtClean="0"/>
              <a:t>difference</a:t>
            </a:r>
            <a:r>
              <a:rPr lang="de-DE" dirty="0" smtClean="0"/>
              <a:t> </a:t>
            </a:r>
            <a:r>
              <a:rPr lang="de-DE" dirty="0" err="1" smtClean="0"/>
              <a:t>between</a:t>
            </a:r>
            <a:r>
              <a:rPr lang="de-DE" baseline="0" dirty="0" smtClean="0"/>
              <a:t> </a:t>
            </a:r>
            <a:r>
              <a:rPr lang="de-DE" baseline="0" dirty="0" err="1" smtClean="0"/>
              <a:t>sun</a:t>
            </a:r>
            <a:r>
              <a:rPr lang="de-DE" baseline="0" dirty="0" smtClean="0"/>
              <a:t> </a:t>
            </a:r>
            <a:r>
              <a:rPr lang="de-DE" baseline="0" dirty="0" err="1" smtClean="0"/>
              <a:t>and</a:t>
            </a:r>
            <a:r>
              <a:rPr lang="de-DE" baseline="0" dirty="0" smtClean="0"/>
              <a:t> </a:t>
            </a:r>
            <a:r>
              <a:rPr lang="de-DE" baseline="0" dirty="0" err="1" smtClean="0"/>
              <a:t>shade</a:t>
            </a:r>
            <a:r>
              <a:rPr lang="de-DE" baseline="0" dirty="0" smtClean="0"/>
              <a:t> </a:t>
            </a:r>
            <a:r>
              <a:rPr lang="de-DE" baseline="0" dirty="0" err="1" smtClean="0"/>
              <a:t>leaves</a:t>
            </a:r>
            <a:r>
              <a:rPr lang="de-DE" baseline="0" dirty="0" smtClean="0"/>
              <a:t> </a:t>
            </a:r>
            <a:r>
              <a:rPr lang="de-DE" baseline="0" dirty="0" err="1" smtClean="0"/>
              <a:t>of</a:t>
            </a:r>
            <a:r>
              <a:rPr lang="de-DE" baseline="0" dirty="0" smtClean="0"/>
              <a:t> </a:t>
            </a:r>
            <a:r>
              <a:rPr lang="de-DE" baseline="0" dirty="0" err="1" smtClean="0"/>
              <a:t>Beech</a:t>
            </a:r>
            <a:r>
              <a:rPr lang="de-DE" baseline="0" dirty="0" smtClean="0"/>
              <a:t> </a:t>
            </a:r>
            <a:r>
              <a:rPr lang="de-DE" baseline="0" dirty="0" err="1" smtClean="0"/>
              <a:t>are</a:t>
            </a:r>
            <a:r>
              <a:rPr lang="de-DE" baseline="0" dirty="0" smtClean="0"/>
              <a:t> </a:t>
            </a:r>
            <a:r>
              <a:rPr lang="de-DE" baseline="0" dirty="0" err="1" smtClean="0"/>
              <a:t>summarized</a:t>
            </a:r>
            <a:r>
              <a:rPr lang="de-DE" baseline="0" dirty="0" smtClean="0"/>
              <a:t> in </a:t>
            </a:r>
            <a:r>
              <a:rPr lang="de-DE" baseline="0" dirty="0" err="1" smtClean="0"/>
              <a:t>this</a:t>
            </a:r>
            <a:r>
              <a:rPr lang="de-DE" baseline="0" dirty="0" smtClean="0"/>
              <a:t> </a:t>
            </a:r>
            <a:r>
              <a:rPr lang="de-DE" baseline="0" dirty="0" err="1" smtClean="0"/>
              <a:t>table</a:t>
            </a:r>
            <a:r>
              <a:rPr lang="de-DE" baseline="0" dirty="0" smtClean="0"/>
              <a:t>. </a:t>
            </a:r>
          </a:p>
          <a:p>
            <a:pPr marL="171450" indent="-171450">
              <a:buFont typeface="Wingdings" panose="05000000000000000000" pitchFamily="2" charset="2"/>
              <a:buChar char="à"/>
            </a:pPr>
            <a:r>
              <a:rPr lang="de-DE" baseline="0" dirty="0" smtClean="0">
                <a:sym typeface="Wingdings" panose="05000000000000000000" pitchFamily="2" charset="2"/>
              </a:rPr>
              <a:t>Sun </a:t>
            </a:r>
            <a:r>
              <a:rPr lang="de-DE" baseline="0" dirty="0" err="1" smtClean="0">
                <a:sym typeface="Wingdings" panose="05000000000000000000" pitchFamily="2" charset="2"/>
              </a:rPr>
              <a:t>leaves</a:t>
            </a:r>
            <a:r>
              <a:rPr lang="de-DE" baseline="0" dirty="0" smtClean="0">
                <a:sym typeface="Wingdings" panose="05000000000000000000" pitchFamily="2" charset="2"/>
              </a:rPr>
              <a:t>, </a:t>
            </a:r>
            <a:r>
              <a:rPr lang="de-DE" baseline="0" dirty="0" err="1" smtClean="0">
                <a:sym typeface="Wingdings" panose="05000000000000000000" pitchFamily="2" charset="2"/>
              </a:rPr>
              <a:t>as</a:t>
            </a:r>
            <a:r>
              <a:rPr lang="de-DE" baseline="0" dirty="0" smtClean="0">
                <a:sym typeface="Wingdings" panose="05000000000000000000" pitchFamily="2" charset="2"/>
              </a:rPr>
              <a:t> </a:t>
            </a:r>
            <a:r>
              <a:rPr lang="de-DE" baseline="0" dirty="0" err="1" smtClean="0">
                <a:sym typeface="Wingdings" panose="05000000000000000000" pitchFamily="2" charset="2"/>
              </a:rPr>
              <a:t>seen</a:t>
            </a:r>
            <a:r>
              <a:rPr lang="de-DE" baseline="0" dirty="0" smtClean="0">
                <a:sym typeface="Wingdings" panose="05000000000000000000" pitchFamily="2" charset="2"/>
              </a:rPr>
              <a:t> in </a:t>
            </a:r>
            <a:r>
              <a:rPr lang="de-DE" baseline="0" dirty="0" err="1" smtClean="0">
                <a:sym typeface="Wingdings" panose="05000000000000000000" pitchFamily="2" charset="2"/>
              </a:rPr>
              <a:t>the</a:t>
            </a:r>
            <a:r>
              <a:rPr lang="de-DE" baseline="0" dirty="0" smtClean="0">
                <a:sym typeface="Wingdings" panose="05000000000000000000" pitchFamily="2" charset="2"/>
              </a:rPr>
              <a:t> </a:t>
            </a:r>
            <a:r>
              <a:rPr lang="de-DE" baseline="0" dirty="0" err="1" smtClean="0">
                <a:sym typeface="Wingdings" panose="05000000000000000000" pitchFamily="2" charset="2"/>
              </a:rPr>
              <a:t>cross</a:t>
            </a:r>
            <a:r>
              <a:rPr lang="de-DE" baseline="0" dirty="0" smtClean="0">
                <a:sym typeface="Wingdings" panose="05000000000000000000" pitchFamily="2" charset="2"/>
              </a:rPr>
              <a:t> </a:t>
            </a:r>
            <a:r>
              <a:rPr lang="de-DE" baseline="0" dirty="0" err="1" smtClean="0">
                <a:sym typeface="Wingdings" panose="05000000000000000000" pitchFamily="2" charset="2"/>
              </a:rPr>
              <a:t>section</a:t>
            </a:r>
            <a:r>
              <a:rPr lang="de-DE" baseline="0" dirty="0" smtClean="0">
                <a:sym typeface="Wingdings" panose="05000000000000000000" pitchFamily="2" charset="2"/>
              </a:rPr>
              <a:t> </a:t>
            </a:r>
            <a:r>
              <a:rPr lang="de-DE" baseline="0" dirty="0" err="1" smtClean="0">
                <a:sym typeface="Wingdings" panose="05000000000000000000" pitchFamily="2" charset="2"/>
              </a:rPr>
              <a:t>before</a:t>
            </a:r>
            <a:r>
              <a:rPr lang="de-DE" baseline="0" dirty="0" smtClean="0">
                <a:sym typeface="Wingdings" panose="05000000000000000000" pitchFamily="2" charset="2"/>
              </a:rPr>
              <a:t>, </a:t>
            </a:r>
            <a:r>
              <a:rPr lang="de-DE" baseline="0" dirty="0" err="1" smtClean="0">
                <a:sym typeface="Wingdings" panose="05000000000000000000" pitchFamily="2" charset="2"/>
              </a:rPr>
              <a:t>are</a:t>
            </a:r>
            <a:r>
              <a:rPr lang="de-DE" baseline="0" dirty="0" smtClean="0">
                <a:sym typeface="Wingdings" panose="05000000000000000000" pitchFamily="2" charset="2"/>
              </a:rPr>
              <a:t> </a:t>
            </a:r>
            <a:r>
              <a:rPr lang="de-DE" baseline="0" dirty="0" err="1" smtClean="0">
                <a:sym typeface="Wingdings" panose="05000000000000000000" pitchFamily="2" charset="2"/>
              </a:rPr>
              <a:t>about</a:t>
            </a:r>
            <a:r>
              <a:rPr lang="de-DE" baseline="0" dirty="0" smtClean="0">
                <a:sym typeface="Wingdings" panose="05000000000000000000" pitchFamily="2" charset="2"/>
              </a:rPr>
              <a:t> </a:t>
            </a:r>
            <a:r>
              <a:rPr lang="de-DE" baseline="0" dirty="0" err="1" smtClean="0">
                <a:sym typeface="Wingdings" panose="05000000000000000000" pitchFamily="2" charset="2"/>
              </a:rPr>
              <a:t>twice</a:t>
            </a:r>
            <a:r>
              <a:rPr lang="de-DE" baseline="0" dirty="0" smtClean="0">
                <a:sym typeface="Wingdings" panose="05000000000000000000" pitchFamily="2" charset="2"/>
              </a:rPr>
              <a:t> </a:t>
            </a:r>
            <a:r>
              <a:rPr lang="de-DE" baseline="0" dirty="0" err="1" smtClean="0">
                <a:sym typeface="Wingdings" panose="05000000000000000000" pitchFamily="2" charset="2"/>
              </a:rPr>
              <a:t>as</a:t>
            </a:r>
            <a:r>
              <a:rPr lang="de-DE" baseline="0" dirty="0" smtClean="0">
                <a:sym typeface="Wingdings" panose="05000000000000000000" pitchFamily="2" charset="2"/>
              </a:rPr>
              <a:t> </a:t>
            </a:r>
            <a:r>
              <a:rPr lang="de-DE" baseline="0" dirty="0" err="1" smtClean="0">
                <a:sym typeface="Wingdings" panose="05000000000000000000" pitchFamily="2" charset="2"/>
              </a:rPr>
              <a:t>thick</a:t>
            </a:r>
            <a:r>
              <a:rPr lang="de-DE" baseline="0" dirty="0" smtClean="0">
                <a:sym typeface="Wingdings" panose="05000000000000000000" pitchFamily="2" charset="2"/>
              </a:rPr>
              <a:t> </a:t>
            </a:r>
            <a:r>
              <a:rPr lang="de-DE" baseline="0" dirty="0" err="1" smtClean="0">
                <a:sym typeface="Wingdings" panose="05000000000000000000" pitchFamily="2" charset="2"/>
              </a:rPr>
              <a:t>as</a:t>
            </a:r>
            <a:r>
              <a:rPr lang="de-DE" baseline="0" dirty="0" smtClean="0">
                <a:sym typeface="Wingdings" panose="05000000000000000000" pitchFamily="2" charset="2"/>
              </a:rPr>
              <a:t> </a:t>
            </a:r>
            <a:r>
              <a:rPr lang="de-DE" baseline="0" dirty="0" err="1" smtClean="0">
                <a:sym typeface="Wingdings" panose="05000000000000000000" pitchFamily="2" charset="2"/>
              </a:rPr>
              <a:t>shade</a:t>
            </a:r>
            <a:r>
              <a:rPr lang="de-DE" baseline="0" dirty="0" smtClean="0">
                <a:sym typeface="Wingdings" panose="05000000000000000000" pitchFamily="2" charset="2"/>
              </a:rPr>
              <a:t> </a:t>
            </a:r>
            <a:r>
              <a:rPr lang="de-DE" baseline="0" dirty="0" err="1" smtClean="0">
                <a:sym typeface="Wingdings" panose="05000000000000000000" pitchFamily="2" charset="2"/>
              </a:rPr>
              <a:t>leaves</a:t>
            </a:r>
            <a:endParaRPr lang="de-DE" baseline="0" dirty="0" smtClean="0">
              <a:sym typeface="Wingdings" panose="05000000000000000000" pitchFamily="2" charset="2"/>
            </a:endParaRPr>
          </a:p>
          <a:p>
            <a:pPr marL="171450" indent="-171450">
              <a:buFont typeface="Wingdings" panose="05000000000000000000" pitchFamily="2" charset="2"/>
              <a:buChar char="à"/>
            </a:pPr>
            <a:r>
              <a:rPr lang="de-DE" baseline="0" dirty="0" smtClean="0">
                <a:sym typeface="Wingdings" panose="05000000000000000000" pitchFamily="2" charset="2"/>
              </a:rPr>
              <a:t>On </a:t>
            </a:r>
            <a:r>
              <a:rPr lang="de-DE" baseline="0" dirty="0" err="1" smtClean="0">
                <a:sym typeface="Wingdings" panose="05000000000000000000" pitchFamily="2" charset="2"/>
              </a:rPr>
              <a:t>the</a:t>
            </a:r>
            <a:r>
              <a:rPr lang="de-DE" baseline="0" dirty="0" smtClean="0">
                <a:sym typeface="Wingdings" panose="05000000000000000000" pitchFamily="2" charset="2"/>
              </a:rPr>
              <a:t> </a:t>
            </a:r>
            <a:r>
              <a:rPr lang="de-DE" baseline="0" dirty="0" err="1" smtClean="0">
                <a:sym typeface="Wingdings" panose="05000000000000000000" pitchFamily="2" charset="2"/>
              </a:rPr>
              <a:t>other</a:t>
            </a:r>
            <a:r>
              <a:rPr lang="de-DE" baseline="0" dirty="0" smtClean="0">
                <a:sym typeface="Wingdings" panose="05000000000000000000" pitchFamily="2" charset="2"/>
              </a:rPr>
              <a:t> </a:t>
            </a:r>
            <a:r>
              <a:rPr lang="de-DE" baseline="0" dirty="0" err="1" smtClean="0">
                <a:sym typeface="Wingdings" panose="05000000000000000000" pitchFamily="2" charset="2"/>
              </a:rPr>
              <a:t>hand</a:t>
            </a:r>
            <a:r>
              <a:rPr lang="de-DE" baseline="0" dirty="0" smtClean="0">
                <a:sym typeface="Wingdings" panose="05000000000000000000" pitchFamily="2" charset="2"/>
              </a:rPr>
              <a:t>, </a:t>
            </a:r>
            <a:r>
              <a:rPr lang="de-DE" baseline="0" dirty="0" err="1" smtClean="0">
                <a:sym typeface="Wingdings" panose="05000000000000000000" pitchFamily="2" charset="2"/>
              </a:rPr>
              <a:t>they</a:t>
            </a:r>
            <a:r>
              <a:rPr lang="de-DE" baseline="0" dirty="0" smtClean="0">
                <a:sym typeface="Wingdings" panose="05000000000000000000" pitchFamily="2" charset="2"/>
              </a:rPr>
              <a:t> </a:t>
            </a:r>
            <a:r>
              <a:rPr lang="de-DE" baseline="0" dirty="0" err="1" smtClean="0">
                <a:sym typeface="Wingdings" panose="05000000000000000000" pitchFamily="2" charset="2"/>
              </a:rPr>
              <a:t>are</a:t>
            </a:r>
            <a:r>
              <a:rPr lang="de-DE" baseline="0" dirty="0" smtClean="0">
                <a:sym typeface="Wingdings" panose="05000000000000000000" pitchFamily="2" charset="2"/>
              </a:rPr>
              <a:t> </a:t>
            </a:r>
            <a:r>
              <a:rPr lang="de-DE" baseline="0" dirty="0" err="1" smtClean="0">
                <a:sym typeface="Wingdings" panose="05000000000000000000" pitchFamily="2" charset="2"/>
              </a:rPr>
              <a:t>much</a:t>
            </a:r>
            <a:r>
              <a:rPr lang="de-DE" baseline="0" dirty="0" smtClean="0">
                <a:sym typeface="Wingdings" panose="05000000000000000000" pitchFamily="2" charset="2"/>
              </a:rPr>
              <a:t> </a:t>
            </a:r>
            <a:r>
              <a:rPr lang="de-DE" baseline="0" dirty="0" err="1" smtClean="0">
                <a:sym typeface="Wingdings" panose="05000000000000000000" pitchFamily="2" charset="2"/>
              </a:rPr>
              <a:t>smaller</a:t>
            </a:r>
            <a:r>
              <a:rPr lang="de-DE" baseline="0" dirty="0" smtClean="0">
                <a:sym typeface="Wingdings" panose="05000000000000000000" pitchFamily="2" charset="2"/>
              </a:rPr>
              <a:t>, </a:t>
            </a:r>
            <a:r>
              <a:rPr lang="de-DE" baseline="0" dirty="0" err="1" smtClean="0">
                <a:sym typeface="Wingdings" panose="05000000000000000000" pitchFamily="2" charset="2"/>
              </a:rPr>
              <a:t>only</a:t>
            </a:r>
            <a:r>
              <a:rPr lang="de-DE" baseline="0" dirty="0" smtClean="0">
                <a:sym typeface="Wingdings" panose="05000000000000000000" pitchFamily="2" charset="2"/>
              </a:rPr>
              <a:t> </a:t>
            </a:r>
            <a:r>
              <a:rPr lang="de-DE" baseline="0" dirty="0" err="1" smtClean="0">
                <a:sym typeface="Wingdings" panose="05000000000000000000" pitchFamily="2" charset="2"/>
              </a:rPr>
              <a:t>about</a:t>
            </a:r>
            <a:r>
              <a:rPr lang="de-DE" baseline="0" dirty="0" smtClean="0">
                <a:sym typeface="Wingdings" panose="05000000000000000000" pitchFamily="2" charset="2"/>
              </a:rPr>
              <a:t> 29 </a:t>
            </a:r>
            <a:r>
              <a:rPr lang="de-DE" baseline="0" dirty="0" err="1" smtClean="0">
                <a:sym typeface="Wingdings" panose="05000000000000000000" pitchFamily="2" charset="2"/>
              </a:rPr>
              <a:t>sqcm</a:t>
            </a:r>
            <a:r>
              <a:rPr lang="de-DE" baseline="0" dirty="0" smtClean="0">
                <a:sym typeface="Wingdings" panose="05000000000000000000" pitchFamily="2" charset="2"/>
              </a:rPr>
              <a:t> </a:t>
            </a:r>
            <a:r>
              <a:rPr lang="de-DE" baseline="0" dirty="0" err="1" smtClean="0">
                <a:sym typeface="Wingdings" panose="05000000000000000000" pitchFamily="2" charset="2"/>
              </a:rPr>
              <a:t>as</a:t>
            </a:r>
            <a:r>
              <a:rPr lang="de-DE" baseline="0" dirty="0" smtClean="0">
                <a:sym typeface="Wingdings" panose="05000000000000000000" pitchFamily="2" charset="2"/>
              </a:rPr>
              <a:t> </a:t>
            </a:r>
            <a:r>
              <a:rPr lang="de-DE" baseline="0" dirty="0" err="1" smtClean="0">
                <a:sym typeface="Wingdings" panose="05000000000000000000" pitchFamily="2" charset="2"/>
              </a:rPr>
              <a:t>compared</a:t>
            </a:r>
            <a:r>
              <a:rPr lang="de-DE" baseline="0" dirty="0" smtClean="0">
                <a:sym typeface="Wingdings" panose="05000000000000000000" pitchFamily="2" charset="2"/>
              </a:rPr>
              <a:t> </a:t>
            </a:r>
            <a:r>
              <a:rPr lang="de-DE" baseline="0" dirty="0" err="1" smtClean="0">
                <a:sym typeface="Wingdings" panose="05000000000000000000" pitchFamily="2" charset="2"/>
              </a:rPr>
              <a:t>to</a:t>
            </a:r>
            <a:r>
              <a:rPr lang="de-DE" baseline="0" dirty="0" smtClean="0">
                <a:sym typeface="Wingdings" panose="05000000000000000000" pitchFamily="2" charset="2"/>
              </a:rPr>
              <a:t> </a:t>
            </a:r>
            <a:r>
              <a:rPr lang="de-DE" baseline="0" dirty="0" err="1" smtClean="0">
                <a:sym typeface="Wingdings" panose="05000000000000000000" pitchFamily="2" charset="2"/>
              </a:rPr>
              <a:t>the</a:t>
            </a:r>
            <a:r>
              <a:rPr lang="de-DE" baseline="0" dirty="0" smtClean="0">
                <a:sym typeface="Wingdings" panose="05000000000000000000" pitchFamily="2" charset="2"/>
              </a:rPr>
              <a:t> 49 </a:t>
            </a:r>
            <a:r>
              <a:rPr lang="de-DE" baseline="0" dirty="0" err="1" smtClean="0">
                <a:sym typeface="Wingdings" panose="05000000000000000000" pitchFamily="2" charset="2"/>
              </a:rPr>
              <a:t>sqcm</a:t>
            </a:r>
            <a:r>
              <a:rPr lang="de-DE" baseline="0" dirty="0" smtClean="0">
                <a:sym typeface="Wingdings" panose="05000000000000000000" pitchFamily="2" charset="2"/>
              </a:rPr>
              <a:t> </a:t>
            </a:r>
            <a:r>
              <a:rPr lang="de-DE" baseline="0" dirty="0" err="1" smtClean="0">
                <a:sym typeface="Wingdings" panose="05000000000000000000" pitchFamily="2" charset="2"/>
              </a:rPr>
              <a:t>of</a:t>
            </a:r>
            <a:r>
              <a:rPr lang="de-DE" baseline="0" dirty="0" smtClean="0">
                <a:sym typeface="Wingdings" panose="05000000000000000000" pitchFamily="2" charset="2"/>
              </a:rPr>
              <a:t> </a:t>
            </a:r>
            <a:r>
              <a:rPr lang="de-DE" baseline="0" dirty="0" err="1" smtClean="0">
                <a:sym typeface="Wingdings" panose="05000000000000000000" pitchFamily="2" charset="2"/>
              </a:rPr>
              <a:t>shade</a:t>
            </a:r>
            <a:r>
              <a:rPr lang="de-DE" baseline="0" dirty="0" smtClean="0">
                <a:sym typeface="Wingdings" panose="05000000000000000000" pitchFamily="2" charset="2"/>
              </a:rPr>
              <a:t> </a:t>
            </a:r>
            <a:r>
              <a:rPr lang="de-DE" baseline="0" dirty="0" err="1" smtClean="0">
                <a:sym typeface="Wingdings" panose="05000000000000000000" pitchFamily="2" charset="2"/>
              </a:rPr>
              <a:t>leaves</a:t>
            </a:r>
            <a:endParaRPr lang="de-DE" baseline="0" dirty="0" smtClean="0">
              <a:sym typeface="Wingdings" panose="05000000000000000000" pitchFamily="2" charset="2"/>
            </a:endParaRPr>
          </a:p>
          <a:p>
            <a:pPr marL="171450" indent="-171450">
              <a:buFont typeface="Wingdings" panose="05000000000000000000" pitchFamily="2" charset="2"/>
              <a:buChar char="à"/>
            </a:pPr>
            <a:r>
              <a:rPr lang="de-DE" baseline="0" dirty="0" smtClean="0">
                <a:sym typeface="Wingdings" panose="05000000000000000000" pitchFamily="2" charset="2"/>
              </a:rPr>
              <a:t>Sun </a:t>
            </a:r>
            <a:r>
              <a:rPr lang="de-DE" baseline="0" dirty="0" err="1" smtClean="0">
                <a:sym typeface="Wingdings" panose="05000000000000000000" pitchFamily="2" charset="2"/>
              </a:rPr>
              <a:t>leaves</a:t>
            </a:r>
            <a:r>
              <a:rPr lang="de-DE" baseline="0" dirty="0" smtClean="0">
                <a:sym typeface="Wingdings" panose="05000000000000000000" pitchFamily="2" charset="2"/>
              </a:rPr>
              <a:t> </a:t>
            </a:r>
            <a:r>
              <a:rPr lang="de-DE" baseline="0" dirty="0" err="1" smtClean="0">
                <a:sym typeface="Wingdings" panose="05000000000000000000" pitchFamily="2" charset="2"/>
              </a:rPr>
              <a:t>process</a:t>
            </a:r>
            <a:r>
              <a:rPr lang="de-DE" baseline="0" dirty="0" smtClean="0">
                <a:sym typeface="Wingdings" panose="05000000000000000000" pitchFamily="2" charset="2"/>
              </a:rPr>
              <a:t> </a:t>
            </a:r>
            <a:r>
              <a:rPr lang="de-DE" baseline="0" dirty="0" err="1" smtClean="0">
                <a:sym typeface="Wingdings" panose="05000000000000000000" pitchFamily="2" charset="2"/>
              </a:rPr>
              <a:t>much</a:t>
            </a:r>
            <a:r>
              <a:rPr lang="de-DE" baseline="0" dirty="0" smtClean="0">
                <a:sym typeface="Wingdings" panose="05000000000000000000" pitchFamily="2" charset="2"/>
              </a:rPr>
              <a:t> </a:t>
            </a:r>
            <a:r>
              <a:rPr lang="de-DE" baseline="0" dirty="0" err="1" smtClean="0">
                <a:sym typeface="Wingdings" panose="05000000000000000000" pitchFamily="2" charset="2"/>
              </a:rPr>
              <a:t>higher</a:t>
            </a:r>
            <a:r>
              <a:rPr lang="de-DE" baseline="0" dirty="0" smtClean="0">
                <a:sym typeface="Wingdings" panose="05000000000000000000" pitchFamily="2" charset="2"/>
              </a:rPr>
              <a:t> </a:t>
            </a:r>
            <a:r>
              <a:rPr lang="de-DE" baseline="0" dirty="0" err="1" smtClean="0">
                <a:sym typeface="Wingdings" panose="05000000000000000000" pitchFamily="2" charset="2"/>
              </a:rPr>
              <a:t>amounts</a:t>
            </a:r>
            <a:r>
              <a:rPr lang="de-DE" baseline="0" dirty="0" smtClean="0">
                <a:sym typeface="Wingdings" panose="05000000000000000000" pitchFamily="2" charset="2"/>
              </a:rPr>
              <a:t> </a:t>
            </a:r>
            <a:r>
              <a:rPr lang="de-DE" baseline="0" dirty="0" err="1" smtClean="0">
                <a:sym typeface="Wingdings" panose="05000000000000000000" pitchFamily="2" charset="2"/>
              </a:rPr>
              <a:t>of</a:t>
            </a:r>
            <a:r>
              <a:rPr lang="de-DE" baseline="0" dirty="0" smtClean="0">
                <a:sym typeface="Wingdings" panose="05000000000000000000" pitchFamily="2" charset="2"/>
              </a:rPr>
              <a:t> CO2 </a:t>
            </a:r>
            <a:r>
              <a:rPr lang="de-DE" baseline="0" dirty="0" err="1" smtClean="0">
                <a:sym typeface="Wingdings" panose="05000000000000000000" pitchFamily="2" charset="2"/>
              </a:rPr>
              <a:t>than</a:t>
            </a:r>
            <a:r>
              <a:rPr lang="de-DE" baseline="0" dirty="0" smtClean="0">
                <a:sym typeface="Wingdings" panose="05000000000000000000" pitchFamily="2" charset="2"/>
              </a:rPr>
              <a:t> </a:t>
            </a:r>
            <a:r>
              <a:rPr lang="de-DE" baseline="0" dirty="0" err="1" smtClean="0">
                <a:sym typeface="Wingdings" panose="05000000000000000000" pitchFamily="2" charset="2"/>
              </a:rPr>
              <a:t>shade</a:t>
            </a:r>
            <a:r>
              <a:rPr lang="de-DE" baseline="0" dirty="0" smtClean="0">
                <a:sym typeface="Wingdings" panose="05000000000000000000" pitchFamily="2" charset="2"/>
              </a:rPr>
              <a:t> </a:t>
            </a:r>
            <a:r>
              <a:rPr lang="de-DE" baseline="0" dirty="0" err="1" smtClean="0">
                <a:sym typeface="Wingdings" panose="05000000000000000000" pitchFamily="2" charset="2"/>
              </a:rPr>
              <a:t>leaves</a:t>
            </a:r>
            <a:r>
              <a:rPr lang="de-DE" baseline="0" dirty="0" smtClean="0">
                <a:sym typeface="Wingdings" panose="05000000000000000000" pitchFamily="2" charset="2"/>
              </a:rPr>
              <a:t> </a:t>
            </a:r>
            <a:r>
              <a:rPr lang="de-DE" baseline="0" dirty="0" err="1" smtClean="0">
                <a:sym typeface="Wingdings" panose="05000000000000000000" pitchFamily="2" charset="2"/>
              </a:rPr>
              <a:t>and</a:t>
            </a:r>
            <a:r>
              <a:rPr lang="de-DE" baseline="0" dirty="0" smtClean="0">
                <a:sym typeface="Wingdings" panose="05000000000000000000" pitchFamily="2" charset="2"/>
              </a:rPr>
              <a:t> </a:t>
            </a:r>
            <a:r>
              <a:rPr lang="de-DE" baseline="0" dirty="0" err="1" smtClean="0">
                <a:sym typeface="Wingdings" panose="05000000000000000000" pitchFamily="2" charset="2"/>
              </a:rPr>
              <a:t>have</a:t>
            </a:r>
            <a:r>
              <a:rPr lang="de-DE" baseline="0" dirty="0" smtClean="0">
                <a:sym typeface="Wingdings" panose="05000000000000000000" pitchFamily="2" charset="2"/>
              </a:rPr>
              <a:t> </a:t>
            </a:r>
            <a:r>
              <a:rPr lang="de-DE" baseline="0" dirty="0" err="1" smtClean="0">
                <a:sym typeface="Wingdings" panose="05000000000000000000" pitchFamily="2" charset="2"/>
              </a:rPr>
              <a:t>smaller</a:t>
            </a:r>
            <a:r>
              <a:rPr lang="de-DE" baseline="0" dirty="0" smtClean="0">
                <a:sym typeface="Wingdings" panose="05000000000000000000" pitchFamily="2" charset="2"/>
              </a:rPr>
              <a:t> </a:t>
            </a:r>
            <a:r>
              <a:rPr lang="de-DE" baseline="0" dirty="0" err="1" smtClean="0">
                <a:sym typeface="Wingdings" panose="05000000000000000000" pitchFamily="2" charset="2"/>
              </a:rPr>
              <a:t>overall</a:t>
            </a:r>
            <a:r>
              <a:rPr lang="de-DE" baseline="0" dirty="0" smtClean="0">
                <a:sym typeface="Wingdings" panose="05000000000000000000" pitchFamily="2" charset="2"/>
              </a:rPr>
              <a:t> </a:t>
            </a:r>
            <a:r>
              <a:rPr lang="de-DE" baseline="0" dirty="0" err="1" smtClean="0">
                <a:sym typeface="Wingdings" panose="05000000000000000000" pitchFamily="2" charset="2"/>
              </a:rPr>
              <a:t>leaf</a:t>
            </a:r>
            <a:r>
              <a:rPr lang="de-DE" baseline="0" dirty="0" smtClean="0">
                <a:sym typeface="Wingdings" panose="05000000000000000000" pitchFamily="2" charset="2"/>
              </a:rPr>
              <a:t> </a:t>
            </a:r>
            <a:r>
              <a:rPr lang="de-DE" baseline="0" dirty="0" err="1" smtClean="0">
                <a:sym typeface="Wingdings" panose="05000000000000000000" pitchFamily="2" charset="2"/>
              </a:rPr>
              <a:t>areas</a:t>
            </a:r>
            <a:r>
              <a:rPr lang="de-DE" baseline="0" dirty="0" smtClean="0">
                <a:sym typeface="Wingdings" panose="05000000000000000000" pitchFamily="2" charset="2"/>
              </a:rPr>
              <a:t>, so </a:t>
            </a:r>
            <a:r>
              <a:rPr lang="de-DE" baseline="0" dirty="0" err="1" smtClean="0">
                <a:sym typeface="Wingdings" panose="05000000000000000000" pitchFamily="2" charset="2"/>
              </a:rPr>
              <a:t>they</a:t>
            </a:r>
            <a:r>
              <a:rPr lang="de-DE" baseline="0" dirty="0" smtClean="0">
                <a:sym typeface="Wingdings" panose="05000000000000000000" pitchFamily="2" charset="2"/>
              </a:rPr>
              <a:t> </a:t>
            </a:r>
            <a:r>
              <a:rPr lang="de-DE" baseline="0" dirty="0" err="1" smtClean="0">
                <a:sym typeface="Wingdings" panose="05000000000000000000" pitchFamily="2" charset="2"/>
              </a:rPr>
              <a:t>need</a:t>
            </a:r>
            <a:r>
              <a:rPr lang="de-DE" baseline="0" dirty="0" smtClean="0">
                <a:sym typeface="Wingdings" panose="05000000000000000000" pitchFamily="2" charset="2"/>
              </a:rPr>
              <a:t> </a:t>
            </a:r>
            <a:r>
              <a:rPr lang="de-DE" baseline="0" dirty="0" err="1" smtClean="0">
                <a:sym typeface="Wingdings" panose="05000000000000000000" pitchFamily="2" charset="2"/>
              </a:rPr>
              <a:t>much</a:t>
            </a:r>
            <a:r>
              <a:rPr lang="de-DE" baseline="0" dirty="0" smtClean="0">
                <a:sym typeface="Wingdings" panose="05000000000000000000" pitchFamily="2" charset="2"/>
              </a:rPr>
              <a:t> </a:t>
            </a:r>
            <a:r>
              <a:rPr lang="de-DE" baseline="0" dirty="0" err="1" smtClean="0">
                <a:sym typeface="Wingdings" panose="05000000000000000000" pitchFamily="2" charset="2"/>
              </a:rPr>
              <a:t>more</a:t>
            </a:r>
            <a:r>
              <a:rPr lang="de-DE" baseline="0" dirty="0" smtClean="0">
                <a:sym typeface="Wingdings" panose="05000000000000000000" pitchFamily="2" charset="2"/>
              </a:rPr>
              <a:t> </a:t>
            </a:r>
            <a:r>
              <a:rPr lang="de-DE" baseline="0" dirty="0" err="1" smtClean="0">
                <a:sym typeface="Wingdings" panose="05000000000000000000" pitchFamily="2" charset="2"/>
              </a:rPr>
              <a:t>stomata</a:t>
            </a:r>
            <a:r>
              <a:rPr lang="de-DE" baseline="0" dirty="0" smtClean="0">
                <a:sym typeface="Wingdings" panose="05000000000000000000" pitchFamily="2" charset="2"/>
              </a:rPr>
              <a:t> per </a:t>
            </a:r>
            <a:r>
              <a:rPr lang="de-DE" baseline="0" dirty="0" err="1" smtClean="0">
                <a:sym typeface="Wingdings" panose="05000000000000000000" pitchFamily="2" charset="2"/>
              </a:rPr>
              <a:t>area</a:t>
            </a:r>
            <a:r>
              <a:rPr lang="de-DE" baseline="0" dirty="0" smtClean="0">
                <a:sym typeface="Wingdings" panose="05000000000000000000" pitchFamily="2" charset="2"/>
              </a:rPr>
              <a:t> </a:t>
            </a:r>
            <a:r>
              <a:rPr lang="de-DE" baseline="0" dirty="0" err="1" smtClean="0">
                <a:sym typeface="Wingdings" panose="05000000000000000000" pitchFamily="2" charset="2"/>
              </a:rPr>
              <a:t>to</a:t>
            </a:r>
            <a:r>
              <a:rPr lang="de-DE" baseline="0" dirty="0" smtClean="0">
                <a:sym typeface="Wingdings" panose="05000000000000000000" pitchFamily="2" charset="2"/>
              </a:rPr>
              <a:t> </a:t>
            </a:r>
            <a:r>
              <a:rPr lang="de-DE" baseline="0" dirty="0" err="1" smtClean="0">
                <a:sym typeface="Wingdings" panose="05000000000000000000" pitchFamily="2" charset="2"/>
              </a:rPr>
              <a:t>get</a:t>
            </a:r>
            <a:r>
              <a:rPr lang="de-DE" baseline="0" dirty="0" smtClean="0">
                <a:sym typeface="Wingdings" panose="05000000000000000000" pitchFamily="2" charset="2"/>
              </a:rPr>
              <a:t> </a:t>
            </a:r>
            <a:r>
              <a:rPr lang="de-DE" baseline="0" dirty="0" err="1" smtClean="0">
                <a:sym typeface="Wingdings" panose="05000000000000000000" pitchFamily="2" charset="2"/>
              </a:rPr>
              <a:t>the</a:t>
            </a:r>
            <a:r>
              <a:rPr lang="de-DE" baseline="0" dirty="0" smtClean="0">
                <a:sym typeface="Wingdings" panose="05000000000000000000" pitchFamily="2" charset="2"/>
              </a:rPr>
              <a:t> CO2 </a:t>
            </a:r>
            <a:r>
              <a:rPr lang="de-DE" baseline="0" dirty="0" err="1" smtClean="0">
                <a:sym typeface="Wingdings" panose="05000000000000000000" pitchFamily="2" charset="2"/>
              </a:rPr>
              <a:t>into</a:t>
            </a:r>
            <a:r>
              <a:rPr lang="de-DE" baseline="0" dirty="0" smtClean="0">
                <a:sym typeface="Wingdings" panose="05000000000000000000" pitchFamily="2" charset="2"/>
              </a:rPr>
              <a:t> </a:t>
            </a:r>
            <a:r>
              <a:rPr lang="de-DE" baseline="0" dirty="0" err="1" smtClean="0">
                <a:sym typeface="Wingdings" panose="05000000000000000000" pitchFamily="2" charset="2"/>
              </a:rPr>
              <a:t>the</a:t>
            </a:r>
            <a:r>
              <a:rPr lang="de-DE" baseline="0" dirty="0" smtClean="0">
                <a:sym typeface="Wingdings" panose="05000000000000000000" pitchFamily="2" charset="2"/>
              </a:rPr>
              <a:t> </a:t>
            </a:r>
            <a:r>
              <a:rPr lang="de-DE" baseline="0" dirty="0" err="1" smtClean="0">
                <a:sym typeface="Wingdings" panose="05000000000000000000" pitchFamily="2" charset="2"/>
              </a:rPr>
              <a:t>leaf</a:t>
            </a:r>
            <a:r>
              <a:rPr lang="de-DE" baseline="0" dirty="0" smtClean="0">
                <a:sym typeface="Wingdings" panose="05000000000000000000" pitchFamily="2" charset="2"/>
              </a:rPr>
              <a:t>- </a:t>
            </a:r>
            <a:r>
              <a:rPr lang="de-DE" baseline="0" dirty="0" err="1" smtClean="0">
                <a:sym typeface="Wingdings" panose="05000000000000000000" pitchFamily="2" charset="2"/>
              </a:rPr>
              <a:t>their</a:t>
            </a:r>
            <a:r>
              <a:rPr lang="de-DE" baseline="0" dirty="0" smtClean="0">
                <a:sym typeface="Wingdings" panose="05000000000000000000" pitchFamily="2" charset="2"/>
              </a:rPr>
              <a:t> </a:t>
            </a:r>
            <a:r>
              <a:rPr lang="de-DE" baseline="0" dirty="0" err="1" smtClean="0">
                <a:sym typeface="Wingdings" panose="05000000000000000000" pitchFamily="2" charset="2"/>
              </a:rPr>
              <a:t>stomatal</a:t>
            </a:r>
            <a:r>
              <a:rPr lang="de-DE" baseline="0" dirty="0" smtClean="0">
                <a:sym typeface="Wingdings" panose="05000000000000000000" pitchFamily="2" charset="2"/>
              </a:rPr>
              <a:t> </a:t>
            </a:r>
            <a:r>
              <a:rPr lang="de-DE" baseline="0" dirty="0" err="1" smtClean="0">
                <a:sym typeface="Wingdings" panose="05000000000000000000" pitchFamily="2" charset="2"/>
              </a:rPr>
              <a:t>density</a:t>
            </a:r>
            <a:r>
              <a:rPr lang="de-DE" baseline="0" dirty="0" smtClean="0">
                <a:sym typeface="Wingdings" panose="05000000000000000000" pitchFamily="2" charset="2"/>
              </a:rPr>
              <a:t> </a:t>
            </a:r>
            <a:r>
              <a:rPr lang="de-DE" baseline="0" dirty="0" err="1" smtClean="0">
                <a:sym typeface="Wingdings" panose="05000000000000000000" pitchFamily="2" charset="2"/>
              </a:rPr>
              <a:t>is</a:t>
            </a:r>
            <a:r>
              <a:rPr lang="de-DE" baseline="0" dirty="0" smtClean="0">
                <a:sym typeface="Wingdings" panose="05000000000000000000" pitchFamily="2" charset="2"/>
              </a:rPr>
              <a:t> </a:t>
            </a:r>
            <a:r>
              <a:rPr lang="de-DE" baseline="0" dirty="0" err="1" smtClean="0">
                <a:sym typeface="Wingdings" panose="05000000000000000000" pitchFamily="2" charset="2"/>
              </a:rPr>
              <a:t>much</a:t>
            </a:r>
            <a:r>
              <a:rPr lang="de-DE" baseline="0" dirty="0" smtClean="0">
                <a:sym typeface="Wingdings" panose="05000000000000000000" pitchFamily="2" charset="2"/>
              </a:rPr>
              <a:t> </a:t>
            </a:r>
            <a:r>
              <a:rPr lang="de-DE" baseline="0" dirty="0" err="1" smtClean="0">
                <a:sym typeface="Wingdings" panose="05000000000000000000" pitchFamily="2" charset="2"/>
              </a:rPr>
              <a:t>higher</a:t>
            </a:r>
            <a:r>
              <a:rPr lang="de-DE" baseline="0" dirty="0" smtClean="0">
                <a:sym typeface="Wingdings" panose="05000000000000000000" pitchFamily="2" charset="2"/>
              </a:rPr>
              <a:t>. </a:t>
            </a:r>
          </a:p>
          <a:p>
            <a:pPr marL="171450" indent="-171450">
              <a:buFont typeface="Wingdings" panose="05000000000000000000" pitchFamily="2" charset="2"/>
              <a:buChar char="à"/>
            </a:pPr>
            <a:r>
              <a:rPr lang="de-DE" baseline="0" dirty="0" smtClean="0">
                <a:sym typeface="Wingdings" panose="05000000000000000000" pitchFamily="2" charset="2"/>
              </a:rPr>
              <a:t>The </a:t>
            </a:r>
            <a:r>
              <a:rPr lang="de-DE" baseline="0" dirty="0" err="1" smtClean="0">
                <a:sym typeface="Wingdings" panose="05000000000000000000" pitchFamily="2" charset="2"/>
              </a:rPr>
              <a:t>water</a:t>
            </a:r>
            <a:r>
              <a:rPr lang="de-DE" baseline="0" dirty="0" smtClean="0">
                <a:sym typeface="Wingdings" panose="05000000000000000000" pitchFamily="2" charset="2"/>
              </a:rPr>
              <a:t> </a:t>
            </a:r>
            <a:r>
              <a:rPr lang="de-DE" baseline="0" dirty="0" err="1" smtClean="0">
                <a:sym typeface="Wingdings" panose="05000000000000000000" pitchFamily="2" charset="2"/>
              </a:rPr>
              <a:t>content</a:t>
            </a:r>
            <a:r>
              <a:rPr lang="de-DE" baseline="0" dirty="0" smtClean="0">
                <a:sym typeface="Wingdings" panose="05000000000000000000" pitchFamily="2" charset="2"/>
              </a:rPr>
              <a:t> </a:t>
            </a:r>
            <a:r>
              <a:rPr lang="de-DE" baseline="0" dirty="0" err="1" smtClean="0">
                <a:sym typeface="Wingdings" panose="05000000000000000000" pitchFamily="2" charset="2"/>
              </a:rPr>
              <a:t>of</a:t>
            </a:r>
            <a:r>
              <a:rPr lang="de-DE" baseline="0" dirty="0" smtClean="0">
                <a:sym typeface="Wingdings" panose="05000000000000000000" pitchFamily="2" charset="2"/>
              </a:rPr>
              <a:t> </a:t>
            </a:r>
            <a:r>
              <a:rPr lang="de-DE" baseline="0" dirty="0" err="1" smtClean="0">
                <a:sym typeface="Wingdings" panose="05000000000000000000" pitchFamily="2" charset="2"/>
              </a:rPr>
              <a:t>sun</a:t>
            </a:r>
            <a:r>
              <a:rPr lang="de-DE" baseline="0" dirty="0" smtClean="0">
                <a:sym typeface="Wingdings" panose="05000000000000000000" pitchFamily="2" charset="2"/>
              </a:rPr>
              <a:t> </a:t>
            </a:r>
            <a:r>
              <a:rPr lang="de-DE" baseline="0" dirty="0" err="1" smtClean="0">
                <a:sym typeface="Wingdings" panose="05000000000000000000" pitchFamily="2" charset="2"/>
              </a:rPr>
              <a:t>leaves</a:t>
            </a:r>
            <a:r>
              <a:rPr lang="de-DE" baseline="0" dirty="0" smtClean="0">
                <a:sym typeface="Wingdings" panose="05000000000000000000" pitchFamily="2" charset="2"/>
              </a:rPr>
              <a:t> </a:t>
            </a:r>
            <a:r>
              <a:rPr lang="de-DE" baseline="0" dirty="0" err="1" smtClean="0">
                <a:sym typeface="Wingdings" panose="05000000000000000000" pitchFamily="2" charset="2"/>
              </a:rPr>
              <a:t>is</a:t>
            </a:r>
            <a:r>
              <a:rPr lang="de-DE" baseline="0" dirty="0" smtClean="0">
                <a:sym typeface="Wingdings" panose="05000000000000000000" pitchFamily="2" charset="2"/>
              </a:rPr>
              <a:t> </a:t>
            </a:r>
            <a:r>
              <a:rPr lang="de-DE" baseline="0" dirty="0" err="1" smtClean="0">
                <a:sym typeface="Wingdings" panose="05000000000000000000" pitchFamily="2" charset="2"/>
              </a:rPr>
              <a:t>lower</a:t>
            </a:r>
            <a:r>
              <a:rPr lang="de-DE" baseline="0" dirty="0" smtClean="0">
                <a:sym typeface="Wingdings" panose="05000000000000000000" pitchFamily="2" charset="2"/>
              </a:rPr>
              <a:t> </a:t>
            </a:r>
            <a:r>
              <a:rPr lang="de-DE" baseline="0" dirty="0" err="1" smtClean="0">
                <a:sym typeface="Wingdings" panose="05000000000000000000" pitchFamily="2" charset="2"/>
              </a:rPr>
              <a:t>than</a:t>
            </a:r>
            <a:r>
              <a:rPr lang="de-DE" baseline="0" dirty="0" smtClean="0">
                <a:sym typeface="Wingdings" panose="05000000000000000000" pitchFamily="2" charset="2"/>
              </a:rPr>
              <a:t> </a:t>
            </a:r>
            <a:r>
              <a:rPr lang="de-DE" baseline="0" dirty="0" err="1" smtClean="0">
                <a:sym typeface="Wingdings" panose="05000000000000000000" pitchFamily="2" charset="2"/>
              </a:rPr>
              <a:t>that</a:t>
            </a:r>
            <a:r>
              <a:rPr lang="de-DE" baseline="0" dirty="0" smtClean="0">
                <a:sym typeface="Wingdings" panose="05000000000000000000" pitchFamily="2" charset="2"/>
              </a:rPr>
              <a:t> </a:t>
            </a:r>
            <a:r>
              <a:rPr lang="de-DE" baseline="0" dirty="0" err="1" smtClean="0">
                <a:sym typeface="Wingdings" panose="05000000000000000000" pitchFamily="2" charset="2"/>
              </a:rPr>
              <a:t>of</a:t>
            </a:r>
            <a:r>
              <a:rPr lang="de-DE" baseline="0" dirty="0" smtClean="0">
                <a:sym typeface="Wingdings" panose="05000000000000000000" pitchFamily="2" charset="2"/>
              </a:rPr>
              <a:t> </a:t>
            </a:r>
            <a:r>
              <a:rPr lang="de-DE" baseline="0" dirty="0" err="1" smtClean="0">
                <a:sym typeface="Wingdings" panose="05000000000000000000" pitchFamily="2" charset="2"/>
              </a:rPr>
              <a:t>shade</a:t>
            </a:r>
            <a:r>
              <a:rPr lang="de-DE" baseline="0" dirty="0" smtClean="0">
                <a:sym typeface="Wingdings" panose="05000000000000000000" pitchFamily="2" charset="2"/>
              </a:rPr>
              <a:t> </a:t>
            </a:r>
            <a:r>
              <a:rPr lang="de-DE" baseline="0" dirty="0" err="1" smtClean="0">
                <a:sym typeface="Wingdings" panose="05000000000000000000" pitchFamily="2" charset="2"/>
              </a:rPr>
              <a:t>leaves</a:t>
            </a:r>
            <a:r>
              <a:rPr lang="de-DE" baseline="0" dirty="0" smtClean="0">
                <a:sym typeface="Wingdings" panose="05000000000000000000" pitchFamily="2" charset="2"/>
              </a:rPr>
              <a:t>: Sun </a:t>
            </a:r>
            <a:r>
              <a:rPr lang="de-DE" baseline="0" dirty="0" err="1" smtClean="0">
                <a:sym typeface="Wingdings" panose="05000000000000000000" pitchFamily="2" charset="2"/>
              </a:rPr>
              <a:t>leaves</a:t>
            </a:r>
            <a:r>
              <a:rPr lang="de-DE" baseline="0" dirty="0" smtClean="0">
                <a:sym typeface="Wingdings" panose="05000000000000000000" pitchFamily="2" charset="2"/>
              </a:rPr>
              <a:t> </a:t>
            </a:r>
            <a:r>
              <a:rPr lang="de-DE" baseline="0" dirty="0" err="1" smtClean="0">
                <a:sym typeface="Wingdings" panose="05000000000000000000" pitchFamily="2" charset="2"/>
              </a:rPr>
              <a:t>are</a:t>
            </a:r>
            <a:r>
              <a:rPr lang="de-DE" baseline="0" dirty="0" smtClean="0">
                <a:sym typeface="Wingdings" panose="05000000000000000000" pitchFamily="2" charset="2"/>
              </a:rPr>
              <a:t> </a:t>
            </a:r>
            <a:r>
              <a:rPr lang="de-DE" baseline="0" dirty="0" err="1" smtClean="0">
                <a:sym typeface="Wingdings" panose="05000000000000000000" pitchFamily="2" charset="2"/>
              </a:rPr>
              <a:t>exposed</a:t>
            </a:r>
            <a:r>
              <a:rPr lang="de-DE" baseline="0" dirty="0" smtClean="0">
                <a:sym typeface="Wingdings" panose="05000000000000000000" pitchFamily="2" charset="2"/>
              </a:rPr>
              <a:t> not </a:t>
            </a:r>
            <a:r>
              <a:rPr lang="de-DE" baseline="0" dirty="0" err="1" smtClean="0">
                <a:sym typeface="Wingdings" panose="05000000000000000000" pitchFamily="2" charset="2"/>
              </a:rPr>
              <a:t>only</a:t>
            </a:r>
            <a:r>
              <a:rPr lang="de-DE" baseline="0" dirty="0" smtClean="0">
                <a:sym typeface="Wingdings" panose="05000000000000000000" pitchFamily="2" charset="2"/>
              </a:rPr>
              <a:t> </a:t>
            </a:r>
            <a:r>
              <a:rPr lang="de-DE" baseline="0" dirty="0" err="1" smtClean="0">
                <a:sym typeface="Wingdings" panose="05000000000000000000" pitchFamily="2" charset="2"/>
              </a:rPr>
              <a:t>to</a:t>
            </a:r>
            <a:r>
              <a:rPr lang="de-DE" baseline="0" dirty="0" smtClean="0">
                <a:sym typeface="Wingdings" panose="05000000000000000000" pitchFamily="2" charset="2"/>
              </a:rPr>
              <a:t> light, but </a:t>
            </a:r>
            <a:r>
              <a:rPr lang="de-DE" baseline="0" dirty="0" err="1" smtClean="0">
                <a:sym typeface="Wingdings" panose="05000000000000000000" pitchFamily="2" charset="2"/>
              </a:rPr>
              <a:t>with</a:t>
            </a:r>
            <a:r>
              <a:rPr lang="de-DE" baseline="0" dirty="0" smtClean="0">
                <a:sym typeface="Wingdings" panose="05000000000000000000" pitchFamily="2" charset="2"/>
              </a:rPr>
              <a:t> </a:t>
            </a:r>
            <a:r>
              <a:rPr lang="de-DE" baseline="0" dirty="0" err="1" smtClean="0">
                <a:sym typeface="Wingdings" panose="05000000000000000000" pitchFamily="2" charset="2"/>
              </a:rPr>
              <a:t>that</a:t>
            </a:r>
            <a:r>
              <a:rPr lang="de-DE" baseline="0" dirty="0" smtClean="0">
                <a:sym typeface="Wingdings" panose="05000000000000000000" pitchFamily="2" charset="2"/>
              </a:rPr>
              <a:t> </a:t>
            </a:r>
            <a:r>
              <a:rPr lang="de-DE" baseline="0" dirty="0" err="1" smtClean="0">
                <a:sym typeface="Wingdings" panose="05000000000000000000" pitchFamily="2" charset="2"/>
              </a:rPr>
              <a:t>to</a:t>
            </a:r>
            <a:r>
              <a:rPr lang="de-DE" baseline="0" dirty="0" smtClean="0">
                <a:sym typeface="Wingdings" panose="05000000000000000000" pitchFamily="2" charset="2"/>
              </a:rPr>
              <a:t> </a:t>
            </a:r>
            <a:r>
              <a:rPr lang="de-DE" baseline="0" dirty="0" err="1" smtClean="0">
                <a:sym typeface="Wingdings" panose="05000000000000000000" pitchFamily="2" charset="2"/>
              </a:rPr>
              <a:t>heat</a:t>
            </a:r>
            <a:r>
              <a:rPr lang="de-DE" baseline="0" dirty="0" smtClean="0">
                <a:sym typeface="Wingdings" panose="05000000000000000000" pitchFamily="2" charset="2"/>
              </a:rPr>
              <a:t> </a:t>
            </a:r>
            <a:r>
              <a:rPr lang="de-DE" baseline="0" dirty="0" err="1" smtClean="0">
                <a:sym typeface="Wingdings" panose="05000000000000000000" pitchFamily="2" charset="2"/>
              </a:rPr>
              <a:t>and</a:t>
            </a:r>
            <a:r>
              <a:rPr lang="de-DE" baseline="0" dirty="0" smtClean="0">
                <a:sym typeface="Wingdings" panose="05000000000000000000" pitchFamily="2" charset="2"/>
              </a:rPr>
              <a:t> wind </a:t>
            </a:r>
            <a:r>
              <a:rPr lang="de-DE" baseline="0" dirty="0" err="1" smtClean="0">
                <a:sym typeface="Wingdings" panose="05000000000000000000" pitchFamily="2" charset="2"/>
              </a:rPr>
              <a:t>as</a:t>
            </a:r>
            <a:r>
              <a:rPr lang="de-DE" baseline="0" dirty="0" smtClean="0">
                <a:sym typeface="Wingdings" panose="05000000000000000000" pitchFamily="2" charset="2"/>
              </a:rPr>
              <a:t> </a:t>
            </a:r>
            <a:r>
              <a:rPr lang="de-DE" baseline="0" dirty="0" err="1" smtClean="0">
                <a:sym typeface="Wingdings" panose="05000000000000000000" pitchFamily="2" charset="2"/>
              </a:rPr>
              <a:t>well</a:t>
            </a:r>
            <a:r>
              <a:rPr lang="de-DE" baseline="0" dirty="0" smtClean="0">
                <a:sym typeface="Wingdings" panose="05000000000000000000" pitchFamily="2" charset="2"/>
              </a:rPr>
              <a:t>, </a:t>
            </a:r>
            <a:r>
              <a:rPr lang="de-DE" baseline="0" dirty="0" err="1" smtClean="0">
                <a:sym typeface="Wingdings" panose="05000000000000000000" pitchFamily="2" charset="2"/>
              </a:rPr>
              <a:t>both</a:t>
            </a:r>
            <a:r>
              <a:rPr lang="de-DE" baseline="0" dirty="0" smtClean="0">
                <a:sym typeface="Wingdings" panose="05000000000000000000" pitchFamily="2" charset="2"/>
              </a:rPr>
              <a:t> </a:t>
            </a:r>
            <a:r>
              <a:rPr lang="de-DE" baseline="0" dirty="0" err="1" smtClean="0">
                <a:sym typeface="Wingdings" panose="05000000000000000000" pitchFamily="2" charset="2"/>
              </a:rPr>
              <a:t>of</a:t>
            </a:r>
            <a:r>
              <a:rPr lang="de-DE" baseline="0" dirty="0" smtClean="0">
                <a:sym typeface="Wingdings" panose="05000000000000000000" pitchFamily="2" charset="2"/>
              </a:rPr>
              <a:t> </a:t>
            </a:r>
            <a:r>
              <a:rPr lang="de-DE" baseline="0" dirty="0" err="1" smtClean="0">
                <a:sym typeface="Wingdings" panose="05000000000000000000" pitchFamily="2" charset="2"/>
              </a:rPr>
              <a:t>which</a:t>
            </a:r>
            <a:r>
              <a:rPr lang="de-DE" baseline="0" dirty="0" smtClean="0">
                <a:sym typeface="Wingdings" panose="05000000000000000000" pitchFamily="2" charset="2"/>
              </a:rPr>
              <a:t> </a:t>
            </a:r>
            <a:r>
              <a:rPr lang="de-DE" baseline="0" dirty="0" err="1" smtClean="0">
                <a:sym typeface="Wingdings" panose="05000000000000000000" pitchFamily="2" charset="2"/>
              </a:rPr>
              <a:t>increase</a:t>
            </a:r>
            <a:r>
              <a:rPr lang="de-DE" baseline="0" dirty="0" smtClean="0">
                <a:sym typeface="Wingdings" panose="05000000000000000000" pitchFamily="2" charset="2"/>
              </a:rPr>
              <a:t> </a:t>
            </a:r>
            <a:r>
              <a:rPr lang="de-DE" baseline="0" dirty="0" err="1" smtClean="0">
                <a:sym typeface="Wingdings" panose="05000000000000000000" pitchFamily="2" charset="2"/>
              </a:rPr>
              <a:t>transpiration</a:t>
            </a:r>
            <a:r>
              <a:rPr lang="de-DE" baseline="0" dirty="0" smtClean="0">
                <a:sym typeface="Wingdings" panose="05000000000000000000" pitchFamily="2" charset="2"/>
              </a:rPr>
              <a:t> </a:t>
            </a:r>
            <a:r>
              <a:rPr lang="de-DE" baseline="0" dirty="0" err="1" smtClean="0">
                <a:sym typeface="Wingdings" panose="05000000000000000000" pitchFamily="2" charset="2"/>
              </a:rPr>
              <a:t>and</a:t>
            </a:r>
            <a:r>
              <a:rPr lang="de-DE" baseline="0" dirty="0" smtClean="0">
                <a:sym typeface="Wingdings" panose="05000000000000000000" pitchFamily="2" charset="2"/>
              </a:rPr>
              <a:t> </a:t>
            </a:r>
            <a:r>
              <a:rPr lang="de-DE" baseline="0" dirty="0" err="1" smtClean="0">
                <a:sym typeface="Wingdings" panose="05000000000000000000" pitchFamily="2" charset="2"/>
              </a:rPr>
              <a:t>the</a:t>
            </a:r>
            <a:r>
              <a:rPr lang="de-DE" baseline="0" dirty="0" smtClean="0">
                <a:sym typeface="Wingdings" panose="05000000000000000000" pitchFamily="2" charset="2"/>
              </a:rPr>
              <a:t> </a:t>
            </a:r>
            <a:r>
              <a:rPr lang="de-DE" baseline="0" dirty="0" err="1" smtClean="0">
                <a:sym typeface="Wingdings" panose="05000000000000000000" pitchFamily="2" charset="2"/>
              </a:rPr>
              <a:t>cuticular</a:t>
            </a:r>
            <a:r>
              <a:rPr lang="de-DE" baseline="0" dirty="0" smtClean="0">
                <a:sym typeface="Wingdings" panose="05000000000000000000" pitchFamily="2" charset="2"/>
              </a:rPr>
              <a:t> </a:t>
            </a:r>
            <a:r>
              <a:rPr lang="de-DE" baseline="0" dirty="0" err="1" smtClean="0">
                <a:sym typeface="Wingdings" panose="05000000000000000000" pitchFamily="2" charset="2"/>
              </a:rPr>
              <a:t>permeability</a:t>
            </a:r>
            <a:r>
              <a:rPr lang="de-DE" baseline="0" dirty="0" smtClean="0">
                <a:sym typeface="Wingdings" panose="05000000000000000000" pitchFamily="2" charset="2"/>
              </a:rPr>
              <a:t> </a:t>
            </a:r>
            <a:r>
              <a:rPr lang="de-DE" baseline="0" dirty="0" err="1" smtClean="0">
                <a:sym typeface="Wingdings" panose="05000000000000000000" pitchFamily="2" charset="2"/>
              </a:rPr>
              <a:t>to</a:t>
            </a:r>
            <a:r>
              <a:rPr lang="de-DE" baseline="0" dirty="0" smtClean="0">
                <a:sym typeface="Wingdings" panose="05000000000000000000" pitchFamily="2" charset="2"/>
              </a:rPr>
              <a:t> </a:t>
            </a:r>
            <a:r>
              <a:rPr lang="de-DE" baseline="0" dirty="0" err="1" smtClean="0">
                <a:sym typeface="Wingdings" panose="05000000000000000000" pitchFamily="2" charset="2"/>
              </a:rPr>
              <a:t>water</a:t>
            </a:r>
            <a:r>
              <a:rPr lang="de-DE" baseline="0" dirty="0" smtClean="0">
                <a:sym typeface="Wingdings" panose="05000000000000000000" pitchFamily="2" charset="2"/>
              </a:rPr>
              <a:t>. </a:t>
            </a:r>
            <a:r>
              <a:rPr lang="de-DE" baseline="0" dirty="0" err="1" smtClean="0">
                <a:sym typeface="Wingdings" panose="05000000000000000000" pitchFamily="2" charset="2"/>
              </a:rPr>
              <a:t>To</a:t>
            </a:r>
            <a:r>
              <a:rPr lang="de-DE" baseline="0" dirty="0" smtClean="0">
                <a:sym typeface="Wingdings" panose="05000000000000000000" pitchFamily="2" charset="2"/>
              </a:rPr>
              <a:t> </a:t>
            </a:r>
            <a:r>
              <a:rPr lang="de-DE" baseline="0" dirty="0" err="1" smtClean="0">
                <a:sym typeface="Wingdings" panose="05000000000000000000" pitchFamily="2" charset="2"/>
              </a:rPr>
              <a:t>minimize</a:t>
            </a:r>
            <a:r>
              <a:rPr lang="de-DE" baseline="0" dirty="0" smtClean="0">
                <a:sym typeface="Wingdings" panose="05000000000000000000" pitchFamily="2" charset="2"/>
              </a:rPr>
              <a:t> </a:t>
            </a:r>
            <a:r>
              <a:rPr lang="de-DE" baseline="0" dirty="0" err="1" smtClean="0">
                <a:sym typeface="Wingdings" panose="05000000000000000000" pitchFamily="2" charset="2"/>
              </a:rPr>
              <a:t>cuticular</a:t>
            </a:r>
            <a:r>
              <a:rPr lang="de-DE" baseline="0" dirty="0" smtClean="0">
                <a:sym typeface="Wingdings" panose="05000000000000000000" pitchFamily="2" charset="2"/>
              </a:rPr>
              <a:t> </a:t>
            </a:r>
            <a:r>
              <a:rPr lang="de-DE" baseline="0" dirty="0" err="1" smtClean="0">
                <a:sym typeface="Wingdings" panose="05000000000000000000" pitchFamily="2" charset="2"/>
              </a:rPr>
              <a:t>permeance</a:t>
            </a:r>
            <a:r>
              <a:rPr lang="de-DE" baseline="0" dirty="0" smtClean="0">
                <a:sym typeface="Wingdings" panose="05000000000000000000" pitchFamily="2" charset="2"/>
              </a:rPr>
              <a:t>, </a:t>
            </a:r>
            <a:r>
              <a:rPr lang="de-DE" baseline="0" dirty="0" err="1" smtClean="0">
                <a:sym typeface="Wingdings" panose="05000000000000000000" pitchFamily="2" charset="2"/>
              </a:rPr>
              <a:t>cuticles</a:t>
            </a:r>
            <a:r>
              <a:rPr lang="de-DE" baseline="0" dirty="0" smtClean="0">
                <a:sym typeface="Wingdings" panose="05000000000000000000" pitchFamily="2" charset="2"/>
              </a:rPr>
              <a:t> in </a:t>
            </a:r>
            <a:r>
              <a:rPr lang="de-DE" baseline="0" dirty="0" err="1" smtClean="0">
                <a:sym typeface="Wingdings" panose="05000000000000000000" pitchFamily="2" charset="2"/>
              </a:rPr>
              <a:t>sun</a:t>
            </a:r>
            <a:r>
              <a:rPr lang="de-DE" baseline="0" dirty="0" smtClean="0">
                <a:sym typeface="Wingdings" panose="05000000000000000000" pitchFamily="2" charset="2"/>
              </a:rPr>
              <a:t> </a:t>
            </a:r>
            <a:r>
              <a:rPr lang="de-DE" baseline="0" dirty="0" err="1" smtClean="0">
                <a:sym typeface="Wingdings" panose="05000000000000000000" pitchFamily="2" charset="2"/>
              </a:rPr>
              <a:t>leaves</a:t>
            </a:r>
            <a:r>
              <a:rPr lang="de-DE" baseline="0" dirty="0" smtClean="0">
                <a:sym typeface="Wingdings" panose="05000000000000000000" pitchFamily="2" charset="2"/>
              </a:rPr>
              <a:t> </a:t>
            </a:r>
            <a:r>
              <a:rPr lang="de-DE" baseline="0" dirty="0" err="1" smtClean="0">
                <a:sym typeface="Wingdings" panose="05000000000000000000" pitchFamily="2" charset="2"/>
              </a:rPr>
              <a:t>are</a:t>
            </a:r>
            <a:r>
              <a:rPr lang="de-DE" baseline="0" dirty="0" smtClean="0">
                <a:sym typeface="Wingdings" panose="05000000000000000000" pitchFamily="2" charset="2"/>
              </a:rPr>
              <a:t> </a:t>
            </a:r>
            <a:r>
              <a:rPr lang="de-DE" baseline="0" dirty="0" err="1" smtClean="0">
                <a:sym typeface="Wingdings" panose="05000000000000000000" pitchFamily="2" charset="2"/>
              </a:rPr>
              <a:t>thicker</a:t>
            </a:r>
            <a:r>
              <a:rPr lang="de-DE" baseline="0" dirty="0" smtClean="0">
                <a:sym typeface="Wingdings" panose="05000000000000000000" pitchFamily="2" charset="2"/>
              </a:rPr>
              <a:t> </a:t>
            </a:r>
            <a:r>
              <a:rPr lang="de-DE" baseline="0" dirty="0" err="1" smtClean="0">
                <a:sym typeface="Wingdings" panose="05000000000000000000" pitchFamily="2" charset="2"/>
              </a:rPr>
              <a:t>than</a:t>
            </a:r>
            <a:r>
              <a:rPr lang="de-DE" baseline="0" dirty="0" smtClean="0">
                <a:sym typeface="Wingdings" panose="05000000000000000000" pitchFamily="2" charset="2"/>
              </a:rPr>
              <a:t> </a:t>
            </a:r>
            <a:r>
              <a:rPr lang="de-DE" baseline="0" dirty="0" err="1" smtClean="0">
                <a:sym typeface="Wingdings" panose="05000000000000000000" pitchFamily="2" charset="2"/>
              </a:rPr>
              <a:t>those</a:t>
            </a:r>
            <a:r>
              <a:rPr lang="de-DE" baseline="0" dirty="0" smtClean="0">
                <a:sym typeface="Wingdings" panose="05000000000000000000" pitchFamily="2" charset="2"/>
              </a:rPr>
              <a:t> in </a:t>
            </a:r>
            <a:r>
              <a:rPr lang="de-DE" baseline="0" dirty="0" err="1" smtClean="0">
                <a:sym typeface="Wingdings" panose="05000000000000000000" pitchFamily="2" charset="2"/>
              </a:rPr>
              <a:t>shade</a:t>
            </a:r>
            <a:r>
              <a:rPr lang="de-DE" baseline="0" dirty="0" smtClean="0">
                <a:sym typeface="Wingdings" panose="05000000000000000000" pitchFamily="2" charset="2"/>
              </a:rPr>
              <a:t> </a:t>
            </a:r>
            <a:r>
              <a:rPr lang="de-DE" baseline="0" dirty="0" err="1" smtClean="0">
                <a:sym typeface="Wingdings" panose="05000000000000000000" pitchFamily="2" charset="2"/>
              </a:rPr>
              <a:t>leaves</a:t>
            </a:r>
            <a:r>
              <a:rPr lang="de-DE" baseline="0" dirty="0" smtClean="0">
                <a:sym typeface="Wingdings" panose="05000000000000000000" pitchFamily="2" charset="2"/>
              </a:rPr>
              <a:t>. Sun </a:t>
            </a:r>
            <a:r>
              <a:rPr lang="de-DE" baseline="0" dirty="0" err="1" smtClean="0">
                <a:sym typeface="Wingdings" panose="05000000000000000000" pitchFamily="2" charset="2"/>
              </a:rPr>
              <a:t>leaves</a:t>
            </a:r>
            <a:r>
              <a:rPr lang="de-DE" baseline="0" dirty="0" smtClean="0">
                <a:sym typeface="Wingdings" panose="05000000000000000000" pitchFamily="2" charset="2"/>
              </a:rPr>
              <a:t> </a:t>
            </a:r>
            <a:r>
              <a:rPr lang="de-DE" baseline="0" dirty="0" err="1" smtClean="0">
                <a:sym typeface="Wingdings" panose="05000000000000000000" pitchFamily="2" charset="2"/>
              </a:rPr>
              <a:t>are</a:t>
            </a:r>
            <a:r>
              <a:rPr lang="de-DE" baseline="0" dirty="0" smtClean="0">
                <a:sym typeface="Wingdings" panose="05000000000000000000" pitchFamily="2" charset="2"/>
              </a:rPr>
              <a:t> </a:t>
            </a:r>
            <a:r>
              <a:rPr lang="de-DE" baseline="0" dirty="0" err="1" smtClean="0">
                <a:sym typeface="Wingdings" panose="05000000000000000000" pitchFamily="2" charset="2"/>
              </a:rPr>
              <a:t>generally</a:t>
            </a:r>
            <a:r>
              <a:rPr lang="de-DE" baseline="0" dirty="0" smtClean="0">
                <a:sym typeface="Wingdings" panose="05000000000000000000" pitchFamily="2" charset="2"/>
              </a:rPr>
              <a:t> </a:t>
            </a:r>
            <a:r>
              <a:rPr lang="de-DE" baseline="0" dirty="0" err="1" smtClean="0">
                <a:sym typeface="Wingdings" panose="05000000000000000000" pitchFamily="2" charset="2"/>
              </a:rPr>
              <a:t>tougher</a:t>
            </a:r>
            <a:r>
              <a:rPr lang="de-DE" baseline="0" dirty="0" smtClean="0">
                <a:sym typeface="Wingdings" panose="05000000000000000000" pitchFamily="2" charset="2"/>
              </a:rPr>
              <a:t> </a:t>
            </a:r>
            <a:r>
              <a:rPr lang="de-DE" baseline="0" dirty="0" err="1" smtClean="0">
                <a:sym typeface="Wingdings" panose="05000000000000000000" pitchFamily="2" charset="2"/>
              </a:rPr>
              <a:t>than</a:t>
            </a:r>
            <a:r>
              <a:rPr lang="de-DE" baseline="0" dirty="0" smtClean="0">
                <a:sym typeface="Wingdings" panose="05000000000000000000" pitchFamily="2" charset="2"/>
              </a:rPr>
              <a:t> </a:t>
            </a:r>
            <a:r>
              <a:rPr lang="de-DE" baseline="0" dirty="0" err="1" smtClean="0">
                <a:sym typeface="Wingdings" panose="05000000000000000000" pitchFamily="2" charset="2"/>
              </a:rPr>
              <a:t>shade</a:t>
            </a:r>
            <a:r>
              <a:rPr lang="de-DE" baseline="0" dirty="0" smtClean="0">
                <a:sym typeface="Wingdings" panose="05000000000000000000" pitchFamily="2" charset="2"/>
              </a:rPr>
              <a:t> </a:t>
            </a:r>
            <a:r>
              <a:rPr lang="de-DE" baseline="0" dirty="0" err="1" smtClean="0">
                <a:sym typeface="Wingdings" panose="05000000000000000000" pitchFamily="2" charset="2"/>
              </a:rPr>
              <a:t>leaves</a:t>
            </a:r>
            <a:r>
              <a:rPr lang="de-DE" baseline="0" dirty="0" smtClean="0">
                <a:sym typeface="Wingdings" panose="05000000000000000000" pitchFamily="2" charset="2"/>
              </a:rPr>
              <a:t>, </a:t>
            </a:r>
            <a:r>
              <a:rPr lang="de-DE" baseline="0" dirty="0" err="1" smtClean="0">
                <a:sym typeface="Wingdings" panose="05000000000000000000" pitchFamily="2" charset="2"/>
              </a:rPr>
              <a:t>containing</a:t>
            </a:r>
            <a:r>
              <a:rPr lang="de-DE" baseline="0" dirty="0" smtClean="0">
                <a:sym typeface="Wingdings" panose="05000000000000000000" pitchFamily="2" charset="2"/>
              </a:rPr>
              <a:t> </a:t>
            </a:r>
            <a:r>
              <a:rPr lang="de-DE" baseline="0" dirty="0" err="1" smtClean="0">
                <a:sym typeface="Wingdings" panose="05000000000000000000" pitchFamily="2" charset="2"/>
              </a:rPr>
              <a:t>more</a:t>
            </a:r>
            <a:r>
              <a:rPr lang="de-DE" baseline="0" dirty="0" smtClean="0">
                <a:sym typeface="Wingdings" panose="05000000000000000000" pitchFamily="2" charset="2"/>
              </a:rPr>
              <a:t> </a:t>
            </a:r>
            <a:r>
              <a:rPr lang="de-DE" baseline="0" dirty="0" err="1" smtClean="0">
                <a:sym typeface="Wingdings" panose="05000000000000000000" pitchFamily="2" charset="2"/>
              </a:rPr>
              <a:t>structural</a:t>
            </a:r>
            <a:r>
              <a:rPr lang="de-DE" baseline="0" dirty="0" smtClean="0">
                <a:sym typeface="Wingdings" panose="05000000000000000000" pitchFamily="2" charset="2"/>
              </a:rPr>
              <a:t> material like </a:t>
            </a:r>
            <a:r>
              <a:rPr lang="de-DE" baseline="0" dirty="0" err="1" smtClean="0">
                <a:sym typeface="Wingdings" panose="05000000000000000000" pitchFamily="2" charset="2"/>
              </a:rPr>
              <a:t>cellulose</a:t>
            </a:r>
            <a:r>
              <a:rPr lang="de-DE" baseline="0" dirty="0" smtClean="0">
                <a:sym typeface="Wingdings" panose="05000000000000000000" pitchFamily="2" charset="2"/>
              </a:rPr>
              <a:t> </a:t>
            </a:r>
            <a:r>
              <a:rPr lang="de-DE" baseline="0" dirty="0" err="1" smtClean="0">
                <a:sym typeface="Wingdings" panose="05000000000000000000" pitchFamily="2" charset="2"/>
              </a:rPr>
              <a:t>and</a:t>
            </a:r>
            <a:r>
              <a:rPr lang="de-DE" baseline="0" dirty="0" smtClean="0">
                <a:sym typeface="Wingdings" panose="05000000000000000000" pitchFamily="2" charset="2"/>
              </a:rPr>
              <a:t> </a:t>
            </a:r>
            <a:r>
              <a:rPr lang="de-DE" baseline="0" dirty="0" err="1" smtClean="0">
                <a:sym typeface="Wingdings" panose="05000000000000000000" pitchFamily="2" charset="2"/>
              </a:rPr>
              <a:t>lignin</a:t>
            </a:r>
            <a:r>
              <a:rPr lang="de-DE" baseline="0" dirty="0" smtClean="0">
                <a:sym typeface="Wingdings" panose="05000000000000000000" pitchFamily="2" charset="2"/>
              </a:rPr>
              <a:t>.</a:t>
            </a:r>
          </a:p>
          <a:p>
            <a:pPr marL="171450" indent="-171450">
              <a:buFont typeface="Wingdings" panose="05000000000000000000" pitchFamily="2" charset="2"/>
              <a:buChar char="à"/>
            </a:pPr>
            <a:r>
              <a:rPr lang="de-DE" baseline="0" dirty="0" smtClean="0">
                <a:sym typeface="Wingdings" panose="05000000000000000000" pitchFamily="2" charset="2"/>
              </a:rPr>
              <a:t>Amax </a:t>
            </a:r>
            <a:r>
              <a:rPr lang="de-DE" baseline="0" dirty="0" err="1" smtClean="0">
                <a:sym typeface="Wingdings" panose="05000000000000000000" pitchFamily="2" charset="2"/>
              </a:rPr>
              <a:t>reached</a:t>
            </a:r>
            <a:r>
              <a:rPr lang="de-DE" baseline="0" dirty="0" smtClean="0">
                <a:sym typeface="Wingdings" panose="05000000000000000000" pitchFamily="2" charset="2"/>
              </a:rPr>
              <a:t> </a:t>
            </a:r>
            <a:r>
              <a:rPr lang="de-DE" baseline="0" dirty="0" err="1" smtClean="0">
                <a:sym typeface="Wingdings" panose="05000000000000000000" pitchFamily="2" charset="2"/>
              </a:rPr>
              <a:t>by</a:t>
            </a:r>
            <a:r>
              <a:rPr lang="de-DE" baseline="0" dirty="0" smtClean="0">
                <a:sym typeface="Wingdings" panose="05000000000000000000" pitchFamily="2" charset="2"/>
              </a:rPr>
              <a:t> </a:t>
            </a:r>
            <a:r>
              <a:rPr lang="de-DE" baseline="0" dirty="0" err="1" smtClean="0">
                <a:sym typeface="Wingdings" panose="05000000000000000000" pitchFamily="2" charset="2"/>
              </a:rPr>
              <a:t>sun</a:t>
            </a:r>
            <a:r>
              <a:rPr lang="de-DE" baseline="0" dirty="0" smtClean="0">
                <a:sym typeface="Wingdings" panose="05000000000000000000" pitchFamily="2" charset="2"/>
              </a:rPr>
              <a:t> </a:t>
            </a:r>
            <a:r>
              <a:rPr lang="de-DE" baseline="0" dirty="0" err="1" smtClean="0">
                <a:sym typeface="Wingdings" panose="05000000000000000000" pitchFamily="2" charset="2"/>
              </a:rPr>
              <a:t>leaves</a:t>
            </a:r>
            <a:r>
              <a:rPr lang="de-DE" baseline="0" dirty="0" smtClean="0">
                <a:sym typeface="Wingdings" panose="05000000000000000000" pitchFamily="2" charset="2"/>
              </a:rPr>
              <a:t> </a:t>
            </a:r>
            <a:r>
              <a:rPr lang="de-DE" baseline="0" dirty="0" err="1" smtClean="0">
                <a:sym typeface="Wingdings" panose="05000000000000000000" pitchFamily="2" charset="2"/>
              </a:rPr>
              <a:t>is</a:t>
            </a:r>
            <a:r>
              <a:rPr lang="de-DE" baseline="0" dirty="0" smtClean="0">
                <a:sym typeface="Wingdings" panose="05000000000000000000" pitchFamily="2" charset="2"/>
              </a:rPr>
              <a:t> </a:t>
            </a:r>
            <a:r>
              <a:rPr lang="de-DE" baseline="0" dirty="0" err="1" smtClean="0">
                <a:sym typeface="Wingdings" panose="05000000000000000000" pitchFamily="2" charset="2"/>
              </a:rPr>
              <a:t>much</a:t>
            </a:r>
            <a:r>
              <a:rPr lang="de-DE" baseline="0" dirty="0" smtClean="0">
                <a:sym typeface="Wingdings" panose="05000000000000000000" pitchFamily="2" charset="2"/>
              </a:rPr>
              <a:t> </a:t>
            </a:r>
            <a:r>
              <a:rPr lang="de-DE" baseline="0" dirty="0" err="1" smtClean="0">
                <a:sym typeface="Wingdings" panose="05000000000000000000" pitchFamily="2" charset="2"/>
              </a:rPr>
              <a:t>higher</a:t>
            </a:r>
            <a:r>
              <a:rPr lang="de-DE" baseline="0" dirty="0" smtClean="0">
                <a:sym typeface="Wingdings" panose="05000000000000000000" pitchFamily="2" charset="2"/>
              </a:rPr>
              <a:t> </a:t>
            </a:r>
            <a:r>
              <a:rPr lang="de-DE" baseline="0" dirty="0" err="1" smtClean="0">
                <a:sym typeface="Wingdings" panose="05000000000000000000" pitchFamily="2" charset="2"/>
              </a:rPr>
              <a:t>than</a:t>
            </a:r>
            <a:r>
              <a:rPr lang="de-DE" baseline="0" dirty="0" smtClean="0">
                <a:sym typeface="Wingdings" panose="05000000000000000000" pitchFamily="2" charset="2"/>
              </a:rPr>
              <a:t> </a:t>
            </a:r>
            <a:r>
              <a:rPr lang="de-DE" baseline="0" dirty="0" err="1" smtClean="0">
                <a:sym typeface="Wingdings" panose="05000000000000000000" pitchFamily="2" charset="2"/>
              </a:rPr>
              <a:t>that</a:t>
            </a:r>
            <a:r>
              <a:rPr lang="de-DE" baseline="0" dirty="0" smtClean="0">
                <a:sym typeface="Wingdings" panose="05000000000000000000" pitchFamily="2" charset="2"/>
              </a:rPr>
              <a:t> </a:t>
            </a:r>
            <a:r>
              <a:rPr lang="de-DE" baseline="0" dirty="0" err="1" smtClean="0">
                <a:sym typeface="Wingdings" panose="05000000000000000000" pitchFamily="2" charset="2"/>
              </a:rPr>
              <a:t>reached</a:t>
            </a:r>
            <a:r>
              <a:rPr lang="de-DE" baseline="0" dirty="0" smtClean="0">
                <a:sym typeface="Wingdings" panose="05000000000000000000" pitchFamily="2" charset="2"/>
              </a:rPr>
              <a:t> </a:t>
            </a:r>
            <a:r>
              <a:rPr lang="de-DE" baseline="0" dirty="0" err="1" smtClean="0">
                <a:sym typeface="Wingdings" panose="05000000000000000000" pitchFamily="2" charset="2"/>
              </a:rPr>
              <a:t>by</a:t>
            </a:r>
            <a:r>
              <a:rPr lang="de-DE" baseline="0" dirty="0" smtClean="0">
                <a:sym typeface="Wingdings" panose="05000000000000000000" pitchFamily="2" charset="2"/>
              </a:rPr>
              <a:t> </a:t>
            </a:r>
            <a:r>
              <a:rPr lang="de-DE" baseline="0" dirty="0" err="1" smtClean="0">
                <a:sym typeface="Wingdings" panose="05000000000000000000" pitchFamily="2" charset="2"/>
              </a:rPr>
              <a:t>shade</a:t>
            </a:r>
            <a:r>
              <a:rPr lang="de-DE" baseline="0" dirty="0" smtClean="0">
                <a:sym typeface="Wingdings" panose="05000000000000000000" pitchFamily="2" charset="2"/>
              </a:rPr>
              <a:t> </a:t>
            </a:r>
            <a:r>
              <a:rPr lang="de-DE" baseline="0" dirty="0" err="1" smtClean="0">
                <a:sym typeface="Wingdings" panose="05000000000000000000" pitchFamily="2" charset="2"/>
              </a:rPr>
              <a:t>leaves</a:t>
            </a:r>
            <a:r>
              <a:rPr lang="de-DE" baseline="0" dirty="0" smtClean="0">
                <a:sym typeface="Wingdings" panose="05000000000000000000" pitchFamily="2" charset="2"/>
              </a:rPr>
              <a:t> – </a:t>
            </a:r>
            <a:r>
              <a:rPr lang="de-DE" baseline="0" dirty="0" err="1" smtClean="0">
                <a:sym typeface="Wingdings" panose="05000000000000000000" pitchFamily="2" charset="2"/>
              </a:rPr>
              <a:t>they</a:t>
            </a:r>
            <a:r>
              <a:rPr lang="de-DE" baseline="0" dirty="0" smtClean="0">
                <a:sym typeface="Wingdings" panose="05000000000000000000" pitchFamily="2" charset="2"/>
              </a:rPr>
              <a:t> </a:t>
            </a:r>
            <a:r>
              <a:rPr lang="de-DE" baseline="0" dirty="0" err="1" smtClean="0">
                <a:sym typeface="Wingdings" panose="05000000000000000000" pitchFamily="2" charset="2"/>
              </a:rPr>
              <a:t>have</a:t>
            </a:r>
            <a:r>
              <a:rPr lang="de-DE" baseline="0" dirty="0" smtClean="0">
                <a:sym typeface="Wingdings" panose="05000000000000000000" pitchFamily="2" charset="2"/>
              </a:rPr>
              <a:t> </a:t>
            </a:r>
            <a:r>
              <a:rPr lang="de-DE" baseline="0" dirty="0" err="1" smtClean="0">
                <a:sym typeface="Wingdings" panose="05000000000000000000" pitchFamily="2" charset="2"/>
              </a:rPr>
              <a:t>more</a:t>
            </a:r>
            <a:r>
              <a:rPr lang="de-DE" baseline="0" dirty="0" smtClean="0">
                <a:sym typeface="Wingdings" panose="05000000000000000000" pitchFamily="2" charset="2"/>
              </a:rPr>
              <a:t> </a:t>
            </a:r>
            <a:r>
              <a:rPr lang="de-DE" baseline="0" dirty="0" err="1" smtClean="0">
                <a:sym typeface="Wingdings" panose="05000000000000000000" pitchFamily="2" charset="2"/>
              </a:rPr>
              <a:t>cells</a:t>
            </a:r>
            <a:r>
              <a:rPr lang="de-DE" baseline="0" dirty="0" smtClean="0">
                <a:sym typeface="Wingdings" panose="05000000000000000000" pitchFamily="2" charset="2"/>
              </a:rPr>
              <a:t>, </a:t>
            </a:r>
            <a:r>
              <a:rPr lang="de-DE" baseline="0" dirty="0" err="1" smtClean="0">
                <a:sym typeface="Wingdings" panose="05000000000000000000" pitchFamily="2" charset="2"/>
              </a:rPr>
              <a:t>more</a:t>
            </a:r>
            <a:r>
              <a:rPr lang="de-DE" baseline="0" dirty="0" smtClean="0">
                <a:sym typeface="Wingdings" panose="05000000000000000000" pitchFamily="2" charset="2"/>
              </a:rPr>
              <a:t> </a:t>
            </a:r>
            <a:r>
              <a:rPr lang="de-DE" baseline="0" dirty="0" err="1" smtClean="0">
                <a:sym typeface="Wingdings" panose="05000000000000000000" pitchFamily="2" charset="2"/>
              </a:rPr>
              <a:t>chlorophyll</a:t>
            </a:r>
            <a:r>
              <a:rPr lang="de-DE" baseline="0" dirty="0" smtClean="0">
                <a:sym typeface="Wingdings" panose="05000000000000000000" pitchFamily="2" charset="2"/>
              </a:rPr>
              <a:t>, </a:t>
            </a:r>
            <a:r>
              <a:rPr lang="de-DE" baseline="0" dirty="0" err="1" smtClean="0">
                <a:sym typeface="Wingdings" panose="05000000000000000000" pitchFamily="2" charset="2"/>
              </a:rPr>
              <a:t>more</a:t>
            </a:r>
            <a:r>
              <a:rPr lang="de-DE" baseline="0" dirty="0" smtClean="0">
                <a:sym typeface="Wingdings" panose="05000000000000000000" pitchFamily="2" charset="2"/>
              </a:rPr>
              <a:t> </a:t>
            </a:r>
            <a:r>
              <a:rPr lang="de-DE" baseline="0" dirty="0" err="1" smtClean="0">
                <a:sym typeface="Wingdings" panose="05000000000000000000" pitchFamily="2" charset="2"/>
              </a:rPr>
              <a:t>Photosystems</a:t>
            </a:r>
            <a:r>
              <a:rPr lang="de-DE" baseline="0" dirty="0" smtClean="0">
                <a:sym typeface="Wingdings" panose="05000000000000000000" pitchFamily="2" charset="2"/>
              </a:rPr>
              <a:t>, </a:t>
            </a:r>
            <a:r>
              <a:rPr lang="de-DE" baseline="0" dirty="0" err="1" smtClean="0">
                <a:sym typeface="Wingdings" panose="05000000000000000000" pitchFamily="2" charset="2"/>
              </a:rPr>
              <a:t>more</a:t>
            </a:r>
            <a:r>
              <a:rPr lang="de-DE" baseline="0" dirty="0" smtClean="0">
                <a:sym typeface="Wingdings" panose="05000000000000000000" pitchFamily="2" charset="2"/>
              </a:rPr>
              <a:t> Calvin Cycle </a:t>
            </a:r>
            <a:r>
              <a:rPr lang="de-DE" baseline="0" dirty="0" err="1" smtClean="0">
                <a:sym typeface="Wingdings" panose="05000000000000000000" pitchFamily="2" charset="2"/>
              </a:rPr>
              <a:t>enzymes</a:t>
            </a:r>
            <a:r>
              <a:rPr lang="de-DE" baseline="0" dirty="0" smtClean="0">
                <a:sym typeface="Wingdings" panose="05000000000000000000" pitchFamily="2" charset="2"/>
              </a:rPr>
              <a:t> </a:t>
            </a:r>
            <a:r>
              <a:rPr lang="de-DE" baseline="0" dirty="0" err="1" smtClean="0">
                <a:sym typeface="Wingdings" panose="05000000000000000000" pitchFamily="2" charset="2"/>
              </a:rPr>
              <a:t>than</a:t>
            </a:r>
            <a:r>
              <a:rPr lang="de-DE" baseline="0" dirty="0" smtClean="0">
                <a:sym typeface="Wingdings" panose="05000000000000000000" pitchFamily="2" charset="2"/>
              </a:rPr>
              <a:t> schade </a:t>
            </a:r>
            <a:r>
              <a:rPr lang="de-DE" baseline="0" dirty="0" err="1" smtClean="0">
                <a:sym typeface="Wingdings" panose="05000000000000000000" pitchFamily="2" charset="2"/>
              </a:rPr>
              <a:t>leaves</a:t>
            </a:r>
            <a:r>
              <a:rPr lang="de-DE" baseline="0" dirty="0" smtClean="0">
                <a:sym typeface="Wingdings" panose="05000000000000000000" pitchFamily="2" charset="2"/>
              </a:rPr>
              <a:t>, so </a:t>
            </a:r>
            <a:r>
              <a:rPr lang="de-DE" baseline="0" dirty="0" err="1" smtClean="0">
                <a:sym typeface="Wingdings" panose="05000000000000000000" pitchFamily="2" charset="2"/>
              </a:rPr>
              <a:t>they</a:t>
            </a:r>
            <a:r>
              <a:rPr lang="de-DE" baseline="0" dirty="0" smtClean="0">
                <a:sym typeface="Wingdings" panose="05000000000000000000" pitchFamily="2" charset="2"/>
              </a:rPr>
              <a:t> </a:t>
            </a:r>
            <a:r>
              <a:rPr lang="de-DE" baseline="0" dirty="0" err="1" smtClean="0">
                <a:sym typeface="Wingdings" panose="05000000000000000000" pitchFamily="2" charset="2"/>
              </a:rPr>
              <a:t>can</a:t>
            </a:r>
            <a:r>
              <a:rPr lang="de-DE" baseline="0" dirty="0" smtClean="0">
                <a:sym typeface="Wingdings" panose="05000000000000000000" pitchFamily="2" charset="2"/>
              </a:rPr>
              <a:t> </a:t>
            </a:r>
            <a:r>
              <a:rPr lang="de-DE" baseline="0" dirty="0" err="1" smtClean="0">
                <a:sym typeface="Wingdings" panose="05000000000000000000" pitchFamily="2" charset="2"/>
              </a:rPr>
              <a:t>reach</a:t>
            </a:r>
            <a:r>
              <a:rPr lang="de-DE" baseline="0" dirty="0" smtClean="0">
                <a:sym typeface="Wingdings" panose="05000000000000000000" pitchFamily="2" charset="2"/>
              </a:rPr>
              <a:t> </a:t>
            </a:r>
            <a:r>
              <a:rPr lang="de-DE" baseline="0" dirty="0" err="1" smtClean="0">
                <a:sym typeface="Wingdings" panose="05000000000000000000" pitchFamily="2" charset="2"/>
              </a:rPr>
              <a:t>higher</a:t>
            </a:r>
            <a:r>
              <a:rPr lang="de-DE" baseline="0" dirty="0" smtClean="0">
                <a:sym typeface="Wingdings" panose="05000000000000000000" pitchFamily="2" charset="2"/>
              </a:rPr>
              <a:t> </a:t>
            </a:r>
            <a:r>
              <a:rPr lang="de-DE" baseline="0" dirty="0" err="1" smtClean="0">
                <a:sym typeface="Wingdings" panose="05000000000000000000" pitchFamily="2" charset="2"/>
              </a:rPr>
              <a:t>rates</a:t>
            </a:r>
            <a:r>
              <a:rPr lang="de-DE" baseline="0" dirty="0" smtClean="0">
                <a:sym typeface="Wingdings" panose="05000000000000000000" pitchFamily="2" charset="2"/>
              </a:rPr>
              <a:t> </a:t>
            </a:r>
            <a:r>
              <a:rPr lang="de-DE" baseline="0" dirty="0" err="1" smtClean="0">
                <a:sym typeface="Wingdings" panose="05000000000000000000" pitchFamily="2" charset="2"/>
              </a:rPr>
              <a:t>of</a:t>
            </a:r>
            <a:r>
              <a:rPr lang="de-DE" baseline="0" dirty="0" smtClean="0">
                <a:sym typeface="Wingdings" panose="05000000000000000000" pitchFamily="2" charset="2"/>
              </a:rPr>
              <a:t> </a:t>
            </a:r>
            <a:r>
              <a:rPr lang="de-DE" baseline="0" dirty="0" err="1" smtClean="0">
                <a:sym typeface="Wingdings" panose="05000000000000000000" pitchFamily="2" charset="2"/>
              </a:rPr>
              <a:t>photosynthesis</a:t>
            </a:r>
            <a:r>
              <a:rPr lang="de-DE" baseline="0" dirty="0" smtClean="0">
                <a:sym typeface="Wingdings" panose="05000000000000000000" pitchFamily="2" charset="2"/>
              </a:rPr>
              <a:t>. </a:t>
            </a:r>
          </a:p>
          <a:p>
            <a:pPr marL="171450" indent="-171450">
              <a:buFont typeface="Wingdings" panose="05000000000000000000" pitchFamily="2" charset="2"/>
              <a:buChar char="à"/>
            </a:pPr>
            <a:r>
              <a:rPr lang="de-DE" baseline="0" dirty="0" err="1" smtClean="0">
                <a:sym typeface="Wingdings" panose="05000000000000000000" pitchFamily="2" charset="2"/>
              </a:rPr>
              <a:t>Since</a:t>
            </a:r>
            <a:r>
              <a:rPr lang="de-DE" baseline="0" dirty="0" smtClean="0">
                <a:sym typeface="Wingdings" panose="05000000000000000000" pitchFamily="2" charset="2"/>
              </a:rPr>
              <a:t> </a:t>
            </a:r>
            <a:r>
              <a:rPr lang="de-DE" baseline="0" dirty="0" err="1" smtClean="0">
                <a:sym typeface="Wingdings" panose="05000000000000000000" pitchFamily="2" charset="2"/>
              </a:rPr>
              <a:t>sun</a:t>
            </a:r>
            <a:r>
              <a:rPr lang="de-DE" baseline="0" dirty="0" smtClean="0">
                <a:sym typeface="Wingdings" panose="05000000000000000000" pitchFamily="2" charset="2"/>
              </a:rPr>
              <a:t> </a:t>
            </a:r>
            <a:r>
              <a:rPr lang="de-DE" baseline="0" dirty="0" err="1" smtClean="0">
                <a:sym typeface="Wingdings" panose="05000000000000000000" pitchFamily="2" charset="2"/>
              </a:rPr>
              <a:t>leaves</a:t>
            </a:r>
            <a:r>
              <a:rPr lang="de-DE" baseline="0" dirty="0" smtClean="0">
                <a:sym typeface="Wingdings" panose="05000000000000000000" pitchFamily="2" charset="2"/>
              </a:rPr>
              <a:t> </a:t>
            </a:r>
            <a:r>
              <a:rPr lang="de-DE" baseline="0" dirty="0" err="1" smtClean="0">
                <a:sym typeface="Wingdings" panose="05000000000000000000" pitchFamily="2" charset="2"/>
              </a:rPr>
              <a:t>have</a:t>
            </a:r>
            <a:r>
              <a:rPr lang="de-DE" baseline="0" dirty="0" smtClean="0">
                <a:sym typeface="Wingdings" panose="05000000000000000000" pitchFamily="2" charset="2"/>
              </a:rPr>
              <a:t> </a:t>
            </a:r>
            <a:r>
              <a:rPr lang="de-DE" baseline="0" dirty="0" err="1" smtClean="0">
                <a:sym typeface="Wingdings" panose="05000000000000000000" pitchFamily="2" charset="2"/>
              </a:rPr>
              <a:t>have</a:t>
            </a:r>
            <a:r>
              <a:rPr lang="de-DE" baseline="0" dirty="0" smtClean="0">
                <a:sym typeface="Wingdings" panose="05000000000000000000" pitchFamily="2" charset="2"/>
              </a:rPr>
              <a:t> </a:t>
            </a:r>
            <a:r>
              <a:rPr lang="de-DE" baseline="0" dirty="0" err="1" smtClean="0">
                <a:sym typeface="Wingdings" panose="05000000000000000000" pitchFamily="2" charset="2"/>
              </a:rPr>
              <a:t>more</a:t>
            </a:r>
            <a:r>
              <a:rPr lang="de-DE" baseline="0" dirty="0" smtClean="0">
                <a:sym typeface="Wingdings" panose="05000000000000000000" pitchFamily="2" charset="2"/>
              </a:rPr>
              <a:t> </a:t>
            </a:r>
            <a:r>
              <a:rPr lang="de-DE" baseline="0" dirty="0" err="1" smtClean="0">
                <a:sym typeface="Wingdings" panose="05000000000000000000" pitchFamily="2" charset="2"/>
              </a:rPr>
              <a:t>cells</a:t>
            </a:r>
            <a:r>
              <a:rPr lang="de-DE" baseline="0" dirty="0" smtClean="0">
                <a:sym typeface="Wingdings" panose="05000000000000000000" pitchFamily="2" charset="2"/>
              </a:rPr>
              <a:t>, </a:t>
            </a:r>
            <a:r>
              <a:rPr lang="de-DE" baseline="0" dirty="0" err="1" smtClean="0">
                <a:sym typeface="Wingdings" panose="05000000000000000000" pitchFamily="2" charset="2"/>
              </a:rPr>
              <a:t>more</a:t>
            </a:r>
            <a:r>
              <a:rPr lang="de-DE" baseline="0" dirty="0" smtClean="0">
                <a:sym typeface="Wingdings" panose="05000000000000000000" pitchFamily="2" charset="2"/>
              </a:rPr>
              <a:t> </a:t>
            </a:r>
            <a:r>
              <a:rPr lang="de-DE" baseline="0" dirty="0" err="1" smtClean="0">
                <a:sym typeface="Wingdings" panose="05000000000000000000" pitchFamily="2" charset="2"/>
              </a:rPr>
              <a:t>chlorophyll</a:t>
            </a:r>
            <a:r>
              <a:rPr lang="de-DE" baseline="0" dirty="0" smtClean="0">
                <a:sym typeface="Wingdings" panose="05000000000000000000" pitchFamily="2" charset="2"/>
              </a:rPr>
              <a:t>, </a:t>
            </a:r>
            <a:r>
              <a:rPr lang="de-DE" baseline="0" dirty="0" err="1" smtClean="0">
                <a:sym typeface="Wingdings" panose="05000000000000000000" pitchFamily="2" charset="2"/>
              </a:rPr>
              <a:t>more</a:t>
            </a:r>
            <a:r>
              <a:rPr lang="de-DE" baseline="0" dirty="0" smtClean="0">
                <a:sym typeface="Wingdings" panose="05000000000000000000" pitchFamily="2" charset="2"/>
              </a:rPr>
              <a:t> </a:t>
            </a:r>
            <a:r>
              <a:rPr lang="de-DE" baseline="0" dirty="0" err="1" smtClean="0">
                <a:sym typeface="Wingdings" panose="05000000000000000000" pitchFamily="2" charset="2"/>
              </a:rPr>
              <a:t>Photosystems</a:t>
            </a:r>
            <a:r>
              <a:rPr lang="de-DE" baseline="0" dirty="0" smtClean="0">
                <a:sym typeface="Wingdings" panose="05000000000000000000" pitchFamily="2" charset="2"/>
              </a:rPr>
              <a:t>, </a:t>
            </a:r>
            <a:r>
              <a:rPr lang="de-DE" baseline="0" dirty="0" err="1" smtClean="0">
                <a:sym typeface="Wingdings" panose="05000000000000000000" pitchFamily="2" charset="2"/>
              </a:rPr>
              <a:t>more</a:t>
            </a:r>
            <a:r>
              <a:rPr lang="de-DE" baseline="0" dirty="0" smtClean="0">
                <a:sym typeface="Wingdings" panose="05000000000000000000" pitchFamily="2" charset="2"/>
              </a:rPr>
              <a:t> Calvin Cycle </a:t>
            </a:r>
            <a:r>
              <a:rPr lang="de-DE" baseline="0" dirty="0" err="1" smtClean="0">
                <a:sym typeface="Wingdings" panose="05000000000000000000" pitchFamily="2" charset="2"/>
              </a:rPr>
              <a:t>enzymes</a:t>
            </a:r>
            <a:r>
              <a:rPr lang="de-DE" baseline="0" dirty="0" smtClean="0">
                <a:sym typeface="Wingdings" panose="05000000000000000000" pitchFamily="2" charset="2"/>
              </a:rPr>
              <a:t> </a:t>
            </a:r>
            <a:r>
              <a:rPr lang="de-DE" baseline="0" dirty="0" err="1" smtClean="0">
                <a:sym typeface="Wingdings" panose="05000000000000000000" pitchFamily="2" charset="2"/>
              </a:rPr>
              <a:t>than</a:t>
            </a:r>
            <a:r>
              <a:rPr lang="de-DE" baseline="0" dirty="0" smtClean="0">
                <a:sym typeface="Wingdings" panose="05000000000000000000" pitchFamily="2" charset="2"/>
              </a:rPr>
              <a:t> </a:t>
            </a:r>
            <a:r>
              <a:rPr lang="de-DE" baseline="0" dirty="0" err="1" smtClean="0">
                <a:sym typeface="Wingdings" panose="05000000000000000000" pitchFamily="2" charset="2"/>
              </a:rPr>
              <a:t>shade</a:t>
            </a:r>
            <a:r>
              <a:rPr lang="de-DE" baseline="0" dirty="0" smtClean="0">
                <a:sym typeface="Wingdings" panose="05000000000000000000" pitchFamily="2" charset="2"/>
              </a:rPr>
              <a:t> </a:t>
            </a:r>
            <a:r>
              <a:rPr lang="de-DE" baseline="0" dirty="0" err="1" smtClean="0">
                <a:sym typeface="Wingdings" panose="05000000000000000000" pitchFamily="2" charset="2"/>
              </a:rPr>
              <a:t>leaves</a:t>
            </a:r>
            <a:r>
              <a:rPr lang="de-DE" baseline="0" dirty="0" smtClean="0">
                <a:sym typeface="Wingdings" panose="05000000000000000000" pitchFamily="2" charset="2"/>
              </a:rPr>
              <a:t>, </a:t>
            </a:r>
            <a:r>
              <a:rPr lang="de-DE" baseline="0" dirty="0" err="1" smtClean="0">
                <a:sym typeface="Wingdings" panose="05000000000000000000" pitchFamily="2" charset="2"/>
              </a:rPr>
              <a:t>they</a:t>
            </a:r>
            <a:r>
              <a:rPr lang="de-DE" baseline="0" dirty="0" smtClean="0">
                <a:sym typeface="Wingdings" panose="05000000000000000000" pitchFamily="2" charset="2"/>
              </a:rPr>
              <a:t> </a:t>
            </a:r>
            <a:r>
              <a:rPr lang="de-DE" baseline="0" dirty="0" err="1" smtClean="0">
                <a:sym typeface="Wingdings" panose="05000000000000000000" pitchFamily="2" charset="2"/>
              </a:rPr>
              <a:t>need</a:t>
            </a:r>
            <a:r>
              <a:rPr lang="de-DE" baseline="0" dirty="0" smtClean="0">
                <a:sym typeface="Wingdings" panose="05000000000000000000" pitchFamily="2" charset="2"/>
              </a:rPr>
              <a:t> </a:t>
            </a:r>
            <a:r>
              <a:rPr lang="de-DE" baseline="0" dirty="0" err="1" smtClean="0">
                <a:sym typeface="Wingdings" panose="05000000000000000000" pitchFamily="2" charset="2"/>
              </a:rPr>
              <a:t>more</a:t>
            </a:r>
            <a:r>
              <a:rPr lang="de-DE" baseline="0" dirty="0" smtClean="0">
                <a:sym typeface="Wingdings" panose="05000000000000000000" pitchFamily="2" charset="2"/>
              </a:rPr>
              <a:t> </a:t>
            </a:r>
            <a:r>
              <a:rPr lang="de-DE" baseline="0" dirty="0" err="1" smtClean="0">
                <a:sym typeface="Wingdings" panose="05000000000000000000" pitchFamily="2" charset="2"/>
              </a:rPr>
              <a:t>energy</a:t>
            </a:r>
            <a:r>
              <a:rPr lang="de-DE" baseline="0" dirty="0" smtClean="0">
                <a:sym typeface="Wingdings" panose="05000000000000000000" pitchFamily="2" charset="2"/>
              </a:rPr>
              <a:t> </a:t>
            </a:r>
            <a:r>
              <a:rPr lang="de-DE" baseline="0" dirty="0" err="1" smtClean="0">
                <a:sym typeface="Wingdings" panose="05000000000000000000" pitchFamily="2" charset="2"/>
              </a:rPr>
              <a:t>to</a:t>
            </a:r>
            <a:r>
              <a:rPr lang="de-DE" baseline="0" dirty="0" smtClean="0">
                <a:sym typeface="Wingdings" panose="05000000000000000000" pitchFamily="2" charset="2"/>
              </a:rPr>
              <a:t> </a:t>
            </a:r>
            <a:r>
              <a:rPr lang="de-DE" baseline="0" dirty="0" err="1" smtClean="0">
                <a:sym typeface="Wingdings" panose="05000000000000000000" pitchFamily="2" charset="2"/>
              </a:rPr>
              <a:t>maintain</a:t>
            </a:r>
            <a:r>
              <a:rPr lang="de-DE" baseline="0" dirty="0" smtClean="0">
                <a:sym typeface="Wingdings" panose="05000000000000000000" pitchFamily="2" charset="2"/>
              </a:rPr>
              <a:t> </a:t>
            </a:r>
            <a:r>
              <a:rPr lang="de-DE" baseline="0" dirty="0" err="1" smtClean="0">
                <a:sym typeface="Wingdings" panose="05000000000000000000" pitchFamily="2" charset="2"/>
              </a:rPr>
              <a:t>them</a:t>
            </a:r>
            <a:endParaRPr lang="de-DE" baseline="0" dirty="0" smtClean="0">
              <a:sym typeface="Wingdings" panose="05000000000000000000" pitchFamily="2" charset="2"/>
            </a:endParaRPr>
          </a:p>
          <a:p>
            <a:pPr marL="171450" indent="-171450">
              <a:buFont typeface="Wingdings" panose="05000000000000000000" pitchFamily="2" charset="2"/>
              <a:buChar char="à"/>
            </a:pPr>
            <a:r>
              <a:rPr lang="de-DE" baseline="0" dirty="0" err="1" smtClean="0">
                <a:sym typeface="Wingdings" panose="05000000000000000000" pitchFamily="2" charset="2"/>
              </a:rPr>
              <a:t>Which</a:t>
            </a:r>
            <a:r>
              <a:rPr lang="de-DE" baseline="0" dirty="0" smtClean="0">
                <a:sym typeface="Wingdings" panose="05000000000000000000" pitchFamily="2" charset="2"/>
              </a:rPr>
              <a:t> </a:t>
            </a:r>
            <a:r>
              <a:rPr lang="de-DE" baseline="0" dirty="0" err="1" smtClean="0">
                <a:sym typeface="Wingdings" panose="05000000000000000000" pitchFamily="2" charset="2"/>
              </a:rPr>
              <a:t>translates</a:t>
            </a:r>
            <a:r>
              <a:rPr lang="de-DE" baseline="0" dirty="0" smtClean="0">
                <a:sym typeface="Wingdings" panose="05000000000000000000" pitchFamily="2" charset="2"/>
              </a:rPr>
              <a:t> </a:t>
            </a:r>
            <a:r>
              <a:rPr lang="de-DE" baseline="0" dirty="0" err="1" smtClean="0">
                <a:sym typeface="Wingdings" panose="05000000000000000000" pitchFamily="2" charset="2"/>
              </a:rPr>
              <a:t>to</a:t>
            </a:r>
            <a:r>
              <a:rPr lang="de-DE" baseline="0" dirty="0" smtClean="0">
                <a:sym typeface="Wingdings" panose="05000000000000000000" pitchFamily="2" charset="2"/>
              </a:rPr>
              <a:t> </a:t>
            </a:r>
            <a:r>
              <a:rPr lang="de-DE" baseline="0" dirty="0" err="1" smtClean="0">
                <a:sym typeface="Wingdings" panose="05000000000000000000" pitchFamily="2" charset="2"/>
              </a:rPr>
              <a:t>higher</a:t>
            </a:r>
            <a:r>
              <a:rPr lang="de-DE" baseline="0" dirty="0" smtClean="0">
                <a:sym typeface="Wingdings" panose="05000000000000000000" pitchFamily="2" charset="2"/>
              </a:rPr>
              <a:t> </a:t>
            </a:r>
            <a:r>
              <a:rPr lang="de-DE" baseline="0" dirty="0" err="1" smtClean="0">
                <a:sym typeface="Wingdings" panose="05000000000000000000" pitchFamily="2" charset="2"/>
              </a:rPr>
              <a:t>dark</a:t>
            </a:r>
            <a:r>
              <a:rPr lang="de-DE" baseline="0" dirty="0" smtClean="0">
                <a:sym typeface="Wingdings" panose="05000000000000000000" pitchFamily="2" charset="2"/>
              </a:rPr>
              <a:t> </a:t>
            </a:r>
            <a:r>
              <a:rPr lang="de-DE" baseline="0" dirty="0" err="1" smtClean="0">
                <a:sym typeface="Wingdings" panose="05000000000000000000" pitchFamily="2" charset="2"/>
              </a:rPr>
              <a:t>respiration</a:t>
            </a:r>
            <a:r>
              <a:rPr lang="de-DE" baseline="0" dirty="0" smtClean="0">
                <a:sym typeface="Wingdings" panose="05000000000000000000" pitchFamily="2" charset="2"/>
              </a:rPr>
              <a:t> </a:t>
            </a:r>
            <a:r>
              <a:rPr lang="de-DE" baseline="0" dirty="0" err="1" smtClean="0">
                <a:sym typeface="Wingdings" panose="05000000000000000000" pitchFamily="2" charset="2"/>
              </a:rPr>
              <a:t>rates</a:t>
            </a:r>
            <a:r>
              <a:rPr lang="de-DE" baseline="0" dirty="0" smtClean="0">
                <a:sym typeface="Wingdings" panose="05000000000000000000" pitchFamily="2" charset="2"/>
              </a:rPr>
              <a:t> </a:t>
            </a:r>
            <a:r>
              <a:rPr lang="de-DE" baseline="0" dirty="0" err="1" smtClean="0">
                <a:sym typeface="Wingdings" panose="05000000000000000000" pitchFamily="2" charset="2"/>
              </a:rPr>
              <a:t>and</a:t>
            </a:r>
            <a:r>
              <a:rPr lang="de-DE" baseline="0" dirty="0" smtClean="0">
                <a:sym typeface="Wingdings" panose="05000000000000000000" pitchFamily="2" charset="2"/>
              </a:rPr>
              <a:t>, </a:t>
            </a:r>
            <a:r>
              <a:rPr lang="de-DE" baseline="0" dirty="0" err="1" smtClean="0">
                <a:sym typeface="Wingdings" panose="05000000000000000000" pitchFamily="2" charset="2"/>
              </a:rPr>
              <a:t>following</a:t>
            </a:r>
            <a:r>
              <a:rPr lang="de-DE" baseline="0" dirty="0" smtClean="0">
                <a:sym typeface="Wingdings" panose="05000000000000000000" pitchFamily="2" charset="2"/>
              </a:rPr>
              <a:t> </a:t>
            </a:r>
            <a:r>
              <a:rPr lang="de-DE" baseline="0" dirty="0" err="1" smtClean="0">
                <a:sym typeface="Wingdings" panose="05000000000000000000" pitchFamily="2" charset="2"/>
              </a:rPr>
              <a:t>that</a:t>
            </a:r>
            <a:r>
              <a:rPr lang="de-DE" baseline="0" dirty="0" smtClean="0">
                <a:sym typeface="Wingdings" panose="05000000000000000000" pitchFamily="2" charset="2"/>
              </a:rPr>
              <a:t>, </a:t>
            </a:r>
            <a:r>
              <a:rPr lang="de-DE" baseline="0" dirty="0" err="1" smtClean="0">
                <a:sym typeface="Wingdings" panose="05000000000000000000" pitchFamily="2" charset="2"/>
              </a:rPr>
              <a:t>higher</a:t>
            </a:r>
            <a:r>
              <a:rPr lang="de-DE" baseline="0" dirty="0" smtClean="0">
                <a:sym typeface="Wingdings" panose="05000000000000000000" pitchFamily="2" charset="2"/>
              </a:rPr>
              <a:t> light </a:t>
            </a:r>
            <a:r>
              <a:rPr lang="de-DE" baseline="0" dirty="0" err="1" smtClean="0">
                <a:sym typeface="Wingdings" panose="05000000000000000000" pitchFamily="2" charset="2"/>
              </a:rPr>
              <a:t>compensation</a:t>
            </a:r>
            <a:r>
              <a:rPr lang="de-DE" baseline="0" dirty="0" smtClean="0">
                <a:sym typeface="Wingdings" panose="05000000000000000000" pitchFamily="2" charset="2"/>
              </a:rPr>
              <a:t> </a:t>
            </a:r>
            <a:r>
              <a:rPr lang="de-DE" baseline="0" dirty="0" err="1" smtClean="0">
                <a:sym typeface="Wingdings" panose="05000000000000000000" pitchFamily="2" charset="2"/>
              </a:rPr>
              <a:t>points</a:t>
            </a:r>
            <a:r>
              <a:rPr lang="de-DE" baseline="0" dirty="0" smtClean="0">
                <a:sym typeface="Wingdings" panose="05000000000000000000" pitchFamily="2" charset="2"/>
              </a:rPr>
              <a:t>. </a:t>
            </a:r>
          </a:p>
          <a:p>
            <a:pPr marL="171450" indent="-171450">
              <a:buFont typeface="Wingdings" panose="05000000000000000000" pitchFamily="2" charset="2"/>
              <a:buChar char="à"/>
            </a:pPr>
            <a:endParaRPr lang="de-DE"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46DCF5-BFE5-46FE-8097-F172CB60B2A9}"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48328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Within</a:t>
            </a:r>
            <a:r>
              <a:rPr lang="de-DE" dirty="0" smtClean="0"/>
              <a:t> </a:t>
            </a:r>
            <a:r>
              <a:rPr lang="de-DE" dirty="0" err="1" smtClean="0"/>
              <a:t>its</a:t>
            </a:r>
            <a:r>
              <a:rPr lang="de-DE" dirty="0" smtClean="0"/>
              <a:t> </a:t>
            </a:r>
            <a:r>
              <a:rPr lang="de-DE" dirty="0" err="1" smtClean="0"/>
              <a:t>genetic</a:t>
            </a:r>
            <a:r>
              <a:rPr lang="de-DE" dirty="0" smtClean="0"/>
              <a:t> </a:t>
            </a:r>
            <a:r>
              <a:rPr lang="de-DE" dirty="0" err="1" smtClean="0"/>
              <a:t>possibilities</a:t>
            </a:r>
            <a:r>
              <a:rPr lang="de-DE" dirty="0" smtClean="0"/>
              <a:t> an individual</a:t>
            </a:r>
            <a:r>
              <a:rPr lang="de-DE" baseline="0" dirty="0" smtClean="0"/>
              <a:t> </a:t>
            </a:r>
            <a:r>
              <a:rPr lang="de-DE" baseline="0" dirty="0" err="1" smtClean="0"/>
              <a:t>plants</a:t>
            </a:r>
            <a:r>
              <a:rPr lang="de-DE" baseline="0" dirty="0" smtClean="0"/>
              <a:t> </a:t>
            </a:r>
            <a:r>
              <a:rPr lang="de-DE" baseline="0" dirty="0" err="1" smtClean="0"/>
              <a:t>can</a:t>
            </a:r>
            <a:r>
              <a:rPr lang="de-DE" baseline="0" dirty="0" smtClean="0"/>
              <a:t> </a:t>
            </a:r>
            <a:r>
              <a:rPr lang="de-DE" baseline="0" dirty="0" err="1" smtClean="0"/>
              <a:t>acclimate</a:t>
            </a:r>
            <a:r>
              <a:rPr lang="de-DE" baseline="0" dirty="0" smtClean="0"/>
              <a:t> </a:t>
            </a:r>
            <a:r>
              <a:rPr lang="de-DE" baseline="0" dirty="0" err="1" smtClean="0"/>
              <a:t>to</a:t>
            </a:r>
            <a:r>
              <a:rPr lang="de-DE" baseline="0" dirty="0" smtClean="0"/>
              <a:t> different light </a:t>
            </a:r>
            <a:r>
              <a:rPr lang="de-DE" baseline="0" dirty="0" err="1" smtClean="0"/>
              <a:t>conditions</a:t>
            </a:r>
            <a:r>
              <a:rPr lang="de-DE" baseline="0" dirty="0" smtClean="0"/>
              <a:t>, </a:t>
            </a:r>
            <a:r>
              <a:rPr lang="de-DE" baseline="0" dirty="0" err="1" smtClean="0"/>
              <a:t>it</a:t>
            </a:r>
            <a:r>
              <a:rPr lang="de-DE" baseline="0" dirty="0" smtClean="0"/>
              <a:t> </a:t>
            </a:r>
            <a:r>
              <a:rPr lang="de-DE" baseline="0" dirty="0" err="1" smtClean="0"/>
              <a:t>can</a:t>
            </a:r>
            <a:r>
              <a:rPr lang="de-DE" baseline="0" dirty="0" smtClean="0"/>
              <a:t> express </a:t>
            </a:r>
            <a:r>
              <a:rPr lang="de-DE" baseline="0" dirty="0" err="1" smtClean="0"/>
              <a:t>its</a:t>
            </a:r>
            <a:r>
              <a:rPr lang="de-DE" baseline="0" dirty="0" smtClean="0"/>
              <a:t> </a:t>
            </a:r>
            <a:r>
              <a:rPr lang="de-DE" baseline="0" dirty="0" err="1" smtClean="0"/>
              <a:t>phenotypic</a:t>
            </a:r>
            <a:r>
              <a:rPr lang="de-DE" baseline="0" dirty="0" smtClean="0"/>
              <a:t> </a:t>
            </a:r>
            <a:r>
              <a:rPr lang="de-DE" baseline="0" dirty="0" err="1" smtClean="0"/>
              <a:t>plasticity</a:t>
            </a:r>
            <a:r>
              <a:rPr lang="de-DE" baseline="0" dirty="0" smtClean="0"/>
              <a:t>. </a:t>
            </a:r>
          </a:p>
          <a:p>
            <a:r>
              <a:rPr lang="de-DE" baseline="0" dirty="0" err="1" smtClean="0"/>
              <a:t>If</a:t>
            </a:r>
            <a:r>
              <a:rPr lang="de-DE" baseline="0" dirty="0" smtClean="0"/>
              <a:t> a </a:t>
            </a:r>
            <a:r>
              <a:rPr lang="de-DE" baseline="0" dirty="0" err="1" smtClean="0"/>
              <a:t>species</a:t>
            </a:r>
            <a:r>
              <a:rPr lang="de-DE" baseline="0" dirty="0" smtClean="0"/>
              <a:t> </a:t>
            </a:r>
            <a:r>
              <a:rPr lang="de-DE" baseline="0" dirty="0" err="1" smtClean="0"/>
              <a:t>evolves</a:t>
            </a:r>
            <a:r>
              <a:rPr lang="de-DE" baseline="0" dirty="0" smtClean="0"/>
              <a:t> </a:t>
            </a:r>
            <a:r>
              <a:rPr lang="de-DE" baseline="0" dirty="0" err="1" smtClean="0"/>
              <a:t>adaptations</a:t>
            </a:r>
            <a:r>
              <a:rPr lang="de-DE" baseline="0" dirty="0" smtClean="0"/>
              <a:t> </a:t>
            </a:r>
            <a:r>
              <a:rPr lang="de-DE" baseline="0" dirty="0" err="1" smtClean="0"/>
              <a:t>to</a:t>
            </a:r>
            <a:r>
              <a:rPr lang="de-DE" baseline="0" dirty="0" smtClean="0"/>
              <a:t> a </a:t>
            </a:r>
            <a:r>
              <a:rPr lang="de-DE" baseline="0" dirty="0" err="1" smtClean="0"/>
              <a:t>specific</a:t>
            </a:r>
            <a:r>
              <a:rPr lang="de-DE" baseline="0" dirty="0" smtClean="0"/>
              <a:t> light </a:t>
            </a:r>
            <a:r>
              <a:rPr lang="de-DE" baseline="0" dirty="0" err="1" smtClean="0"/>
              <a:t>environment</a:t>
            </a:r>
            <a:r>
              <a:rPr lang="de-DE" baseline="0" dirty="0" smtClean="0"/>
              <a:t>, </a:t>
            </a:r>
            <a:r>
              <a:rPr lang="de-DE" baseline="0" dirty="0" err="1" smtClean="0"/>
              <a:t>it</a:t>
            </a:r>
            <a:r>
              <a:rPr lang="de-DE" baseline="0" dirty="0" smtClean="0"/>
              <a:t> </a:t>
            </a:r>
            <a:r>
              <a:rPr lang="de-DE" baseline="0" dirty="0" err="1" smtClean="0"/>
              <a:t>is</a:t>
            </a:r>
            <a:r>
              <a:rPr lang="de-DE" baseline="0" dirty="0" smtClean="0"/>
              <a:t> </a:t>
            </a:r>
            <a:r>
              <a:rPr lang="de-DE" baseline="0" dirty="0" err="1" smtClean="0"/>
              <a:t>genetically</a:t>
            </a:r>
            <a:r>
              <a:rPr lang="de-DE" baseline="0" dirty="0" smtClean="0"/>
              <a:t> </a:t>
            </a:r>
            <a:r>
              <a:rPr lang="de-DE" baseline="0" dirty="0" err="1" smtClean="0"/>
              <a:t>adapted</a:t>
            </a:r>
            <a:r>
              <a:rPr lang="de-DE" baseline="0" dirty="0" smtClean="0"/>
              <a:t> </a:t>
            </a:r>
            <a:r>
              <a:rPr lang="de-DE" baseline="0" dirty="0" err="1" smtClean="0"/>
              <a:t>to</a:t>
            </a:r>
            <a:r>
              <a:rPr lang="de-DE" baseline="0" dirty="0" smtClean="0"/>
              <a:t> </a:t>
            </a:r>
            <a:r>
              <a:rPr lang="de-DE" baseline="0" dirty="0" err="1" smtClean="0"/>
              <a:t>this</a:t>
            </a:r>
            <a:r>
              <a:rPr lang="de-DE" baseline="0" dirty="0" smtClean="0"/>
              <a:t> </a:t>
            </a:r>
            <a:r>
              <a:rPr lang="de-DE" baseline="0" dirty="0" err="1" smtClean="0"/>
              <a:t>environment</a:t>
            </a:r>
            <a:r>
              <a:rPr lang="de-DE" baseline="0" dirty="0" smtClean="0"/>
              <a:t>. </a:t>
            </a:r>
          </a:p>
          <a:p>
            <a:endParaRPr lang="de-DE" baseline="0" dirty="0" smtClean="0"/>
          </a:p>
          <a:p>
            <a:r>
              <a:rPr lang="de-DE" baseline="0" dirty="0" smtClean="0"/>
              <a:t>This </a:t>
            </a:r>
            <a:r>
              <a:rPr lang="de-DE" baseline="0" dirty="0" err="1" smtClean="0"/>
              <a:t>graph</a:t>
            </a:r>
            <a:r>
              <a:rPr lang="de-DE" baseline="0" dirty="0" smtClean="0"/>
              <a:t> </a:t>
            </a:r>
            <a:r>
              <a:rPr lang="de-DE" baseline="0" dirty="0" err="1" smtClean="0"/>
              <a:t>shows</a:t>
            </a:r>
            <a:r>
              <a:rPr lang="de-DE" baseline="0" dirty="0" smtClean="0"/>
              <a:t> </a:t>
            </a:r>
            <a:r>
              <a:rPr lang="de-DE" baseline="0" dirty="0" err="1" smtClean="0"/>
              <a:t>the</a:t>
            </a:r>
            <a:r>
              <a:rPr lang="de-DE" baseline="0" dirty="0" smtClean="0"/>
              <a:t> light-</a:t>
            </a:r>
            <a:r>
              <a:rPr lang="de-DE" baseline="0" dirty="0" err="1" smtClean="0"/>
              <a:t>reaction</a:t>
            </a:r>
            <a:r>
              <a:rPr lang="de-DE" baseline="0" dirty="0" smtClean="0"/>
              <a:t> </a:t>
            </a:r>
            <a:r>
              <a:rPr lang="de-DE" baseline="0" dirty="0" err="1" smtClean="0"/>
              <a:t>curves</a:t>
            </a:r>
            <a:r>
              <a:rPr lang="de-DE" baseline="0" dirty="0" smtClean="0"/>
              <a:t> </a:t>
            </a:r>
            <a:r>
              <a:rPr lang="de-DE" baseline="0" dirty="0" err="1" smtClean="0"/>
              <a:t>of</a:t>
            </a:r>
            <a:r>
              <a:rPr lang="de-DE" baseline="0" dirty="0" smtClean="0"/>
              <a:t> C3-plant </a:t>
            </a:r>
            <a:r>
              <a:rPr lang="de-DE" baseline="0" dirty="0" err="1" smtClean="0"/>
              <a:t>species</a:t>
            </a:r>
            <a:r>
              <a:rPr lang="de-DE" baseline="0" dirty="0" smtClean="0"/>
              <a:t> </a:t>
            </a:r>
            <a:r>
              <a:rPr lang="de-DE" baseline="0" dirty="0" err="1" smtClean="0"/>
              <a:t>from</a:t>
            </a:r>
            <a:r>
              <a:rPr lang="de-DE" baseline="0" dirty="0" smtClean="0"/>
              <a:t> 3 different </a:t>
            </a:r>
            <a:r>
              <a:rPr lang="de-DE" baseline="0" dirty="0" err="1" smtClean="0"/>
              <a:t>habitats</a:t>
            </a:r>
            <a:r>
              <a:rPr lang="de-DE" baseline="0" dirty="0" smtClean="0"/>
              <a:t>. </a:t>
            </a:r>
            <a:r>
              <a:rPr lang="de-DE" baseline="0" dirty="0" err="1" smtClean="0"/>
              <a:t>Cordyline</a:t>
            </a:r>
            <a:r>
              <a:rPr lang="de-DE" baseline="0" dirty="0" smtClean="0"/>
              <a:t> </a:t>
            </a:r>
            <a:r>
              <a:rPr lang="de-DE" baseline="0" dirty="0" err="1" smtClean="0"/>
              <a:t>rubra</a:t>
            </a:r>
            <a:r>
              <a:rPr lang="de-DE" baseline="0" dirty="0" smtClean="0"/>
              <a:t> on </a:t>
            </a:r>
            <a:r>
              <a:rPr lang="de-DE" baseline="0" dirty="0" err="1" smtClean="0"/>
              <a:t>the</a:t>
            </a:r>
            <a:r>
              <a:rPr lang="de-DE" baseline="0" dirty="0" smtClean="0"/>
              <a:t> </a:t>
            </a:r>
            <a:r>
              <a:rPr lang="de-DE" baseline="0" dirty="0" err="1" smtClean="0"/>
              <a:t>lowermost</a:t>
            </a:r>
            <a:r>
              <a:rPr lang="de-DE" baseline="0" dirty="0" smtClean="0"/>
              <a:t> </a:t>
            </a:r>
            <a:r>
              <a:rPr lang="de-DE" baseline="0" dirty="0" err="1" smtClean="0"/>
              <a:t>picture</a:t>
            </a:r>
            <a:r>
              <a:rPr lang="de-DE" baseline="0" dirty="0" smtClean="0"/>
              <a:t> </a:t>
            </a:r>
            <a:r>
              <a:rPr lang="de-DE" baseline="0" dirty="0" err="1" smtClean="0"/>
              <a:t>and</a:t>
            </a:r>
            <a:r>
              <a:rPr lang="de-DE" baseline="0" dirty="0" smtClean="0"/>
              <a:t> </a:t>
            </a:r>
            <a:r>
              <a:rPr lang="de-DE" baseline="0" dirty="0" err="1" smtClean="0"/>
              <a:t>with</a:t>
            </a:r>
            <a:r>
              <a:rPr lang="de-DE" baseline="0" dirty="0" smtClean="0"/>
              <a:t> </a:t>
            </a:r>
            <a:r>
              <a:rPr lang="de-DE" baseline="0" dirty="0" err="1" smtClean="0"/>
              <a:t>the</a:t>
            </a:r>
            <a:r>
              <a:rPr lang="de-DE" baseline="0" dirty="0" smtClean="0"/>
              <a:t> </a:t>
            </a:r>
            <a:r>
              <a:rPr lang="de-DE" baseline="0" dirty="0" err="1" smtClean="0"/>
              <a:t>lowermost</a:t>
            </a:r>
            <a:r>
              <a:rPr lang="de-DE" baseline="0" dirty="0" smtClean="0"/>
              <a:t> </a:t>
            </a:r>
            <a:r>
              <a:rPr lang="de-DE" baseline="0" dirty="0" err="1" smtClean="0"/>
              <a:t>curve</a:t>
            </a:r>
            <a:r>
              <a:rPr lang="de-DE" baseline="0" dirty="0" smtClean="0"/>
              <a:t> </a:t>
            </a:r>
            <a:r>
              <a:rPr lang="de-DE" baseline="0" dirty="0" err="1" smtClean="0"/>
              <a:t>is</a:t>
            </a:r>
            <a:r>
              <a:rPr lang="de-DE" baseline="0" dirty="0" smtClean="0"/>
              <a:t> a </a:t>
            </a:r>
            <a:r>
              <a:rPr lang="de-DE" baseline="0" dirty="0" err="1" smtClean="0"/>
              <a:t>palm</a:t>
            </a:r>
            <a:r>
              <a:rPr lang="de-DE" baseline="0" dirty="0" smtClean="0"/>
              <a:t> </a:t>
            </a:r>
            <a:r>
              <a:rPr lang="de-DE" baseline="0" dirty="0" err="1" smtClean="0"/>
              <a:t>lily</a:t>
            </a:r>
            <a:r>
              <a:rPr lang="de-DE" baseline="0" dirty="0" smtClean="0"/>
              <a:t>  </a:t>
            </a:r>
            <a:r>
              <a:rPr lang="de-DE" baseline="0" dirty="0" err="1" smtClean="0"/>
              <a:t>growing</a:t>
            </a:r>
            <a:r>
              <a:rPr lang="de-DE" baseline="0" dirty="0" smtClean="0"/>
              <a:t> in </a:t>
            </a:r>
            <a:r>
              <a:rPr lang="de-DE" baseline="0" dirty="0" err="1" smtClean="0"/>
              <a:t>the</a:t>
            </a:r>
            <a:r>
              <a:rPr lang="de-DE" baseline="0" dirty="0" smtClean="0"/>
              <a:t> </a:t>
            </a:r>
            <a:r>
              <a:rPr lang="de-DE" baseline="0" dirty="0" err="1" smtClean="0"/>
              <a:t>understorey</a:t>
            </a:r>
            <a:r>
              <a:rPr lang="de-DE" baseline="0" dirty="0" smtClean="0"/>
              <a:t> </a:t>
            </a:r>
            <a:r>
              <a:rPr lang="de-DE" baseline="0" dirty="0" err="1" smtClean="0"/>
              <a:t>of</a:t>
            </a:r>
            <a:r>
              <a:rPr lang="de-DE" baseline="0" dirty="0" smtClean="0"/>
              <a:t> warm </a:t>
            </a:r>
            <a:r>
              <a:rPr lang="de-DE" baseline="0" dirty="0" err="1" smtClean="0"/>
              <a:t>rainforests</a:t>
            </a:r>
            <a:r>
              <a:rPr lang="de-DE" baseline="0" dirty="0" smtClean="0"/>
              <a:t> </a:t>
            </a:r>
            <a:r>
              <a:rPr lang="de-DE" baseline="0" dirty="0" err="1" smtClean="0"/>
              <a:t>and</a:t>
            </a:r>
            <a:r>
              <a:rPr lang="de-DE" baseline="0" dirty="0" smtClean="0"/>
              <a:t> </a:t>
            </a:r>
            <a:r>
              <a:rPr lang="de-DE" baseline="0" dirty="0" err="1" smtClean="0"/>
              <a:t>moist</a:t>
            </a:r>
            <a:r>
              <a:rPr lang="de-DE" baseline="0" dirty="0" smtClean="0"/>
              <a:t> </a:t>
            </a:r>
            <a:r>
              <a:rPr lang="de-DE" baseline="0" dirty="0" err="1" smtClean="0"/>
              <a:t>Eucalypt-forests</a:t>
            </a:r>
            <a:r>
              <a:rPr lang="de-DE" baseline="0" dirty="0" smtClean="0"/>
              <a:t> in </a:t>
            </a:r>
            <a:r>
              <a:rPr lang="de-DE" baseline="0" dirty="0" err="1" smtClean="0"/>
              <a:t>Australia</a:t>
            </a:r>
            <a:r>
              <a:rPr lang="de-DE" baseline="0" dirty="0" smtClean="0"/>
              <a:t>. </a:t>
            </a:r>
            <a:r>
              <a:rPr lang="de-DE" baseline="0" dirty="0" err="1" smtClean="0"/>
              <a:t>It</a:t>
            </a:r>
            <a:r>
              <a:rPr lang="de-DE" baseline="0" dirty="0" smtClean="0"/>
              <a:t> </a:t>
            </a:r>
            <a:r>
              <a:rPr lang="de-DE" baseline="0" dirty="0" err="1" smtClean="0"/>
              <a:t>shows</a:t>
            </a:r>
            <a:r>
              <a:rPr lang="de-DE" baseline="0" dirty="0" smtClean="0"/>
              <a:t> </a:t>
            </a:r>
            <a:r>
              <a:rPr lang="de-DE" baseline="0" dirty="0" err="1" smtClean="0"/>
              <a:t>the</a:t>
            </a:r>
            <a:r>
              <a:rPr lang="de-DE" baseline="0" dirty="0" smtClean="0"/>
              <a:t> </a:t>
            </a:r>
            <a:r>
              <a:rPr lang="de-DE" baseline="0" dirty="0" err="1" smtClean="0"/>
              <a:t>typical</a:t>
            </a:r>
            <a:r>
              <a:rPr lang="de-DE" baseline="0" dirty="0" smtClean="0"/>
              <a:t> light-</a:t>
            </a:r>
            <a:r>
              <a:rPr lang="de-DE" baseline="0" dirty="0" err="1" smtClean="0"/>
              <a:t>effect</a:t>
            </a:r>
            <a:r>
              <a:rPr lang="de-DE" baseline="0" dirty="0" smtClean="0"/>
              <a:t> </a:t>
            </a:r>
            <a:r>
              <a:rPr lang="de-DE" baseline="0" dirty="0" err="1" smtClean="0"/>
              <a:t>curve</a:t>
            </a:r>
            <a:r>
              <a:rPr lang="de-DE" baseline="0" dirty="0" smtClean="0"/>
              <a:t> </a:t>
            </a:r>
            <a:r>
              <a:rPr lang="de-DE" baseline="0" dirty="0" err="1" smtClean="0"/>
              <a:t>of</a:t>
            </a:r>
            <a:r>
              <a:rPr lang="de-DE" baseline="0" dirty="0" smtClean="0"/>
              <a:t> a </a:t>
            </a:r>
            <a:r>
              <a:rPr lang="de-DE" baseline="0" dirty="0" err="1" smtClean="0"/>
              <a:t>shade</a:t>
            </a:r>
            <a:r>
              <a:rPr lang="de-DE" baseline="0" dirty="0" smtClean="0"/>
              <a:t> plant </a:t>
            </a:r>
            <a:r>
              <a:rPr lang="de-DE" baseline="0" dirty="0" err="1" smtClean="0"/>
              <a:t>with</a:t>
            </a:r>
            <a:r>
              <a:rPr lang="de-DE" baseline="0" dirty="0" smtClean="0"/>
              <a:t> </a:t>
            </a:r>
            <a:r>
              <a:rPr lang="de-DE" baseline="0" dirty="0" err="1" smtClean="0"/>
              <a:t>early</a:t>
            </a:r>
            <a:r>
              <a:rPr lang="de-DE" baseline="0" dirty="0" smtClean="0"/>
              <a:t> light </a:t>
            </a:r>
            <a:r>
              <a:rPr lang="de-DE" baseline="0" dirty="0" err="1" smtClean="0"/>
              <a:t>saturation</a:t>
            </a:r>
            <a:r>
              <a:rPr lang="de-DE" baseline="0" dirty="0" smtClean="0"/>
              <a:t> </a:t>
            </a:r>
            <a:r>
              <a:rPr lang="de-DE" baseline="0" dirty="0" err="1" smtClean="0"/>
              <a:t>and</a:t>
            </a:r>
            <a:r>
              <a:rPr lang="de-DE" baseline="0" dirty="0" smtClean="0"/>
              <a:t> </a:t>
            </a:r>
            <a:r>
              <a:rPr lang="de-DE" baseline="0" dirty="0" err="1" smtClean="0"/>
              <a:t>low</a:t>
            </a:r>
            <a:r>
              <a:rPr lang="de-DE" baseline="0" dirty="0" smtClean="0"/>
              <a:t> Amax. </a:t>
            </a:r>
          </a:p>
          <a:p>
            <a:endParaRPr lang="de-DE" baseline="0" dirty="0" smtClean="0"/>
          </a:p>
          <a:p>
            <a:r>
              <a:rPr lang="de-DE" baseline="0" dirty="0" err="1" smtClean="0"/>
              <a:t>Nerium</a:t>
            </a:r>
            <a:r>
              <a:rPr lang="de-DE" baseline="0" dirty="0" smtClean="0"/>
              <a:t> </a:t>
            </a:r>
            <a:r>
              <a:rPr lang="de-DE" baseline="0" dirty="0" err="1" smtClean="0"/>
              <a:t>oleander</a:t>
            </a:r>
            <a:r>
              <a:rPr lang="de-DE" baseline="0" dirty="0" smtClean="0"/>
              <a:t> on </a:t>
            </a:r>
            <a:r>
              <a:rPr lang="de-DE" baseline="0" dirty="0" err="1" smtClean="0"/>
              <a:t>the</a:t>
            </a:r>
            <a:r>
              <a:rPr lang="de-DE" baseline="0" dirty="0" smtClean="0"/>
              <a:t> </a:t>
            </a:r>
            <a:r>
              <a:rPr lang="de-DE" baseline="0" dirty="0" err="1" smtClean="0"/>
              <a:t>middle</a:t>
            </a:r>
            <a:r>
              <a:rPr lang="de-DE" baseline="0" dirty="0" smtClean="0"/>
              <a:t> </a:t>
            </a:r>
            <a:r>
              <a:rPr lang="de-DE" baseline="0" dirty="0" err="1" smtClean="0"/>
              <a:t>picture</a:t>
            </a:r>
            <a:r>
              <a:rPr lang="de-DE" baseline="0" dirty="0" smtClean="0"/>
              <a:t> </a:t>
            </a:r>
            <a:r>
              <a:rPr lang="de-DE" baseline="0" dirty="0" err="1" smtClean="0"/>
              <a:t>is</a:t>
            </a:r>
            <a:r>
              <a:rPr lang="de-DE" baseline="0" dirty="0" smtClean="0"/>
              <a:t> a </a:t>
            </a:r>
            <a:r>
              <a:rPr lang="de-DE" baseline="0" dirty="0" err="1" smtClean="0"/>
              <a:t>mediterranean</a:t>
            </a:r>
            <a:r>
              <a:rPr lang="de-DE" baseline="0" dirty="0" smtClean="0"/>
              <a:t> </a:t>
            </a:r>
            <a:r>
              <a:rPr lang="de-DE" baseline="0" dirty="0" err="1" smtClean="0"/>
              <a:t>shrub</a:t>
            </a:r>
            <a:r>
              <a:rPr lang="de-DE" baseline="0" dirty="0" smtClean="0"/>
              <a:t> </a:t>
            </a:r>
            <a:r>
              <a:rPr lang="de-DE" baseline="0" dirty="0" err="1" smtClean="0"/>
              <a:t>naturally</a:t>
            </a:r>
            <a:r>
              <a:rPr lang="de-DE" baseline="0" dirty="0" smtClean="0"/>
              <a:t> </a:t>
            </a:r>
            <a:r>
              <a:rPr lang="de-DE" baseline="0" dirty="0" err="1" smtClean="0"/>
              <a:t>occuring</a:t>
            </a:r>
            <a:r>
              <a:rPr lang="de-DE" baseline="0" dirty="0" smtClean="0"/>
              <a:t> </a:t>
            </a:r>
            <a:r>
              <a:rPr lang="de-DE" baseline="0" dirty="0" err="1" smtClean="0"/>
              <a:t>along</a:t>
            </a:r>
            <a:r>
              <a:rPr lang="de-DE" baseline="0" dirty="0" smtClean="0"/>
              <a:t> </a:t>
            </a:r>
            <a:r>
              <a:rPr lang="de-DE" baseline="0" dirty="0" err="1" smtClean="0"/>
              <a:t>river</a:t>
            </a:r>
            <a:r>
              <a:rPr lang="de-DE" baseline="0" dirty="0" smtClean="0"/>
              <a:t> </a:t>
            </a:r>
            <a:r>
              <a:rPr lang="de-DE" baseline="0" dirty="0" err="1" smtClean="0"/>
              <a:t>banks</a:t>
            </a:r>
            <a:r>
              <a:rPr lang="de-DE" baseline="0" dirty="0" smtClean="0"/>
              <a:t> – </a:t>
            </a:r>
            <a:r>
              <a:rPr lang="de-DE" baseline="0" dirty="0" err="1" smtClean="0"/>
              <a:t>this</a:t>
            </a:r>
            <a:r>
              <a:rPr lang="de-DE" baseline="0" dirty="0" smtClean="0"/>
              <a:t> </a:t>
            </a:r>
            <a:r>
              <a:rPr lang="de-DE" baseline="0" dirty="0" err="1" smtClean="0"/>
              <a:t>species</a:t>
            </a:r>
            <a:r>
              <a:rPr lang="de-DE" baseline="0" dirty="0" smtClean="0"/>
              <a:t> </a:t>
            </a:r>
            <a:r>
              <a:rPr lang="de-DE" baseline="0" dirty="0" err="1" smtClean="0"/>
              <a:t>is</a:t>
            </a:r>
            <a:r>
              <a:rPr lang="de-DE" baseline="0" dirty="0" smtClean="0"/>
              <a:t> </a:t>
            </a:r>
            <a:r>
              <a:rPr lang="de-DE" baseline="0" dirty="0" err="1" smtClean="0"/>
              <a:t>adapted</a:t>
            </a:r>
            <a:r>
              <a:rPr lang="de-DE" baseline="0" dirty="0" smtClean="0"/>
              <a:t> </a:t>
            </a:r>
            <a:r>
              <a:rPr lang="de-DE" baseline="0" dirty="0" err="1" smtClean="0"/>
              <a:t>to</a:t>
            </a:r>
            <a:r>
              <a:rPr lang="de-DE" baseline="0" dirty="0" smtClean="0"/>
              <a:t> </a:t>
            </a:r>
            <a:r>
              <a:rPr lang="de-DE" baseline="0" dirty="0" err="1" smtClean="0"/>
              <a:t>higher</a:t>
            </a:r>
            <a:r>
              <a:rPr lang="de-DE" baseline="0" dirty="0" smtClean="0"/>
              <a:t> light </a:t>
            </a:r>
            <a:r>
              <a:rPr lang="de-DE" baseline="0" dirty="0" err="1" smtClean="0"/>
              <a:t>intensities</a:t>
            </a:r>
            <a:r>
              <a:rPr lang="de-DE" baseline="0" dirty="0" smtClean="0"/>
              <a:t>, </a:t>
            </a:r>
            <a:r>
              <a:rPr lang="de-DE" baseline="0" dirty="0" err="1" smtClean="0"/>
              <a:t>as</a:t>
            </a:r>
            <a:r>
              <a:rPr lang="de-DE" baseline="0" dirty="0" smtClean="0"/>
              <a:t> </a:t>
            </a:r>
            <a:r>
              <a:rPr lang="de-DE" baseline="0" dirty="0" err="1" smtClean="0"/>
              <a:t>the</a:t>
            </a:r>
            <a:r>
              <a:rPr lang="de-DE" baseline="0" dirty="0" smtClean="0"/>
              <a:t> </a:t>
            </a:r>
            <a:r>
              <a:rPr lang="de-DE" baseline="0" dirty="0" err="1" smtClean="0"/>
              <a:t>curve</a:t>
            </a:r>
            <a:r>
              <a:rPr lang="de-DE" baseline="0" dirty="0" smtClean="0"/>
              <a:t> </a:t>
            </a:r>
            <a:r>
              <a:rPr lang="de-DE" baseline="0" dirty="0" err="1" smtClean="0"/>
              <a:t>shows</a:t>
            </a:r>
            <a:r>
              <a:rPr lang="de-DE" baseline="0" dirty="0" smtClean="0"/>
              <a:t>. </a:t>
            </a:r>
          </a:p>
          <a:p>
            <a:endParaRPr lang="de-DE" baseline="0" dirty="0" smtClean="0"/>
          </a:p>
          <a:p>
            <a:r>
              <a:rPr lang="de-DE" baseline="0" dirty="0" smtClean="0"/>
              <a:t>The </a:t>
            </a:r>
            <a:r>
              <a:rPr lang="de-DE" baseline="0" dirty="0" err="1" smtClean="0"/>
              <a:t>topmost</a:t>
            </a:r>
            <a:r>
              <a:rPr lang="de-DE" baseline="0" dirty="0" smtClean="0"/>
              <a:t> </a:t>
            </a:r>
            <a:r>
              <a:rPr lang="de-DE" baseline="0" dirty="0" err="1" smtClean="0"/>
              <a:t>picture</a:t>
            </a:r>
            <a:r>
              <a:rPr lang="de-DE" baseline="0" dirty="0" smtClean="0"/>
              <a:t> </a:t>
            </a:r>
            <a:r>
              <a:rPr lang="de-DE" baseline="0" dirty="0" err="1" smtClean="0"/>
              <a:t>shows</a:t>
            </a:r>
            <a:r>
              <a:rPr lang="de-DE" baseline="0" dirty="0" smtClean="0"/>
              <a:t> </a:t>
            </a:r>
            <a:r>
              <a:rPr lang="de-DE" baseline="0" dirty="0" err="1" smtClean="0"/>
              <a:t>Encelia</a:t>
            </a:r>
            <a:r>
              <a:rPr lang="de-DE" baseline="0" dirty="0" smtClean="0"/>
              <a:t> </a:t>
            </a:r>
            <a:r>
              <a:rPr lang="de-DE" baseline="0" dirty="0" err="1" smtClean="0"/>
              <a:t>californica</a:t>
            </a:r>
            <a:r>
              <a:rPr lang="de-DE" baseline="0" dirty="0" smtClean="0"/>
              <a:t>, </a:t>
            </a:r>
            <a:r>
              <a:rPr lang="de-DE" baseline="0" dirty="0" err="1" smtClean="0"/>
              <a:t>the</a:t>
            </a:r>
            <a:r>
              <a:rPr lang="de-DE" baseline="0" dirty="0" smtClean="0"/>
              <a:t> </a:t>
            </a:r>
            <a:r>
              <a:rPr lang="de-DE" baseline="0" dirty="0" err="1" smtClean="0"/>
              <a:t>Californian</a:t>
            </a:r>
            <a:r>
              <a:rPr lang="de-DE" baseline="0" dirty="0" smtClean="0"/>
              <a:t> </a:t>
            </a:r>
            <a:r>
              <a:rPr lang="de-DE" baseline="0" dirty="0" err="1" smtClean="0"/>
              <a:t>Brittlebush</a:t>
            </a:r>
            <a:r>
              <a:rPr lang="de-DE" baseline="0" dirty="0" smtClean="0"/>
              <a:t>, a </a:t>
            </a:r>
            <a:r>
              <a:rPr lang="de-DE" baseline="0" dirty="0" err="1" smtClean="0"/>
              <a:t>low</a:t>
            </a:r>
            <a:r>
              <a:rPr lang="de-DE" baseline="0" dirty="0" smtClean="0"/>
              <a:t> </a:t>
            </a:r>
            <a:r>
              <a:rPr lang="de-DE" baseline="0" dirty="0" err="1" smtClean="0"/>
              <a:t>bush</a:t>
            </a:r>
            <a:r>
              <a:rPr lang="de-DE" baseline="0" dirty="0" smtClean="0"/>
              <a:t> </a:t>
            </a:r>
            <a:r>
              <a:rPr lang="de-DE" baseline="0" dirty="0" err="1" smtClean="0"/>
              <a:t>growing</a:t>
            </a:r>
            <a:r>
              <a:rPr lang="de-DE" baseline="0" dirty="0" smtClean="0"/>
              <a:t> in </a:t>
            </a:r>
            <a:r>
              <a:rPr lang="de-DE" baseline="0" dirty="0" err="1" smtClean="0"/>
              <a:t>the</a:t>
            </a:r>
            <a:r>
              <a:rPr lang="de-DE" baseline="0" dirty="0" smtClean="0"/>
              <a:t> </a:t>
            </a:r>
            <a:r>
              <a:rPr lang="de-DE" baseline="0" dirty="0" err="1" smtClean="0"/>
              <a:t>Chaparral</a:t>
            </a:r>
            <a:r>
              <a:rPr lang="de-DE" baseline="0" dirty="0" smtClean="0"/>
              <a:t> </a:t>
            </a:r>
            <a:r>
              <a:rPr lang="de-DE" baseline="0" dirty="0" err="1" smtClean="0"/>
              <a:t>along</a:t>
            </a:r>
            <a:r>
              <a:rPr lang="de-DE" baseline="0" dirty="0" smtClean="0"/>
              <a:t> </a:t>
            </a:r>
            <a:r>
              <a:rPr lang="de-DE" baseline="0" dirty="0" err="1" smtClean="0"/>
              <a:t>the</a:t>
            </a:r>
            <a:r>
              <a:rPr lang="de-DE" baseline="0" dirty="0" smtClean="0"/>
              <a:t> </a:t>
            </a:r>
            <a:r>
              <a:rPr lang="de-DE" baseline="0" dirty="0" err="1" smtClean="0"/>
              <a:t>Californian</a:t>
            </a:r>
            <a:r>
              <a:rPr lang="de-DE" baseline="0" dirty="0" smtClean="0"/>
              <a:t> </a:t>
            </a:r>
            <a:r>
              <a:rPr lang="de-DE" baseline="0" dirty="0" err="1" smtClean="0"/>
              <a:t>coast</a:t>
            </a:r>
            <a:r>
              <a:rPr lang="de-DE" baseline="0" dirty="0" smtClean="0"/>
              <a:t>. </a:t>
            </a:r>
            <a:r>
              <a:rPr lang="de-DE" baseline="0" dirty="0" err="1" smtClean="0"/>
              <a:t>It</a:t>
            </a:r>
            <a:r>
              <a:rPr lang="de-DE" baseline="0" dirty="0" smtClean="0"/>
              <a:t> </a:t>
            </a:r>
            <a:r>
              <a:rPr lang="de-DE" baseline="0" dirty="0" err="1" smtClean="0"/>
              <a:t>is</a:t>
            </a:r>
            <a:r>
              <a:rPr lang="de-DE" baseline="0" dirty="0" smtClean="0"/>
              <a:t> </a:t>
            </a:r>
            <a:r>
              <a:rPr lang="de-DE" baseline="0" dirty="0" err="1" smtClean="0"/>
              <a:t>adapted</a:t>
            </a:r>
            <a:r>
              <a:rPr lang="de-DE" baseline="0" dirty="0" smtClean="0"/>
              <a:t> </a:t>
            </a:r>
            <a:r>
              <a:rPr lang="de-DE" baseline="0" dirty="0" err="1" smtClean="0"/>
              <a:t>to</a:t>
            </a:r>
            <a:r>
              <a:rPr lang="de-DE" baseline="0" dirty="0" smtClean="0"/>
              <a:t> high light </a:t>
            </a:r>
            <a:r>
              <a:rPr lang="de-DE" baseline="0" dirty="0" err="1" smtClean="0"/>
              <a:t>intensities</a:t>
            </a:r>
            <a:r>
              <a:rPr lang="de-DE" baseline="0" dirty="0" smtClean="0"/>
              <a:t>, </a:t>
            </a:r>
            <a:r>
              <a:rPr lang="de-DE" baseline="0" dirty="0" err="1" smtClean="0"/>
              <a:t>as</a:t>
            </a:r>
            <a:r>
              <a:rPr lang="de-DE" baseline="0" dirty="0" smtClean="0"/>
              <a:t> </a:t>
            </a:r>
            <a:r>
              <a:rPr lang="de-DE" baseline="0" dirty="0" err="1" smtClean="0"/>
              <a:t>the</a:t>
            </a:r>
            <a:r>
              <a:rPr lang="de-DE" baseline="0" dirty="0" smtClean="0"/>
              <a:t> high light </a:t>
            </a:r>
            <a:r>
              <a:rPr lang="de-DE" baseline="0" dirty="0" err="1" smtClean="0"/>
              <a:t>saturation</a:t>
            </a:r>
            <a:r>
              <a:rPr lang="de-DE" baseline="0" dirty="0" smtClean="0"/>
              <a:t> </a:t>
            </a:r>
            <a:r>
              <a:rPr lang="de-DE" baseline="0" dirty="0" err="1" smtClean="0"/>
              <a:t>and</a:t>
            </a:r>
            <a:r>
              <a:rPr lang="de-DE" baseline="0" dirty="0" smtClean="0"/>
              <a:t> Amax </a:t>
            </a:r>
            <a:r>
              <a:rPr lang="de-DE" baseline="0" dirty="0" err="1" smtClean="0"/>
              <a:t>show</a:t>
            </a:r>
            <a:r>
              <a:rPr lang="de-DE" baseline="0" dirty="0" smtClean="0"/>
              <a:t>. </a:t>
            </a:r>
          </a:p>
          <a:p>
            <a:endParaRPr lang="de-DE" baseline="0" dirty="0" smtClean="0"/>
          </a:p>
          <a:p>
            <a:r>
              <a:rPr lang="de-DE" baseline="0" dirty="0" smtClean="0"/>
              <a:t>All </a:t>
            </a:r>
            <a:r>
              <a:rPr lang="de-DE" baseline="0" dirty="0" err="1" smtClean="0"/>
              <a:t>of</a:t>
            </a:r>
            <a:r>
              <a:rPr lang="de-DE" baseline="0" dirty="0" smtClean="0"/>
              <a:t> </a:t>
            </a:r>
            <a:r>
              <a:rPr lang="de-DE" baseline="0" dirty="0" err="1" smtClean="0"/>
              <a:t>these</a:t>
            </a:r>
            <a:r>
              <a:rPr lang="de-DE" baseline="0" dirty="0" smtClean="0"/>
              <a:t> </a:t>
            </a:r>
            <a:r>
              <a:rPr lang="de-DE" baseline="0" dirty="0" err="1" smtClean="0"/>
              <a:t>species</a:t>
            </a:r>
            <a:r>
              <a:rPr lang="de-DE" baseline="0" dirty="0" smtClean="0"/>
              <a:t> </a:t>
            </a:r>
            <a:r>
              <a:rPr lang="de-DE" baseline="0" dirty="0" err="1" smtClean="0"/>
              <a:t>are</a:t>
            </a:r>
            <a:r>
              <a:rPr lang="de-DE" baseline="0" dirty="0" smtClean="0"/>
              <a:t> </a:t>
            </a:r>
            <a:r>
              <a:rPr lang="de-DE" baseline="0" dirty="0" err="1" smtClean="0"/>
              <a:t>able</a:t>
            </a:r>
            <a:r>
              <a:rPr lang="de-DE" baseline="0" dirty="0" smtClean="0"/>
              <a:t> </a:t>
            </a:r>
            <a:r>
              <a:rPr lang="de-DE" baseline="0" dirty="0" err="1" smtClean="0"/>
              <a:t>to</a:t>
            </a:r>
            <a:r>
              <a:rPr lang="de-DE" baseline="0" dirty="0" smtClean="0"/>
              <a:t> </a:t>
            </a:r>
            <a:r>
              <a:rPr lang="de-DE" baseline="0" dirty="0" err="1" smtClean="0"/>
              <a:t>acclimate</a:t>
            </a:r>
            <a:r>
              <a:rPr lang="de-DE" baseline="0" dirty="0" smtClean="0"/>
              <a:t> </a:t>
            </a:r>
            <a:r>
              <a:rPr lang="de-DE" baseline="0" dirty="0" err="1" smtClean="0"/>
              <a:t>to</a:t>
            </a:r>
            <a:r>
              <a:rPr lang="de-DE" baseline="0" dirty="0" smtClean="0"/>
              <a:t> </a:t>
            </a:r>
            <a:r>
              <a:rPr lang="de-DE" baseline="0" dirty="0" err="1" smtClean="0"/>
              <a:t>some</a:t>
            </a:r>
            <a:r>
              <a:rPr lang="de-DE" baseline="0" dirty="0" smtClean="0"/>
              <a:t> </a:t>
            </a:r>
            <a:r>
              <a:rPr lang="de-DE" baseline="0" dirty="0" err="1" smtClean="0"/>
              <a:t>extents</a:t>
            </a:r>
            <a:r>
              <a:rPr lang="de-DE" baseline="0" dirty="0" smtClean="0"/>
              <a:t> </a:t>
            </a:r>
            <a:r>
              <a:rPr lang="de-DE" baseline="0" dirty="0" err="1" smtClean="0"/>
              <a:t>to</a:t>
            </a:r>
            <a:r>
              <a:rPr lang="de-DE" baseline="0" dirty="0" smtClean="0"/>
              <a:t> variable light </a:t>
            </a:r>
            <a:r>
              <a:rPr lang="de-DE" baseline="0" dirty="0" err="1" smtClean="0"/>
              <a:t>intensities</a:t>
            </a:r>
            <a:r>
              <a:rPr lang="de-DE" baseline="0" dirty="0" smtClean="0"/>
              <a:t>, but </a:t>
            </a:r>
            <a:r>
              <a:rPr lang="de-DE" baseline="0" dirty="0" err="1" smtClean="0"/>
              <a:t>Encelia</a:t>
            </a:r>
            <a:r>
              <a:rPr lang="de-DE" baseline="0" dirty="0" smtClean="0"/>
              <a:t> </a:t>
            </a:r>
            <a:r>
              <a:rPr lang="de-DE" baseline="0" dirty="0" err="1" smtClean="0"/>
              <a:t>californica</a:t>
            </a:r>
            <a:r>
              <a:rPr lang="de-DE" baseline="0" dirty="0" smtClean="0"/>
              <a:t> will </a:t>
            </a:r>
            <a:r>
              <a:rPr lang="de-DE" baseline="0" dirty="0" err="1" smtClean="0"/>
              <a:t>always</a:t>
            </a:r>
            <a:r>
              <a:rPr lang="de-DE" baseline="0" dirty="0" smtClean="0"/>
              <a:t> </a:t>
            </a:r>
            <a:r>
              <a:rPr lang="de-DE" baseline="0" dirty="0" err="1" smtClean="0"/>
              <a:t>show</a:t>
            </a:r>
            <a:r>
              <a:rPr lang="de-DE" baseline="0" dirty="0" smtClean="0"/>
              <a:t> </a:t>
            </a:r>
            <a:r>
              <a:rPr lang="de-DE" baseline="0" dirty="0" err="1" smtClean="0"/>
              <a:t>the</a:t>
            </a:r>
            <a:r>
              <a:rPr lang="de-DE" baseline="0" dirty="0" smtClean="0"/>
              <a:t> </a:t>
            </a:r>
            <a:r>
              <a:rPr lang="de-DE" baseline="0" dirty="0" err="1" smtClean="0"/>
              <a:t>characteristics</a:t>
            </a:r>
            <a:r>
              <a:rPr lang="de-DE" baseline="0" dirty="0" smtClean="0"/>
              <a:t> </a:t>
            </a:r>
            <a:r>
              <a:rPr lang="de-DE" baseline="0" dirty="0" err="1" smtClean="0"/>
              <a:t>of</a:t>
            </a:r>
            <a:r>
              <a:rPr lang="de-DE" baseline="0" dirty="0" smtClean="0"/>
              <a:t> a </a:t>
            </a:r>
            <a:r>
              <a:rPr lang="de-DE" baseline="0" dirty="0" err="1" smtClean="0"/>
              <a:t>sun</a:t>
            </a:r>
            <a:r>
              <a:rPr lang="de-DE" baseline="0" dirty="0" smtClean="0"/>
              <a:t> plant </a:t>
            </a:r>
            <a:r>
              <a:rPr lang="de-DE" baseline="0" dirty="0" err="1" smtClean="0"/>
              <a:t>and</a:t>
            </a:r>
            <a:r>
              <a:rPr lang="de-DE" baseline="0" dirty="0" smtClean="0"/>
              <a:t> </a:t>
            </a:r>
            <a:r>
              <a:rPr lang="de-DE" baseline="0" dirty="0" err="1" smtClean="0"/>
              <a:t>Cordyline</a:t>
            </a:r>
            <a:r>
              <a:rPr lang="de-DE" baseline="0" dirty="0" smtClean="0"/>
              <a:t> </a:t>
            </a:r>
            <a:r>
              <a:rPr lang="de-DE" baseline="0" dirty="0" err="1" smtClean="0"/>
              <a:t>rubra</a:t>
            </a:r>
            <a:r>
              <a:rPr lang="de-DE" baseline="0" dirty="0" smtClean="0"/>
              <a:t> </a:t>
            </a:r>
            <a:r>
              <a:rPr lang="de-DE" baseline="0" dirty="0" err="1" smtClean="0"/>
              <a:t>that</a:t>
            </a:r>
            <a:r>
              <a:rPr lang="de-DE" baseline="0" dirty="0" smtClean="0"/>
              <a:t> </a:t>
            </a:r>
            <a:r>
              <a:rPr lang="de-DE" baseline="0" dirty="0" err="1" smtClean="0"/>
              <a:t>of</a:t>
            </a:r>
            <a:r>
              <a:rPr lang="de-DE" baseline="0" dirty="0" smtClean="0"/>
              <a:t> a </a:t>
            </a:r>
            <a:r>
              <a:rPr lang="de-DE" baseline="0" dirty="0" err="1" smtClean="0"/>
              <a:t>shade</a:t>
            </a:r>
            <a:r>
              <a:rPr lang="de-DE" baseline="0" dirty="0" smtClean="0"/>
              <a:t> plant due </a:t>
            </a:r>
            <a:r>
              <a:rPr lang="de-DE" baseline="0" dirty="0" err="1" smtClean="0"/>
              <a:t>to</a:t>
            </a:r>
            <a:r>
              <a:rPr lang="de-DE" baseline="0" dirty="0" smtClean="0"/>
              <a:t> </a:t>
            </a:r>
            <a:r>
              <a:rPr lang="de-DE" baseline="0" dirty="0" err="1" smtClean="0"/>
              <a:t>their</a:t>
            </a:r>
            <a:r>
              <a:rPr lang="de-DE" baseline="0" dirty="0" smtClean="0"/>
              <a:t> </a:t>
            </a:r>
            <a:r>
              <a:rPr lang="de-DE" baseline="0" dirty="0" err="1" smtClean="0"/>
              <a:t>genetic</a:t>
            </a:r>
            <a:r>
              <a:rPr lang="de-DE" baseline="0" dirty="0" smtClean="0"/>
              <a:t> </a:t>
            </a:r>
            <a:r>
              <a:rPr lang="de-DE" baseline="0" dirty="0" err="1" smtClean="0"/>
              <a:t>makeup</a:t>
            </a:r>
            <a:r>
              <a:rPr lang="de-DE" baseline="0" dirty="0" smtClean="0"/>
              <a:t>.</a:t>
            </a:r>
          </a:p>
          <a:p>
            <a:endParaRPr lang="de-DE" baseline="0" dirty="0" smtClean="0"/>
          </a:p>
          <a:p>
            <a:endParaRPr lang="de-DE" dirty="0" smtClean="0"/>
          </a:p>
          <a:p>
            <a:endParaRPr lang="de-DE" baseline="0" dirty="0" smtClean="0"/>
          </a:p>
          <a:p>
            <a:endParaRPr lang="de-DE" baseline="0" dirty="0" smtClean="0"/>
          </a:p>
          <a:p>
            <a:r>
              <a:rPr lang="de-DE" baseline="0" dirty="0" err="1" smtClean="0"/>
              <a:t>Cordyline</a:t>
            </a:r>
            <a:r>
              <a:rPr lang="de-DE" baseline="0" dirty="0" smtClean="0"/>
              <a:t> </a:t>
            </a:r>
            <a:r>
              <a:rPr lang="de-DE" baseline="0" dirty="0" err="1" smtClean="0"/>
              <a:t>rubra</a:t>
            </a:r>
            <a:r>
              <a:rPr lang="de-DE" baseline="0" dirty="0" smtClean="0"/>
              <a:t> – Palm-Lilie, Boden warmer Regenwälder und feuchter </a:t>
            </a:r>
            <a:r>
              <a:rPr lang="de-DE" baseline="0" dirty="0" err="1" smtClean="0"/>
              <a:t>Eucalyptuswälder</a:t>
            </a:r>
            <a:r>
              <a:rPr lang="de-DE" baseline="0" dirty="0" smtClean="0"/>
              <a:t> Australiens</a:t>
            </a:r>
          </a:p>
          <a:p>
            <a:r>
              <a:rPr lang="de-DE" baseline="0" dirty="0" err="1" smtClean="0"/>
              <a:t>Nerium</a:t>
            </a:r>
            <a:r>
              <a:rPr lang="de-DE" baseline="0" dirty="0" smtClean="0"/>
              <a:t> </a:t>
            </a:r>
            <a:r>
              <a:rPr lang="de-DE" baseline="0" dirty="0" err="1" smtClean="0"/>
              <a:t>oleander</a:t>
            </a:r>
            <a:r>
              <a:rPr lang="de-DE" baseline="0" dirty="0" smtClean="0"/>
              <a:t> – mediterrane Auenpflanze</a:t>
            </a:r>
          </a:p>
          <a:p>
            <a:r>
              <a:rPr lang="de-DE" baseline="0" dirty="0" err="1" smtClean="0"/>
              <a:t>Encelia</a:t>
            </a:r>
            <a:r>
              <a:rPr lang="de-DE" baseline="0" dirty="0" smtClean="0"/>
              <a:t> </a:t>
            </a:r>
            <a:r>
              <a:rPr lang="de-DE" baseline="0" dirty="0" err="1" smtClean="0"/>
              <a:t>californica</a:t>
            </a:r>
            <a:r>
              <a:rPr lang="de-DE" baseline="0" dirty="0" smtClean="0"/>
              <a:t> – </a:t>
            </a:r>
            <a:r>
              <a:rPr lang="de-DE" baseline="0" dirty="0" err="1" smtClean="0"/>
              <a:t>Californian</a:t>
            </a:r>
            <a:r>
              <a:rPr lang="de-DE" baseline="0" dirty="0" smtClean="0"/>
              <a:t> </a:t>
            </a:r>
            <a:r>
              <a:rPr lang="de-DE" baseline="0" dirty="0" err="1" smtClean="0"/>
              <a:t>Brittlebush</a:t>
            </a:r>
            <a:r>
              <a:rPr lang="de-DE" baseline="0" dirty="0" smtClean="0"/>
              <a:t> – niedriger Busch, Kalifornien, </a:t>
            </a:r>
            <a:r>
              <a:rPr lang="de-DE" baseline="0" dirty="0" err="1" smtClean="0"/>
              <a:t>Chaparral</a:t>
            </a:r>
            <a:r>
              <a:rPr lang="de-DE" baseline="0" dirty="0" smtClean="0"/>
              <a:t> (buschige Küstenvegetation)</a:t>
            </a:r>
            <a:endParaRPr lang="de-DE"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AEB017-55A1-4A2A-8E32-BDB836203858}"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09797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Here</a:t>
            </a:r>
            <a:r>
              <a:rPr lang="de-DE" baseline="0" dirty="0" smtClean="0"/>
              <a:t> </a:t>
            </a:r>
            <a:r>
              <a:rPr lang="de-DE" baseline="0" dirty="0" err="1" smtClean="0"/>
              <a:t>you</a:t>
            </a:r>
            <a:r>
              <a:rPr lang="de-DE" baseline="0" dirty="0" smtClean="0"/>
              <a:t> </a:t>
            </a:r>
            <a:r>
              <a:rPr lang="de-DE" baseline="0" dirty="0" err="1" smtClean="0"/>
              <a:t>see</a:t>
            </a:r>
            <a:r>
              <a:rPr lang="de-DE" baseline="0" dirty="0" smtClean="0"/>
              <a:t> </a:t>
            </a:r>
            <a:r>
              <a:rPr lang="de-DE" baseline="0" dirty="0" err="1" smtClean="0"/>
              <a:t>the</a:t>
            </a:r>
            <a:r>
              <a:rPr lang="de-DE" baseline="0" dirty="0" smtClean="0"/>
              <a:t> </a:t>
            </a:r>
            <a:r>
              <a:rPr lang="de-DE" baseline="0" dirty="0" err="1" smtClean="0"/>
              <a:t>broad</a:t>
            </a:r>
            <a:r>
              <a:rPr lang="de-DE" baseline="0" dirty="0" smtClean="0"/>
              <a:t> </a:t>
            </a:r>
            <a:r>
              <a:rPr lang="de-DE" baseline="0" dirty="0" err="1" smtClean="0"/>
              <a:t>range</a:t>
            </a:r>
            <a:r>
              <a:rPr lang="de-DE" baseline="0" dirty="0" smtClean="0"/>
              <a:t> </a:t>
            </a:r>
            <a:r>
              <a:rPr lang="de-DE" baseline="0" dirty="0" err="1" smtClean="0"/>
              <a:t>of</a:t>
            </a:r>
            <a:r>
              <a:rPr lang="de-DE" baseline="0" dirty="0" smtClean="0"/>
              <a:t> Amax </a:t>
            </a:r>
            <a:r>
              <a:rPr lang="de-DE" baseline="0" dirty="0" err="1" smtClean="0"/>
              <a:t>of</a:t>
            </a:r>
            <a:r>
              <a:rPr lang="de-DE" baseline="0" dirty="0" smtClean="0"/>
              <a:t> </a:t>
            </a:r>
            <a:r>
              <a:rPr lang="de-DE" baseline="0" dirty="0" err="1" smtClean="0"/>
              <a:t>plants</a:t>
            </a:r>
            <a:r>
              <a:rPr lang="de-DE" baseline="0" dirty="0" smtClean="0"/>
              <a:t> </a:t>
            </a:r>
            <a:r>
              <a:rPr lang="de-DE" baseline="0" dirty="0" err="1" smtClean="0"/>
              <a:t>from</a:t>
            </a:r>
            <a:r>
              <a:rPr lang="de-DE" baseline="0" dirty="0" smtClean="0"/>
              <a:t> different </a:t>
            </a:r>
            <a:r>
              <a:rPr lang="de-DE" baseline="0" dirty="0" err="1" smtClean="0"/>
              <a:t>habitats</a:t>
            </a:r>
            <a:r>
              <a:rPr lang="de-DE" baseline="0" dirty="0" smtClean="0"/>
              <a:t>: </a:t>
            </a:r>
            <a:r>
              <a:rPr lang="de-DE" baseline="0" dirty="0" err="1" smtClean="0"/>
              <a:t>Shade</a:t>
            </a:r>
            <a:r>
              <a:rPr lang="de-DE" baseline="0" dirty="0" smtClean="0"/>
              <a:t> </a:t>
            </a:r>
            <a:r>
              <a:rPr lang="de-DE" baseline="0" dirty="0" err="1" smtClean="0"/>
              <a:t>plants</a:t>
            </a:r>
            <a:r>
              <a:rPr lang="de-DE" baseline="0" dirty="0" smtClean="0"/>
              <a:t> </a:t>
            </a:r>
            <a:r>
              <a:rPr lang="de-DE" baseline="0" dirty="0" err="1" smtClean="0"/>
              <a:t>show</a:t>
            </a:r>
            <a:r>
              <a:rPr lang="de-DE" baseline="0" dirty="0" smtClean="0"/>
              <a:t> </a:t>
            </a:r>
            <a:r>
              <a:rPr lang="de-DE" baseline="0" dirty="0" err="1" smtClean="0"/>
              <a:t>very</a:t>
            </a:r>
            <a:r>
              <a:rPr lang="de-DE" baseline="0" dirty="0" smtClean="0"/>
              <a:t> </a:t>
            </a:r>
            <a:r>
              <a:rPr lang="de-DE" baseline="0" dirty="0" err="1" smtClean="0"/>
              <a:t>low</a:t>
            </a:r>
            <a:r>
              <a:rPr lang="de-DE" baseline="0" dirty="0" smtClean="0"/>
              <a:t> </a:t>
            </a:r>
            <a:r>
              <a:rPr lang="de-DE" baseline="0" dirty="0" err="1" smtClean="0"/>
              <a:t>maximum</a:t>
            </a:r>
            <a:r>
              <a:rPr lang="de-DE" baseline="0" dirty="0" smtClean="0"/>
              <a:t> </a:t>
            </a:r>
            <a:r>
              <a:rPr lang="de-DE" baseline="0" dirty="0" err="1" smtClean="0"/>
              <a:t>rates</a:t>
            </a:r>
            <a:r>
              <a:rPr lang="de-DE" baseline="0" dirty="0" smtClean="0"/>
              <a:t> </a:t>
            </a:r>
            <a:r>
              <a:rPr lang="de-DE" baseline="0" dirty="0" err="1" smtClean="0"/>
              <a:t>of</a:t>
            </a:r>
            <a:r>
              <a:rPr lang="de-DE" baseline="0" dirty="0" smtClean="0"/>
              <a:t> </a:t>
            </a:r>
            <a:r>
              <a:rPr lang="de-DE" baseline="0" dirty="0" err="1" smtClean="0"/>
              <a:t>photosynthesis</a:t>
            </a:r>
            <a:r>
              <a:rPr lang="de-DE" baseline="0" dirty="0" smtClean="0"/>
              <a:t>, </a:t>
            </a:r>
            <a:r>
              <a:rPr lang="de-DE" baseline="0" dirty="0" err="1" smtClean="0"/>
              <a:t>they</a:t>
            </a:r>
            <a:r>
              <a:rPr lang="de-DE" baseline="0" dirty="0" smtClean="0"/>
              <a:t> </a:t>
            </a:r>
            <a:r>
              <a:rPr lang="de-DE" baseline="0" dirty="0" err="1" smtClean="0"/>
              <a:t>may</a:t>
            </a:r>
            <a:r>
              <a:rPr lang="de-DE" baseline="0" dirty="0" smtClean="0"/>
              <a:t> </a:t>
            </a:r>
            <a:r>
              <a:rPr lang="de-DE" baseline="0" dirty="0" err="1" smtClean="0"/>
              <a:t>even</a:t>
            </a:r>
            <a:r>
              <a:rPr lang="de-DE" baseline="0" dirty="0" smtClean="0"/>
              <a:t> </a:t>
            </a:r>
            <a:r>
              <a:rPr lang="de-DE" baseline="0" dirty="0" err="1" smtClean="0"/>
              <a:t>be</a:t>
            </a:r>
            <a:r>
              <a:rPr lang="de-DE" baseline="0" dirty="0" smtClean="0"/>
              <a:t> </a:t>
            </a:r>
            <a:r>
              <a:rPr lang="de-DE" baseline="0" dirty="0" err="1" smtClean="0"/>
              <a:t>harmed</a:t>
            </a:r>
            <a:r>
              <a:rPr lang="de-DE" baseline="0" dirty="0" smtClean="0"/>
              <a:t> </a:t>
            </a:r>
            <a:r>
              <a:rPr lang="de-DE" baseline="0" dirty="0" err="1" smtClean="0"/>
              <a:t>by</a:t>
            </a:r>
            <a:r>
              <a:rPr lang="de-DE" baseline="0" dirty="0" smtClean="0"/>
              <a:t> high light </a:t>
            </a:r>
            <a:r>
              <a:rPr lang="de-DE" baseline="0" dirty="0" err="1" smtClean="0"/>
              <a:t>intensities</a:t>
            </a:r>
            <a:r>
              <a:rPr lang="de-DE" baseline="0" dirty="0" smtClean="0"/>
              <a:t>. </a:t>
            </a:r>
          </a:p>
          <a:p>
            <a:endParaRPr lang="de-DE" baseline="0" dirty="0" smtClean="0"/>
          </a:p>
          <a:p>
            <a:r>
              <a:rPr lang="de-DE" baseline="0" dirty="0" err="1" smtClean="0"/>
              <a:t>Herbacious</a:t>
            </a:r>
            <a:r>
              <a:rPr lang="de-DE" baseline="0" dirty="0" smtClean="0"/>
              <a:t> </a:t>
            </a:r>
            <a:r>
              <a:rPr lang="de-DE" baseline="0" dirty="0" err="1" smtClean="0"/>
              <a:t>sun</a:t>
            </a:r>
            <a:r>
              <a:rPr lang="de-DE" baseline="0" dirty="0" smtClean="0"/>
              <a:t> </a:t>
            </a:r>
            <a:r>
              <a:rPr lang="de-DE" baseline="0" dirty="0" err="1" smtClean="0"/>
              <a:t>plants</a:t>
            </a:r>
            <a:r>
              <a:rPr lang="de-DE" baseline="0" dirty="0" smtClean="0"/>
              <a:t> </a:t>
            </a:r>
            <a:r>
              <a:rPr lang="de-DE" baseline="0" dirty="0" err="1" smtClean="0"/>
              <a:t>reach</a:t>
            </a:r>
            <a:r>
              <a:rPr lang="de-DE" baseline="0" dirty="0" smtClean="0"/>
              <a:t> </a:t>
            </a:r>
            <a:r>
              <a:rPr lang="de-DE" baseline="0" dirty="0" err="1" smtClean="0"/>
              <a:t>much</a:t>
            </a:r>
            <a:r>
              <a:rPr lang="de-DE" baseline="0" dirty="0" smtClean="0"/>
              <a:t> </a:t>
            </a:r>
            <a:r>
              <a:rPr lang="de-DE" baseline="0" dirty="0" err="1" smtClean="0"/>
              <a:t>higher</a:t>
            </a:r>
            <a:r>
              <a:rPr lang="de-DE" baseline="0" dirty="0" smtClean="0"/>
              <a:t> Amax </a:t>
            </a:r>
            <a:r>
              <a:rPr lang="de-DE" baseline="0" dirty="0" err="1" smtClean="0"/>
              <a:t>and</a:t>
            </a:r>
            <a:r>
              <a:rPr lang="de-DE" baseline="0" dirty="0" smtClean="0"/>
              <a:t> </a:t>
            </a:r>
            <a:r>
              <a:rPr lang="de-DE" baseline="0" dirty="0" err="1" smtClean="0"/>
              <a:t>reach</a:t>
            </a:r>
            <a:r>
              <a:rPr lang="de-DE" baseline="0" dirty="0" smtClean="0"/>
              <a:t> light </a:t>
            </a:r>
            <a:r>
              <a:rPr lang="de-DE" baseline="0" dirty="0" err="1" smtClean="0"/>
              <a:t>saturation</a:t>
            </a:r>
            <a:r>
              <a:rPr lang="de-DE" baseline="0" dirty="0" smtClean="0"/>
              <a:t> at </a:t>
            </a:r>
            <a:r>
              <a:rPr lang="de-DE" baseline="0" dirty="0" err="1" smtClean="0"/>
              <a:t>higher</a:t>
            </a:r>
            <a:r>
              <a:rPr lang="de-DE" baseline="0" dirty="0" smtClean="0"/>
              <a:t> light </a:t>
            </a:r>
            <a:r>
              <a:rPr lang="de-DE" baseline="0" dirty="0" err="1" smtClean="0"/>
              <a:t>intensities</a:t>
            </a:r>
            <a:r>
              <a:rPr lang="de-DE" baseline="0" dirty="0" smtClean="0"/>
              <a:t>. </a:t>
            </a:r>
            <a:r>
              <a:rPr lang="de-DE" baseline="0" dirty="0" err="1" smtClean="0"/>
              <a:t>Trees</a:t>
            </a:r>
            <a:r>
              <a:rPr lang="de-DE" baseline="0" dirty="0" smtClean="0"/>
              <a:t> fall in </a:t>
            </a:r>
            <a:r>
              <a:rPr lang="de-DE" baseline="0" dirty="0" err="1" smtClean="0"/>
              <a:t>between</a:t>
            </a:r>
            <a:r>
              <a:rPr lang="de-DE" baseline="0" dirty="0" smtClean="0"/>
              <a:t> </a:t>
            </a:r>
            <a:r>
              <a:rPr lang="de-DE" baseline="0" dirty="0" err="1" smtClean="0"/>
              <a:t>sun</a:t>
            </a:r>
            <a:r>
              <a:rPr lang="de-DE" baseline="0" dirty="0" smtClean="0"/>
              <a:t> </a:t>
            </a:r>
            <a:r>
              <a:rPr lang="de-DE" baseline="0" dirty="0" err="1" smtClean="0"/>
              <a:t>herbs</a:t>
            </a:r>
            <a:r>
              <a:rPr lang="de-DE" baseline="0" dirty="0" smtClean="0"/>
              <a:t> </a:t>
            </a:r>
            <a:r>
              <a:rPr lang="de-DE" baseline="0" dirty="0" err="1" smtClean="0"/>
              <a:t>and</a:t>
            </a:r>
            <a:r>
              <a:rPr lang="de-DE" baseline="0" dirty="0" smtClean="0"/>
              <a:t> </a:t>
            </a:r>
            <a:r>
              <a:rPr lang="de-DE" baseline="0" dirty="0" err="1" smtClean="0"/>
              <a:t>shade</a:t>
            </a:r>
            <a:r>
              <a:rPr lang="de-DE" baseline="0" dirty="0" smtClean="0"/>
              <a:t> </a:t>
            </a:r>
            <a:r>
              <a:rPr lang="de-DE" baseline="0" dirty="0" err="1" smtClean="0"/>
              <a:t>plants</a:t>
            </a:r>
            <a:r>
              <a:rPr lang="de-DE" baseline="0" dirty="0" smtClean="0"/>
              <a:t>. This </a:t>
            </a:r>
            <a:r>
              <a:rPr lang="de-DE" baseline="0" dirty="0" err="1" smtClean="0"/>
              <a:t>is</a:t>
            </a:r>
            <a:r>
              <a:rPr lang="de-DE" baseline="0" dirty="0" smtClean="0"/>
              <a:t> </a:t>
            </a:r>
            <a:r>
              <a:rPr lang="de-DE" baseline="0" dirty="0" err="1" smtClean="0"/>
              <a:t>mainly</a:t>
            </a:r>
            <a:r>
              <a:rPr lang="de-DE" baseline="0" dirty="0" smtClean="0"/>
              <a:t> due </a:t>
            </a:r>
            <a:r>
              <a:rPr lang="de-DE" baseline="0" dirty="0" err="1" smtClean="0"/>
              <a:t>to</a:t>
            </a:r>
            <a:r>
              <a:rPr lang="de-DE" baseline="0" dirty="0" smtClean="0"/>
              <a:t> </a:t>
            </a:r>
            <a:r>
              <a:rPr lang="de-DE" baseline="0" dirty="0" err="1" smtClean="0"/>
              <a:t>adaptations</a:t>
            </a:r>
            <a:r>
              <a:rPr lang="de-DE" baseline="0" dirty="0" smtClean="0"/>
              <a:t> </a:t>
            </a:r>
            <a:r>
              <a:rPr lang="de-DE" baseline="0" dirty="0" err="1" smtClean="0"/>
              <a:t>to</a:t>
            </a:r>
            <a:r>
              <a:rPr lang="de-DE" baseline="0" dirty="0" smtClean="0"/>
              <a:t> a </a:t>
            </a:r>
            <a:r>
              <a:rPr lang="de-DE" baseline="0" dirty="0" err="1" smtClean="0"/>
              <a:t>long</a:t>
            </a:r>
            <a:r>
              <a:rPr lang="de-DE" baseline="0" dirty="0" smtClean="0"/>
              <a:t> </a:t>
            </a:r>
            <a:r>
              <a:rPr lang="de-DE" baseline="0" dirty="0" err="1" smtClean="0"/>
              <a:t>life</a:t>
            </a:r>
            <a:r>
              <a:rPr lang="de-DE" baseline="0" dirty="0" smtClean="0"/>
              <a:t> </a:t>
            </a:r>
            <a:r>
              <a:rPr lang="de-DE" baseline="0" dirty="0" err="1" smtClean="0"/>
              <a:t>and</a:t>
            </a:r>
            <a:r>
              <a:rPr lang="de-DE" baseline="0" dirty="0" smtClean="0"/>
              <a:t> a </a:t>
            </a:r>
            <a:r>
              <a:rPr lang="de-DE" baseline="0" dirty="0" err="1" smtClean="0"/>
              <a:t>rather</a:t>
            </a:r>
            <a:r>
              <a:rPr lang="de-DE" baseline="0" dirty="0" smtClean="0"/>
              <a:t> </a:t>
            </a:r>
            <a:r>
              <a:rPr lang="de-DE" baseline="0" dirty="0" err="1" smtClean="0"/>
              <a:t>conservative</a:t>
            </a:r>
            <a:r>
              <a:rPr lang="de-DE" baseline="0" dirty="0" smtClean="0"/>
              <a:t> </a:t>
            </a:r>
            <a:r>
              <a:rPr lang="de-DE" baseline="0" dirty="0" err="1" smtClean="0"/>
              <a:t>handling</a:t>
            </a:r>
            <a:r>
              <a:rPr lang="de-DE" baseline="0" dirty="0" smtClean="0"/>
              <a:t> </a:t>
            </a:r>
            <a:r>
              <a:rPr lang="de-DE" baseline="0" dirty="0" err="1" smtClean="0"/>
              <a:t>of</a:t>
            </a:r>
            <a:r>
              <a:rPr lang="de-DE" baseline="0" dirty="0" smtClean="0"/>
              <a:t> </a:t>
            </a:r>
            <a:r>
              <a:rPr lang="de-DE" baseline="0" dirty="0" err="1" smtClean="0"/>
              <a:t>ressources</a:t>
            </a:r>
            <a:r>
              <a:rPr lang="de-DE" baseline="0" dirty="0" smtClean="0"/>
              <a:t>. </a:t>
            </a:r>
          </a:p>
          <a:p>
            <a:endParaRPr lang="de-DE" baseline="0" dirty="0" smtClean="0"/>
          </a:p>
          <a:p>
            <a:r>
              <a:rPr lang="de-DE" baseline="0" dirty="0" smtClean="0"/>
              <a:t>C4 </a:t>
            </a:r>
            <a:r>
              <a:rPr lang="de-DE" baseline="0" dirty="0" err="1" smtClean="0"/>
              <a:t>plants</a:t>
            </a:r>
            <a:r>
              <a:rPr lang="de-DE" baseline="0" dirty="0" smtClean="0"/>
              <a:t> </a:t>
            </a:r>
            <a:r>
              <a:rPr lang="de-DE" baseline="0" dirty="0" err="1" smtClean="0"/>
              <a:t>show</a:t>
            </a:r>
            <a:r>
              <a:rPr lang="de-DE" baseline="0" dirty="0" smtClean="0"/>
              <a:t> </a:t>
            </a:r>
            <a:r>
              <a:rPr lang="de-DE" baseline="0" dirty="0" err="1" smtClean="0"/>
              <a:t>the</a:t>
            </a:r>
            <a:r>
              <a:rPr lang="de-DE" baseline="0" dirty="0" smtClean="0"/>
              <a:t> </a:t>
            </a:r>
            <a:r>
              <a:rPr lang="de-DE" baseline="0" dirty="0" err="1" smtClean="0"/>
              <a:t>most</a:t>
            </a:r>
            <a:r>
              <a:rPr lang="de-DE" baseline="0" dirty="0" smtClean="0"/>
              <a:t> high-light </a:t>
            </a:r>
            <a:r>
              <a:rPr lang="de-DE" baseline="0" dirty="0" err="1" smtClean="0"/>
              <a:t>adapted</a:t>
            </a:r>
            <a:r>
              <a:rPr lang="de-DE" baseline="0" dirty="0" smtClean="0"/>
              <a:t> </a:t>
            </a:r>
            <a:r>
              <a:rPr lang="de-DE" baseline="0" dirty="0" err="1" smtClean="0"/>
              <a:t>curves</a:t>
            </a:r>
            <a:r>
              <a:rPr lang="de-DE" baseline="0" dirty="0" smtClean="0"/>
              <a:t> – </a:t>
            </a:r>
            <a:r>
              <a:rPr lang="de-DE" baseline="0" dirty="0" err="1" smtClean="0"/>
              <a:t>they</a:t>
            </a:r>
            <a:r>
              <a:rPr lang="de-DE" baseline="0" dirty="0" smtClean="0"/>
              <a:t> </a:t>
            </a:r>
            <a:r>
              <a:rPr lang="de-DE" baseline="0" dirty="0" err="1" smtClean="0"/>
              <a:t>reach</a:t>
            </a:r>
            <a:r>
              <a:rPr lang="de-DE" baseline="0" dirty="0" smtClean="0"/>
              <a:t> light </a:t>
            </a:r>
            <a:r>
              <a:rPr lang="de-DE" baseline="0" dirty="0" err="1" smtClean="0"/>
              <a:t>saturation</a:t>
            </a:r>
            <a:r>
              <a:rPr lang="de-DE" baseline="0" dirty="0" smtClean="0"/>
              <a:t> </a:t>
            </a:r>
            <a:r>
              <a:rPr lang="de-DE" baseline="0" dirty="0" err="1" smtClean="0"/>
              <a:t>only</a:t>
            </a:r>
            <a:r>
              <a:rPr lang="de-DE" baseline="0" dirty="0" smtClean="0"/>
              <a:t> at </a:t>
            </a:r>
            <a:r>
              <a:rPr lang="de-DE" baseline="0" dirty="0" err="1" smtClean="0"/>
              <a:t>very</a:t>
            </a:r>
            <a:r>
              <a:rPr lang="de-DE" baseline="0" dirty="0" smtClean="0"/>
              <a:t> high light </a:t>
            </a:r>
            <a:r>
              <a:rPr lang="de-DE" baseline="0" dirty="0" err="1" smtClean="0"/>
              <a:t>intensitiies</a:t>
            </a:r>
            <a:r>
              <a:rPr lang="de-DE" baseline="0" dirty="0" smtClean="0"/>
              <a:t>, </a:t>
            </a:r>
            <a:r>
              <a:rPr lang="de-DE" baseline="0" dirty="0" err="1" smtClean="0"/>
              <a:t>meaning</a:t>
            </a:r>
            <a:r>
              <a:rPr lang="de-DE" baseline="0" dirty="0" smtClean="0"/>
              <a:t> </a:t>
            </a:r>
            <a:r>
              <a:rPr lang="de-DE" baseline="0" dirty="0" err="1" smtClean="0"/>
              <a:t>they</a:t>
            </a:r>
            <a:r>
              <a:rPr lang="de-DE" baseline="0" dirty="0" smtClean="0"/>
              <a:t> </a:t>
            </a:r>
            <a:r>
              <a:rPr lang="de-DE" baseline="0" dirty="0" err="1" smtClean="0"/>
              <a:t>are</a:t>
            </a:r>
            <a:r>
              <a:rPr lang="de-DE" baseline="0" dirty="0" smtClean="0"/>
              <a:t> </a:t>
            </a:r>
            <a:r>
              <a:rPr lang="de-DE" baseline="0" dirty="0" err="1" smtClean="0"/>
              <a:t>able</a:t>
            </a:r>
            <a:r>
              <a:rPr lang="de-DE" baseline="0" dirty="0" smtClean="0"/>
              <a:t> </a:t>
            </a:r>
            <a:r>
              <a:rPr lang="de-DE" baseline="0" dirty="0" err="1" smtClean="0"/>
              <a:t>to</a:t>
            </a:r>
            <a:r>
              <a:rPr lang="de-DE" baseline="0" dirty="0" smtClean="0"/>
              <a:t> </a:t>
            </a:r>
            <a:r>
              <a:rPr lang="de-DE" baseline="0" dirty="0" err="1" smtClean="0"/>
              <a:t>use</a:t>
            </a:r>
            <a:r>
              <a:rPr lang="de-DE" baseline="0" dirty="0" smtClean="0"/>
              <a:t> </a:t>
            </a:r>
            <a:r>
              <a:rPr lang="de-DE" baseline="0" dirty="0" err="1" smtClean="0"/>
              <a:t>increases</a:t>
            </a:r>
            <a:r>
              <a:rPr lang="de-DE" baseline="0" dirty="0" smtClean="0"/>
              <a:t> in </a:t>
            </a:r>
            <a:r>
              <a:rPr lang="de-DE" baseline="0" dirty="0" err="1" smtClean="0"/>
              <a:t>photon</a:t>
            </a:r>
            <a:r>
              <a:rPr lang="de-DE" baseline="0" dirty="0" smtClean="0"/>
              <a:t> </a:t>
            </a:r>
            <a:r>
              <a:rPr lang="de-DE" baseline="0" dirty="0" err="1" smtClean="0"/>
              <a:t>flux</a:t>
            </a:r>
            <a:r>
              <a:rPr lang="de-DE" baseline="0" dirty="0" smtClean="0"/>
              <a:t> </a:t>
            </a:r>
            <a:r>
              <a:rPr lang="de-DE" baseline="0" dirty="0" err="1" smtClean="0"/>
              <a:t>density</a:t>
            </a:r>
            <a:r>
              <a:rPr lang="de-DE" baseline="0" dirty="0" smtClean="0"/>
              <a:t> </a:t>
            </a:r>
            <a:r>
              <a:rPr lang="de-DE" baseline="0" dirty="0" err="1" smtClean="0"/>
              <a:t>very</a:t>
            </a:r>
            <a:r>
              <a:rPr lang="de-DE" baseline="0" dirty="0" smtClean="0"/>
              <a:t> </a:t>
            </a:r>
            <a:r>
              <a:rPr lang="de-DE" baseline="0" dirty="0" err="1" smtClean="0"/>
              <a:t>effectively</a:t>
            </a:r>
            <a:r>
              <a:rPr lang="de-DE" baseline="0" dirty="0" smtClean="0"/>
              <a:t> </a:t>
            </a:r>
            <a:r>
              <a:rPr lang="de-DE" baseline="0" dirty="0" err="1" smtClean="0"/>
              <a:t>to</a:t>
            </a:r>
            <a:r>
              <a:rPr lang="de-DE" baseline="0" dirty="0" smtClean="0"/>
              <a:t> </a:t>
            </a:r>
            <a:r>
              <a:rPr lang="de-DE" baseline="0" dirty="0" err="1" smtClean="0"/>
              <a:t>increase</a:t>
            </a:r>
            <a:r>
              <a:rPr lang="de-DE" baseline="0" dirty="0" smtClean="0"/>
              <a:t> </a:t>
            </a:r>
            <a:r>
              <a:rPr lang="de-DE" baseline="0" dirty="0" err="1" smtClean="0"/>
              <a:t>net</a:t>
            </a:r>
            <a:r>
              <a:rPr lang="de-DE" baseline="0" dirty="0" smtClean="0"/>
              <a:t> </a:t>
            </a:r>
            <a:r>
              <a:rPr lang="de-DE" baseline="0" dirty="0" err="1" smtClean="0"/>
              <a:t>photonsynthesis</a:t>
            </a:r>
            <a:r>
              <a:rPr lang="de-DE" baseline="0" dirty="0" smtClean="0"/>
              <a:t>. </a:t>
            </a:r>
            <a:r>
              <a:rPr lang="de-DE" baseline="0" dirty="0" err="1" smtClean="0"/>
              <a:t>Their</a:t>
            </a:r>
            <a:r>
              <a:rPr lang="de-DE" baseline="0" dirty="0" smtClean="0"/>
              <a:t> </a:t>
            </a:r>
            <a:r>
              <a:rPr lang="de-DE" baseline="0" dirty="0" err="1" smtClean="0"/>
              <a:t>disadvantage</a:t>
            </a:r>
            <a:r>
              <a:rPr lang="de-DE" baseline="0" dirty="0" smtClean="0"/>
              <a:t> </a:t>
            </a:r>
            <a:r>
              <a:rPr lang="de-DE" baseline="0" dirty="0" err="1" smtClean="0"/>
              <a:t>is</a:t>
            </a:r>
            <a:r>
              <a:rPr lang="de-DE" baseline="0" dirty="0" smtClean="0"/>
              <a:t> </a:t>
            </a:r>
            <a:r>
              <a:rPr lang="de-DE" baseline="0" dirty="0" err="1" smtClean="0"/>
              <a:t>their</a:t>
            </a:r>
            <a:r>
              <a:rPr lang="de-DE" baseline="0" dirty="0" smtClean="0"/>
              <a:t> </a:t>
            </a:r>
            <a:r>
              <a:rPr lang="de-DE" baseline="0" dirty="0" err="1" smtClean="0"/>
              <a:t>very</a:t>
            </a:r>
            <a:r>
              <a:rPr lang="de-DE" baseline="0" dirty="0" smtClean="0"/>
              <a:t> high rate </a:t>
            </a:r>
            <a:r>
              <a:rPr lang="de-DE" baseline="0" dirty="0" err="1" smtClean="0"/>
              <a:t>of</a:t>
            </a:r>
            <a:r>
              <a:rPr lang="de-DE" baseline="0" dirty="0" smtClean="0"/>
              <a:t> </a:t>
            </a:r>
            <a:r>
              <a:rPr lang="de-DE" baseline="0" dirty="0" err="1" smtClean="0"/>
              <a:t>dark</a:t>
            </a:r>
            <a:r>
              <a:rPr lang="de-DE" baseline="0" dirty="0" smtClean="0"/>
              <a:t> </a:t>
            </a:r>
            <a:r>
              <a:rPr lang="de-DE" baseline="0" dirty="0" err="1" smtClean="0"/>
              <a:t>respiration</a:t>
            </a:r>
            <a:r>
              <a:rPr lang="de-DE" baseline="0" dirty="0" smtClean="0"/>
              <a:t>, </a:t>
            </a:r>
            <a:r>
              <a:rPr lang="de-DE" baseline="0" dirty="0" err="1" smtClean="0"/>
              <a:t>which</a:t>
            </a:r>
            <a:r>
              <a:rPr lang="de-DE" baseline="0" dirty="0" smtClean="0"/>
              <a:t> </a:t>
            </a:r>
            <a:r>
              <a:rPr lang="de-DE" baseline="0" dirty="0" err="1" smtClean="0"/>
              <a:t>restricts</a:t>
            </a:r>
            <a:r>
              <a:rPr lang="de-DE" baseline="0" dirty="0" smtClean="0"/>
              <a:t> </a:t>
            </a:r>
            <a:r>
              <a:rPr lang="de-DE" baseline="0" dirty="0" err="1" smtClean="0"/>
              <a:t>their</a:t>
            </a:r>
            <a:r>
              <a:rPr lang="de-DE" baseline="0" dirty="0" smtClean="0"/>
              <a:t> </a:t>
            </a:r>
            <a:r>
              <a:rPr lang="de-DE" baseline="0" dirty="0" err="1" smtClean="0"/>
              <a:t>survival</a:t>
            </a:r>
            <a:r>
              <a:rPr lang="de-DE" baseline="0" dirty="0" smtClean="0"/>
              <a:t> </a:t>
            </a:r>
            <a:r>
              <a:rPr lang="de-DE" baseline="0" dirty="0" err="1" smtClean="0"/>
              <a:t>to</a:t>
            </a:r>
            <a:r>
              <a:rPr lang="de-DE" baseline="0" dirty="0" smtClean="0"/>
              <a:t> high light </a:t>
            </a:r>
            <a:r>
              <a:rPr lang="de-DE" baseline="0" dirty="0" err="1" smtClean="0"/>
              <a:t>environments</a:t>
            </a:r>
            <a:r>
              <a:rPr lang="de-DE" baseline="0" dirty="0" smtClean="0"/>
              <a:t>. </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46DCF5-BFE5-46FE-8097-F172CB60B2A9}"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06359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aseline="0" dirty="0" smtClean="0"/>
              <a:t>Apart </a:t>
            </a:r>
            <a:r>
              <a:rPr lang="de-DE" baseline="0" dirty="0" err="1" smtClean="0"/>
              <a:t>from</a:t>
            </a:r>
            <a:r>
              <a:rPr lang="de-DE" baseline="0" dirty="0" smtClean="0"/>
              <a:t> </a:t>
            </a:r>
            <a:r>
              <a:rPr lang="de-DE" baseline="0" dirty="0" err="1" smtClean="0"/>
              <a:t>long</a:t>
            </a:r>
            <a:r>
              <a:rPr lang="de-DE" baseline="0" dirty="0" smtClean="0"/>
              <a:t> </a:t>
            </a:r>
            <a:r>
              <a:rPr lang="de-DE" baseline="0" dirty="0" err="1" smtClean="0"/>
              <a:t>and</a:t>
            </a:r>
            <a:r>
              <a:rPr lang="de-DE" baseline="0" dirty="0" smtClean="0"/>
              <a:t> </a:t>
            </a:r>
            <a:r>
              <a:rPr lang="de-DE" baseline="0" dirty="0" err="1" smtClean="0"/>
              <a:t>very-long</a:t>
            </a:r>
            <a:r>
              <a:rPr lang="de-DE" baseline="0" dirty="0" smtClean="0"/>
              <a:t> </a:t>
            </a:r>
            <a:r>
              <a:rPr lang="de-DE" baseline="0" dirty="0" err="1" smtClean="0"/>
              <a:t>term</a:t>
            </a:r>
            <a:r>
              <a:rPr lang="de-DE" baseline="0" dirty="0" smtClean="0"/>
              <a:t> </a:t>
            </a:r>
            <a:r>
              <a:rPr lang="de-DE" baseline="0" dirty="0" err="1" smtClean="0"/>
              <a:t>acclimation</a:t>
            </a:r>
            <a:r>
              <a:rPr lang="de-DE" baseline="0" dirty="0" smtClean="0"/>
              <a:t> </a:t>
            </a:r>
            <a:r>
              <a:rPr lang="de-DE" baseline="0" dirty="0" err="1" smtClean="0"/>
              <a:t>and</a:t>
            </a:r>
            <a:r>
              <a:rPr lang="de-DE" baseline="0" dirty="0" smtClean="0"/>
              <a:t> </a:t>
            </a:r>
            <a:r>
              <a:rPr lang="de-DE" baseline="0" dirty="0" err="1" smtClean="0"/>
              <a:t>adaptation</a:t>
            </a:r>
            <a:r>
              <a:rPr lang="de-DE" baseline="0" dirty="0" smtClean="0"/>
              <a:t>,  individual </a:t>
            </a:r>
            <a:r>
              <a:rPr lang="de-DE" baseline="0" dirty="0" err="1" smtClean="0"/>
              <a:t>plants</a:t>
            </a:r>
            <a:r>
              <a:rPr lang="de-DE" baseline="0" dirty="0" smtClean="0"/>
              <a:t> </a:t>
            </a:r>
            <a:r>
              <a:rPr lang="de-DE" baseline="0" dirty="0" err="1" smtClean="0"/>
              <a:t>can</a:t>
            </a:r>
            <a:r>
              <a:rPr lang="de-DE" baseline="0" dirty="0" smtClean="0"/>
              <a:t> </a:t>
            </a:r>
            <a:r>
              <a:rPr lang="de-DE" baseline="0" dirty="0" err="1" smtClean="0"/>
              <a:t>show</a:t>
            </a:r>
            <a:r>
              <a:rPr lang="de-DE" baseline="0" dirty="0" smtClean="0"/>
              <a:t> </a:t>
            </a:r>
            <a:r>
              <a:rPr lang="de-DE" baseline="0" dirty="0" err="1" smtClean="0"/>
              <a:t>very</a:t>
            </a:r>
            <a:r>
              <a:rPr lang="de-DE" baseline="0" dirty="0" smtClean="0"/>
              <a:t> fast </a:t>
            </a:r>
            <a:r>
              <a:rPr lang="de-DE" baseline="0" dirty="0" err="1" smtClean="0"/>
              <a:t>responses</a:t>
            </a:r>
            <a:r>
              <a:rPr lang="de-DE" baseline="0" dirty="0" smtClean="0"/>
              <a:t> </a:t>
            </a:r>
            <a:r>
              <a:rPr lang="de-DE" baseline="0" dirty="0" err="1" smtClean="0"/>
              <a:t>to</a:t>
            </a:r>
            <a:r>
              <a:rPr lang="de-DE" baseline="0" dirty="0" smtClean="0"/>
              <a:t> light </a:t>
            </a:r>
            <a:r>
              <a:rPr lang="de-DE" baseline="0" dirty="0" err="1" smtClean="0"/>
              <a:t>as</a:t>
            </a:r>
            <a:r>
              <a:rPr lang="de-DE" baseline="0" dirty="0" smtClean="0"/>
              <a:t> </a:t>
            </a:r>
            <a:r>
              <a:rPr lang="de-DE" baseline="0" dirty="0" err="1" smtClean="0"/>
              <a:t>well</a:t>
            </a:r>
            <a:r>
              <a:rPr lang="de-DE" baseline="0" dirty="0" smtClean="0"/>
              <a:t>.  This </a:t>
            </a:r>
            <a:r>
              <a:rPr lang="de-DE" baseline="0" dirty="0" err="1" smtClean="0"/>
              <a:t>enables</a:t>
            </a:r>
            <a:r>
              <a:rPr lang="de-DE" baseline="0" dirty="0" smtClean="0"/>
              <a:t> </a:t>
            </a:r>
            <a:r>
              <a:rPr lang="de-DE" baseline="0" dirty="0" err="1" smtClean="0"/>
              <a:t>them</a:t>
            </a:r>
            <a:r>
              <a:rPr lang="de-DE" baseline="0" dirty="0" smtClean="0"/>
              <a:t> </a:t>
            </a:r>
            <a:r>
              <a:rPr lang="de-DE" baseline="0" dirty="0" err="1" smtClean="0"/>
              <a:t>to</a:t>
            </a:r>
            <a:r>
              <a:rPr lang="de-DE" baseline="0" dirty="0" smtClean="0"/>
              <a:t> </a:t>
            </a:r>
            <a:r>
              <a:rPr lang="de-DE" baseline="0" dirty="0" err="1" smtClean="0"/>
              <a:t>harvest</a:t>
            </a:r>
            <a:r>
              <a:rPr lang="de-DE" baseline="0" dirty="0" smtClean="0"/>
              <a:t> </a:t>
            </a:r>
            <a:r>
              <a:rPr lang="de-DE" baseline="0" dirty="0" err="1" smtClean="0"/>
              <a:t>and</a:t>
            </a:r>
            <a:r>
              <a:rPr lang="de-DE" baseline="0" dirty="0" smtClean="0"/>
              <a:t> </a:t>
            </a:r>
            <a:r>
              <a:rPr lang="de-DE" baseline="0" dirty="0" err="1" smtClean="0"/>
              <a:t>use</a:t>
            </a:r>
            <a:r>
              <a:rPr lang="de-DE" baseline="0" dirty="0" smtClean="0"/>
              <a:t> high but </a:t>
            </a:r>
            <a:r>
              <a:rPr lang="de-DE" baseline="0" dirty="0" err="1" smtClean="0"/>
              <a:t>short-lived</a:t>
            </a:r>
            <a:r>
              <a:rPr lang="de-DE" baseline="0" dirty="0" smtClean="0"/>
              <a:t> </a:t>
            </a:r>
            <a:r>
              <a:rPr lang="de-DE" baseline="0" dirty="0" err="1" smtClean="0"/>
              <a:t>sources</a:t>
            </a:r>
            <a:r>
              <a:rPr lang="de-DE" baseline="0" dirty="0" smtClean="0"/>
              <a:t> </a:t>
            </a:r>
            <a:r>
              <a:rPr lang="de-DE" baseline="0" dirty="0" err="1" smtClean="0"/>
              <a:t>of</a:t>
            </a:r>
            <a:r>
              <a:rPr lang="de-DE" baseline="0" dirty="0" smtClean="0"/>
              <a:t> light in an </a:t>
            </a:r>
            <a:r>
              <a:rPr lang="de-DE" baseline="0" dirty="0" err="1" smtClean="0"/>
              <a:t>otherwise</a:t>
            </a:r>
            <a:r>
              <a:rPr lang="de-DE" baseline="0" dirty="0" smtClean="0"/>
              <a:t> </a:t>
            </a:r>
            <a:r>
              <a:rPr lang="de-DE" baseline="0" dirty="0" err="1" smtClean="0"/>
              <a:t>shady</a:t>
            </a:r>
            <a:r>
              <a:rPr lang="de-DE" baseline="0" dirty="0" smtClean="0"/>
              <a:t> </a:t>
            </a:r>
            <a:r>
              <a:rPr lang="de-DE" baseline="0" dirty="0" err="1" smtClean="0"/>
              <a:t>environment</a:t>
            </a:r>
            <a:r>
              <a:rPr lang="de-DE" baseline="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de-DE" baseline="0" dirty="0" err="1" smtClean="0"/>
              <a:t>Sunflecks</a:t>
            </a:r>
            <a:r>
              <a:rPr lang="de-DE" baseline="0" dirty="0" smtClean="0"/>
              <a:t> </a:t>
            </a:r>
            <a:r>
              <a:rPr lang="de-DE" baseline="0" dirty="0" err="1" smtClean="0"/>
              <a:t>are</a:t>
            </a:r>
            <a:r>
              <a:rPr lang="de-DE" baseline="0" dirty="0" smtClean="0"/>
              <a:t> </a:t>
            </a:r>
            <a:r>
              <a:rPr lang="de-DE" baseline="0" dirty="0" err="1" smtClean="0"/>
              <a:t>beams</a:t>
            </a:r>
            <a:r>
              <a:rPr lang="de-DE" baseline="0" dirty="0" smtClean="0"/>
              <a:t> </a:t>
            </a:r>
            <a:r>
              <a:rPr lang="de-DE" baseline="0" dirty="0" err="1" smtClean="0"/>
              <a:t>of</a:t>
            </a:r>
            <a:r>
              <a:rPr lang="de-DE" baseline="0" dirty="0" smtClean="0"/>
              <a:t> light </a:t>
            </a:r>
            <a:r>
              <a:rPr lang="de-DE" baseline="0" dirty="0" err="1" smtClean="0"/>
              <a:t>that</a:t>
            </a:r>
            <a:r>
              <a:rPr lang="de-DE" baseline="0" dirty="0" smtClean="0"/>
              <a:t> pass </a:t>
            </a:r>
            <a:r>
              <a:rPr lang="de-DE" baseline="0" dirty="0" err="1" smtClean="0"/>
              <a:t>through</a:t>
            </a:r>
            <a:r>
              <a:rPr lang="de-DE" baseline="0" dirty="0" smtClean="0"/>
              <a:t> </a:t>
            </a:r>
            <a:r>
              <a:rPr lang="de-DE" baseline="0" dirty="0" err="1" smtClean="0"/>
              <a:t>gaps</a:t>
            </a:r>
            <a:r>
              <a:rPr lang="de-DE" baseline="0" dirty="0" smtClean="0"/>
              <a:t> in </a:t>
            </a:r>
            <a:r>
              <a:rPr lang="de-DE" baseline="0" dirty="0" err="1" smtClean="0"/>
              <a:t>the</a:t>
            </a:r>
            <a:r>
              <a:rPr lang="de-DE" baseline="0" dirty="0" smtClean="0"/>
              <a:t> </a:t>
            </a:r>
            <a:r>
              <a:rPr lang="de-DE" baseline="0" dirty="0" err="1" smtClean="0"/>
              <a:t>canopy</a:t>
            </a:r>
            <a:r>
              <a:rPr lang="de-DE" baseline="0" dirty="0" smtClean="0"/>
              <a:t> </a:t>
            </a:r>
            <a:r>
              <a:rPr lang="de-DE" baseline="0" dirty="0" err="1" smtClean="0"/>
              <a:t>and</a:t>
            </a:r>
            <a:r>
              <a:rPr lang="de-DE" baseline="0" dirty="0" smtClean="0"/>
              <a:t> </a:t>
            </a:r>
            <a:r>
              <a:rPr lang="de-DE" baseline="0" dirty="0" err="1" smtClean="0"/>
              <a:t>only</a:t>
            </a:r>
            <a:r>
              <a:rPr lang="de-DE" baseline="0" dirty="0" smtClean="0"/>
              <a:t> </a:t>
            </a:r>
            <a:r>
              <a:rPr lang="de-DE" baseline="0" dirty="0" err="1" smtClean="0"/>
              <a:t>reach</a:t>
            </a:r>
            <a:r>
              <a:rPr lang="de-DE" baseline="0" dirty="0" smtClean="0"/>
              <a:t> </a:t>
            </a:r>
            <a:r>
              <a:rPr lang="de-DE" baseline="0" dirty="0" err="1" smtClean="0"/>
              <a:t>the</a:t>
            </a:r>
            <a:r>
              <a:rPr lang="de-DE" baseline="0" dirty="0" smtClean="0"/>
              <a:t> </a:t>
            </a:r>
            <a:r>
              <a:rPr lang="de-DE" baseline="0" dirty="0" err="1" smtClean="0"/>
              <a:t>ground</a:t>
            </a:r>
            <a:r>
              <a:rPr lang="de-DE" baseline="0" dirty="0" smtClean="0"/>
              <a:t> </a:t>
            </a:r>
            <a:r>
              <a:rPr lang="de-DE" baseline="0" dirty="0" err="1" smtClean="0"/>
              <a:t>for</a:t>
            </a:r>
            <a:r>
              <a:rPr lang="de-DE" baseline="0" dirty="0" smtClean="0"/>
              <a:t> </a:t>
            </a:r>
            <a:r>
              <a:rPr lang="de-DE" baseline="0" dirty="0" err="1" smtClean="0"/>
              <a:t>seconds</a:t>
            </a:r>
            <a:r>
              <a:rPr lang="de-DE" baseline="0" dirty="0" smtClean="0"/>
              <a:t> </a:t>
            </a:r>
            <a:r>
              <a:rPr lang="de-DE" baseline="0" dirty="0" err="1" smtClean="0"/>
              <a:t>to</a:t>
            </a:r>
            <a:r>
              <a:rPr lang="de-DE" baseline="0" dirty="0" smtClean="0"/>
              <a:t> </a:t>
            </a:r>
            <a:r>
              <a:rPr lang="de-DE" baseline="0" dirty="0" err="1" smtClean="0"/>
              <a:t>minutes</a:t>
            </a:r>
            <a:r>
              <a:rPr lang="de-DE" baseline="0" dirty="0" smtClean="0"/>
              <a:t>. </a:t>
            </a:r>
          </a:p>
          <a:p>
            <a:r>
              <a:rPr lang="de-DE" baseline="0" dirty="0" smtClean="0">
                <a:sym typeface="Wingdings" panose="05000000000000000000" pitchFamily="2" charset="2"/>
              </a:rPr>
              <a:t> </a:t>
            </a:r>
            <a:r>
              <a:rPr lang="de-DE" dirty="0" err="1" smtClean="0"/>
              <a:t>Direct</a:t>
            </a:r>
            <a:r>
              <a:rPr lang="de-DE" dirty="0" smtClean="0"/>
              <a:t> </a:t>
            </a:r>
            <a:r>
              <a:rPr lang="de-DE" dirty="0" err="1" smtClean="0"/>
              <a:t>measurements</a:t>
            </a:r>
            <a:r>
              <a:rPr lang="de-DE" baseline="0" dirty="0" smtClean="0"/>
              <a:t> </a:t>
            </a:r>
            <a:r>
              <a:rPr lang="de-DE" baseline="0" dirty="0" err="1" smtClean="0"/>
              <a:t>of</a:t>
            </a:r>
            <a:r>
              <a:rPr lang="de-DE" baseline="0" dirty="0" smtClean="0"/>
              <a:t> </a:t>
            </a:r>
            <a:r>
              <a:rPr lang="de-DE" baseline="0" dirty="0" err="1" smtClean="0"/>
              <a:t>of</a:t>
            </a:r>
            <a:r>
              <a:rPr lang="de-DE" baseline="0" dirty="0" smtClean="0"/>
              <a:t> </a:t>
            </a:r>
            <a:r>
              <a:rPr lang="de-DE" baseline="0" dirty="0" err="1" smtClean="0"/>
              <a:t>the</a:t>
            </a:r>
            <a:r>
              <a:rPr lang="de-DE" baseline="0" dirty="0" smtClean="0"/>
              <a:t> light </a:t>
            </a:r>
            <a:r>
              <a:rPr lang="de-DE" baseline="0" dirty="0" err="1" smtClean="0"/>
              <a:t>environmet</a:t>
            </a:r>
            <a:r>
              <a:rPr lang="de-DE" baseline="0" dirty="0" smtClean="0"/>
              <a:t> </a:t>
            </a:r>
            <a:r>
              <a:rPr lang="de-DE" baseline="0" dirty="0" err="1" smtClean="0"/>
              <a:t>and</a:t>
            </a:r>
            <a:r>
              <a:rPr lang="de-DE" baseline="0" dirty="0" smtClean="0"/>
              <a:t> gas </a:t>
            </a:r>
            <a:r>
              <a:rPr lang="de-DE" baseline="0" dirty="0" err="1" smtClean="0"/>
              <a:t>exchange</a:t>
            </a:r>
            <a:r>
              <a:rPr lang="de-DE" baseline="0" dirty="0" smtClean="0"/>
              <a:t> in </a:t>
            </a:r>
            <a:r>
              <a:rPr lang="de-DE" baseline="0" dirty="0" err="1" smtClean="0"/>
              <a:t>various</a:t>
            </a:r>
            <a:r>
              <a:rPr lang="de-DE" baseline="0" dirty="0" smtClean="0"/>
              <a:t> </a:t>
            </a:r>
            <a:r>
              <a:rPr lang="de-DE" baseline="0" dirty="0" err="1" smtClean="0"/>
              <a:t>forests</a:t>
            </a:r>
            <a:r>
              <a:rPr lang="de-DE" baseline="0" dirty="0" smtClean="0"/>
              <a:t> </a:t>
            </a:r>
            <a:r>
              <a:rPr lang="de-DE" baseline="0" dirty="0" err="1" smtClean="0"/>
              <a:t>show</a:t>
            </a:r>
            <a:r>
              <a:rPr lang="de-DE" baseline="0" dirty="0" smtClean="0"/>
              <a:t> </a:t>
            </a:r>
            <a:r>
              <a:rPr lang="de-DE" baseline="0" dirty="0" err="1" smtClean="0"/>
              <a:t>that</a:t>
            </a:r>
            <a:r>
              <a:rPr lang="de-DE" baseline="0" dirty="0" smtClean="0"/>
              <a:t>, </a:t>
            </a:r>
            <a:r>
              <a:rPr lang="de-DE" baseline="0" dirty="0" err="1" smtClean="0"/>
              <a:t>depending</a:t>
            </a:r>
            <a:r>
              <a:rPr lang="de-DE" baseline="0" dirty="0" smtClean="0"/>
              <a:t> on </a:t>
            </a:r>
            <a:r>
              <a:rPr lang="de-DE" baseline="0" dirty="0" err="1" smtClean="0"/>
              <a:t>the</a:t>
            </a:r>
            <a:r>
              <a:rPr lang="de-DE" baseline="0" dirty="0" smtClean="0"/>
              <a:t> </a:t>
            </a:r>
            <a:r>
              <a:rPr lang="de-DE" baseline="0" dirty="0" err="1" smtClean="0"/>
              <a:t>canopy</a:t>
            </a:r>
            <a:r>
              <a:rPr lang="de-DE" baseline="0" dirty="0" smtClean="0"/>
              <a:t> </a:t>
            </a:r>
            <a:r>
              <a:rPr lang="de-DE" baseline="0" dirty="0" err="1" smtClean="0"/>
              <a:t>structure</a:t>
            </a:r>
            <a:r>
              <a:rPr lang="de-DE" baseline="0" dirty="0" smtClean="0"/>
              <a:t>, 20 </a:t>
            </a:r>
            <a:r>
              <a:rPr lang="de-DE" baseline="0" dirty="0" err="1" smtClean="0"/>
              <a:t>to</a:t>
            </a:r>
            <a:r>
              <a:rPr lang="de-DE" baseline="0" dirty="0" smtClean="0"/>
              <a:t> 80% </a:t>
            </a:r>
            <a:r>
              <a:rPr lang="de-DE" baseline="0" dirty="0" err="1" smtClean="0"/>
              <a:t>of</a:t>
            </a:r>
            <a:r>
              <a:rPr lang="de-DE" baseline="0" dirty="0" smtClean="0"/>
              <a:t> </a:t>
            </a:r>
            <a:r>
              <a:rPr lang="de-DE" baseline="0" dirty="0" err="1" smtClean="0"/>
              <a:t>the</a:t>
            </a:r>
            <a:r>
              <a:rPr lang="de-DE" baseline="0" dirty="0" smtClean="0"/>
              <a:t> total </a:t>
            </a:r>
            <a:r>
              <a:rPr lang="de-DE" baseline="0" dirty="0" err="1" smtClean="0"/>
              <a:t>daily</a:t>
            </a:r>
            <a:r>
              <a:rPr lang="de-DE" baseline="0" dirty="0" smtClean="0"/>
              <a:t> </a:t>
            </a:r>
            <a:r>
              <a:rPr lang="de-DE" baseline="0" dirty="0" err="1" smtClean="0"/>
              <a:t>photon</a:t>
            </a:r>
            <a:r>
              <a:rPr lang="de-DE" baseline="0" dirty="0" smtClean="0"/>
              <a:t> </a:t>
            </a:r>
            <a:r>
              <a:rPr lang="de-DE" baseline="0" dirty="0" err="1" smtClean="0"/>
              <a:t>flux</a:t>
            </a:r>
            <a:r>
              <a:rPr lang="de-DE" baseline="0" dirty="0" smtClean="0"/>
              <a:t> </a:t>
            </a:r>
            <a:r>
              <a:rPr lang="de-DE" baseline="0" dirty="0" err="1" smtClean="0"/>
              <a:t>density</a:t>
            </a:r>
            <a:r>
              <a:rPr lang="de-DE" baseline="0" dirty="0" smtClean="0"/>
              <a:t> (PFD) </a:t>
            </a:r>
            <a:r>
              <a:rPr lang="de-DE" baseline="0" dirty="0" err="1" smtClean="0"/>
              <a:t>that</a:t>
            </a:r>
            <a:r>
              <a:rPr lang="de-DE" baseline="0" dirty="0" smtClean="0"/>
              <a:t> </a:t>
            </a:r>
            <a:r>
              <a:rPr lang="de-DE" baseline="0" dirty="0" err="1" smtClean="0"/>
              <a:t>reaches</a:t>
            </a:r>
            <a:r>
              <a:rPr lang="de-DE" baseline="0" dirty="0" smtClean="0"/>
              <a:t> </a:t>
            </a:r>
            <a:r>
              <a:rPr lang="de-DE" baseline="0" dirty="0" err="1" smtClean="0"/>
              <a:t>understorey</a:t>
            </a:r>
            <a:r>
              <a:rPr lang="de-DE" baseline="0" dirty="0" smtClean="0"/>
              <a:t> </a:t>
            </a:r>
            <a:r>
              <a:rPr lang="de-DE" baseline="0" dirty="0" err="1" smtClean="0"/>
              <a:t>plants</a:t>
            </a:r>
            <a:r>
              <a:rPr lang="de-DE" baseline="0" dirty="0" smtClean="0"/>
              <a:t> </a:t>
            </a:r>
            <a:r>
              <a:rPr lang="de-DE" baseline="0" dirty="0" err="1" smtClean="0"/>
              <a:t>is</a:t>
            </a:r>
            <a:r>
              <a:rPr lang="de-DE" baseline="0" dirty="0" smtClean="0"/>
              <a:t> </a:t>
            </a:r>
            <a:r>
              <a:rPr lang="de-DE" baseline="0" dirty="0" err="1" smtClean="0"/>
              <a:t>from</a:t>
            </a:r>
            <a:r>
              <a:rPr lang="de-DE" baseline="0" dirty="0" smtClean="0"/>
              <a:t> </a:t>
            </a:r>
            <a:r>
              <a:rPr lang="de-DE" baseline="0" dirty="0" err="1" smtClean="0"/>
              <a:t>sunflecks</a:t>
            </a:r>
            <a:r>
              <a:rPr lang="de-DE" baseline="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aseline="0" dirty="0" smtClean="0">
                <a:sym typeface="Wingdings" panose="05000000000000000000" pitchFamily="2" charset="2"/>
              </a:rPr>
              <a:t> </a:t>
            </a:r>
            <a:r>
              <a:rPr lang="de-DE" baseline="0" dirty="0" err="1" smtClean="0"/>
              <a:t>For</a:t>
            </a:r>
            <a:r>
              <a:rPr lang="de-DE" baseline="0" dirty="0" smtClean="0"/>
              <a:t> </a:t>
            </a:r>
            <a:r>
              <a:rPr lang="de-DE" baseline="0" dirty="0" err="1" smtClean="0"/>
              <a:t>the</a:t>
            </a:r>
            <a:r>
              <a:rPr lang="de-DE" baseline="0" dirty="0" smtClean="0"/>
              <a:t> </a:t>
            </a:r>
            <a:r>
              <a:rPr lang="de-DE" baseline="0" dirty="0" err="1" smtClean="0"/>
              <a:t>understorey-plants</a:t>
            </a:r>
            <a:r>
              <a:rPr lang="de-DE" baseline="0" dirty="0" smtClean="0"/>
              <a:t> </a:t>
            </a:r>
            <a:r>
              <a:rPr lang="de-DE" baseline="0" dirty="0" err="1" smtClean="0"/>
              <a:t>growing</a:t>
            </a:r>
            <a:r>
              <a:rPr lang="de-DE" baseline="0" dirty="0" smtClean="0"/>
              <a:t> in </a:t>
            </a:r>
            <a:r>
              <a:rPr lang="de-DE" baseline="0" dirty="0" err="1" smtClean="0"/>
              <a:t>the</a:t>
            </a:r>
            <a:r>
              <a:rPr lang="de-DE" baseline="0" dirty="0" smtClean="0"/>
              <a:t> </a:t>
            </a:r>
            <a:r>
              <a:rPr lang="de-DE" baseline="0" dirty="0" err="1" smtClean="0"/>
              <a:t>shade</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canopy</a:t>
            </a:r>
            <a:r>
              <a:rPr lang="de-DE" baseline="0" dirty="0" smtClean="0"/>
              <a:t> </a:t>
            </a:r>
            <a:r>
              <a:rPr lang="de-DE" baseline="0" dirty="0" err="1" smtClean="0"/>
              <a:t>these</a:t>
            </a:r>
            <a:r>
              <a:rPr lang="de-DE" baseline="0" dirty="0" smtClean="0"/>
              <a:t> </a:t>
            </a:r>
            <a:r>
              <a:rPr lang="de-DE" baseline="0" dirty="0" err="1" smtClean="0"/>
              <a:t>short</a:t>
            </a:r>
            <a:r>
              <a:rPr lang="de-DE" baseline="0" dirty="0" smtClean="0"/>
              <a:t> </a:t>
            </a:r>
            <a:r>
              <a:rPr lang="de-DE" baseline="0" dirty="0" err="1" smtClean="0"/>
              <a:t>intervalls</a:t>
            </a:r>
            <a:r>
              <a:rPr lang="de-DE" baseline="0" dirty="0" smtClean="0"/>
              <a:t> </a:t>
            </a:r>
            <a:r>
              <a:rPr lang="de-DE" baseline="0" dirty="0" err="1" smtClean="0"/>
              <a:t>of</a:t>
            </a:r>
            <a:r>
              <a:rPr lang="de-DE" baseline="0" dirty="0" smtClean="0"/>
              <a:t> high </a:t>
            </a:r>
            <a:r>
              <a:rPr lang="de-DE" baseline="0" dirty="0" err="1" smtClean="0"/>
              <a:t>photon-flux-densitiy</a:t>
            </a:r>
            <a:r>
              <a:rPr lang="de-DE" baseline="0" dirty="0" smtClean="0"/>
              <a:t> </a:t>
            </a:r>
            <a:r>
              <a:rPr lang="de-DE" baseline="0" dirty="0" err="1" smtClean="0"/>
              <a:t>can</a:t>
            </a:r>
            <a:r>
              <a:rPr lang="de-DE" baseline="0" dirty="0" smtClean="0"/>
              <a:t> </a:t>
            </a:r>
            <a:r>
              <a:rPr lang="de-DE" baseline="0" dirty="0" err="1" smtClean="0"/>
              <a:t>be</a:t>
            </a:r>
            <a:r>
              <a:rPr lang="de-DE" baseline="0" dirty="0" smtClean="0"/>
              <a:t> a </a:t>
            </a:r>
            <a:r>
              <a:rPr lang="de-DE" baseline="0" dirty="0" err="1" smtClean="0"/>
              <a:t>major</a:t>
            </a:r>
            <a:r>
              <a:rPr lang="de-DE" baseline="0" dirty="0" smtClean="0"/>
              <a:t> </a:t>
            </a:r>
            <a:r>
              <a:rPr lang="de-DE" baseline="0" dirty="0" err="1" smtClean="0"/>
              <a:t>source</a:t>
            </a:r>
            <a:r>
              <a:rPr lang="de-DE" baseline="0" dirty="0" smtClean="0"/>
              <a:t> </a:t>
            </a:r>
            <a:r>
              <a:rPr lang="de-DE" baseline="0" dirty="0" err="1" smtClean="0"/>
              <a:t>of</a:t>
            </a:r>
            <a:r>
              <a:rPr lang="de-DE" baseline="0" dirty="0" smtClean="0"/>
              <a:t> </a:t>
            </a:r>
            <a:r>
              <a:rPr lang="de-DE" baseline="0" dirty="0" err="1" smtClean="0"/>
              <a:t>energy</a:t>
            </a:r>
            <a:r>
              <a:rPr lang="de-DE" baseline="0" dirty="0" smtClean="0"/>
              <a:t> </a:t>
            </a:r>
            <a:r>
              <a:rPr lang="de-DE" baseline="0" dirty="0" err="1" smtClean="0"/>
              <a:t>for</a:t>
            </a:r>
            <a:r>
              <a:rPr lang="de-DE" baseline="0" dirty="0" smtClean="0"/>
              <a:t> </a:t>
            </a:r>
            <a:r>
              <a:rPr lang="de-DE" baseline="0" dirty="0" err="1" smtClean="0"/>
              <a:t>photosynthesis</a:t>
            </a:r>
            <a:r>
              <a:rPr lang="de-DE" baseline="0" dirty="0" smtClean="0"/>
              <a:t>  - </a:t>
            </a:r>
            <a:r>
              <a:rPr lang="de-DE" baseline="0" dirty="0" err="1" smtClean="0"/>
              <a:t>Sunfleck</a:t>
            </a:r>
            <a:r>
              <a:rPr lang="de-DE" baseline="0" dirty="0" smtClean="0"/>
              <a:t> </a:t>
            </a:r>
            <a:r>
              <a:rPr lang="de-DE" baseline="0" dirty="0" err="1" smtClean="0"/>
              <a:t>utilization</a:t>
            </a:r>
            <a:r>
              <a:rPr lang="de-DE" baseline="0" dirty="0" smtClean="0"/>
              <a:t> </a:t>
            </a:r>
            <a:r>
              <a:rPr lang="de-DE" baseline="0" dirty="0" err="1" smtClean="0"/>
              <a:t>can</a:t>
            </a:r>
            <a:r>
              <a:rPr lang="de-DE" baseline="0" dirty="0" smtClean="0"/>
              <a:t> </a:t>
            </a:r>
            <a:r>
              <a:rPr lang="de-DE" baseline="0" dirty="0" err="1" smtClean="0"/>
              <a:t>contribute</a:t>
            </a:r>
            <a:r>
              <a:rPr lang="de-DE" baseline="0" dirty="0" smtClean="0"/>
              <a:t> </a:t>
            </a:r>
            <a:r>
              <a:rPr lang="de-DE" baseline="0" dirty="0" err="1" smtClean="0"/>
              <a:t>between</a:t>
            </a:r>
            <a:r>
              <a:rPr lang="de-DE" baseline="0" dirty="0" smtClean="0"/>
              <a:t> 30 </a:t>
            </a:r>
            <a:r>
              <a:rPr lang="de-DE" baseline="0" dirty="0" err="1" smtClean="0"/>
              <a:t>and</a:t>
            </a:r>
            <a:r>
              <a:rPr lang="de-DE" baseline="0" dirty="0" smtClean="0"/>
              <a:t> 60%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daily</a:t>
            </a:r>
            <a:r>
              <a:rPr lang="de-DE" baseline="0" dirty="0" smtClean="0"/>
              <a:t> </a:t>
            </a:r>
            <a:r>
              <a:rPr lang="de-DE" baseline="0" dirty="0" err="1" smtClean="0"/>
              <a:t>carbon</a:t>
            </a:r>
            <a:r>
              <a:rPr lang="de-DE" baseline="0" dirty="0" smtClean="0"/>
              <a:t> </a:t>
            </a:r>
            <a:r>
              <a:rPr lang="de-DE" baseline="0" dirty="0" err="1" smtClean="0"/>
              <a:t>gain</a:t>
            </a:r>
            <a:r>
              <a:rPr lang="de-DE" baseline="0" dirty="0" smtClean="0"/>
              <a:t> in </a:t>
            </a:r>
            <a:r>
              <a:rPr lang="de-DE" baseline="0" dirty="0" err="1" smtClean="0"/>
              <a:t>tropical</a:t>
            </a:r>
            <a:r>
              <a:rPr lang="de-DE" baseline="0" dirty="0" smtClean="0"/>
              <a:t> </a:t>
            </a:r>
            <a:r>
              <a:rPr lang="de-DE" baseline="0" dirty="0" err="1" smtClean="0"/>
              <a:t>forest</a:t>
            </a:r>
            <a:r>
              <a:rPr lang="de-DE" baseline="0" dirty="0" smtClean="0"/>
              <a:t> </a:t>
            </a:r>
            <a:r>
              <a:rPr lang="de-DE" baseline="0" dirty="0" err="1" smtClean="0"/>
              <a:t>understories</a:t>
            </a:r>
            <a:r>
              <a:rPr lang="de-DE" baseline="0" dirty="0" smtClean="0"/>
              <a:t>. </a:t>
            </a:r>
          </a:p>
          <a:p>
            <a:endParaRPr lang="de-DE" baseline="0" dirty="0" smtClean="0"/>
          </a:p>
          <a:p>
            <a:endParaRPr lang="de-DE" baseline="0" dirty="0" smtClean="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46DCF5-BFE5-46FE-8097-F172CB60B2A9}"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8207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This </a:t>
            </a:r>
            <a:r>
              <a:rPr lang="de-DE" baseline="0" dirty="0" err="1" smtClean="0"/>
              <a:t>graph</a:t>
            </a:r>
            <a:r>
              <a:rPr lang="de-DE" baseline="0" dirty="0" smtClean="0"/>
              <a:t> </a:t>
            </a:r>
            <a:r>
              <a:rPr lang="de-DE" baseline="0" dirty="0" err="1" smtClean="0"/>
              <a:t>shows</a:t>
            </a:r>
            <a:r>
              <a:rPr lang="de-DE" baseline="0" dirty="0" smtClean="0"/>
              <a:t> </a:t>
            </a:r>
            <a:r>
              <a:rPr lang="de-DE" baseline="0" dirty="0" err="1" smtClean="0"/>
              <a:t>the</a:t>
            </a:r>
            <a:r>
              <a:rPr lang="de-DE" baseline="0" dirty="0" smtClean="0"/>
              <a:t> </a:t>
            </a:r>
            <a:r>
              <a:rPr lang="de-DE" baseline="0" dirty="0" err="1" smtClean="0"/>
              <a:t>release</a:t>
            </a:r>
            <a:r>
              <a:rPr lang="de-DE" baseline="0" dirty="0" smtClean="0"/>
              <a:t> </a:t>
            </a:r>
            <a:r>
              <a:rPr lang="de-DE" baseline="0" dirty="0" err="1" smtClean="0"/>
              <a:t>of</a:t>
            </a:r>
            <a:r>
              <a:rPr lang="de-DE" baseline="0" dirty="0" smtClean="0"/>
              <a:t> Oxygen </a:t>
            </a:r>
            <a:r>
              <a:rPr lang="de-DE" baseline="0" dirty="0" err="1" smtClean="0"/>
              <a:t>from</a:t>
            </a:r>
            <a:r>
              <a:rPr lang="de-DE" baseline="0" dirty="0" smtClean="0"/>
              <a:t> </a:t>
            </a:r>
            <a:r>
              <a:rPr lang="de-DE" baseline="0" dirty="0" err="1" smtClean="0"/>
              <a:t>the</a:t>
            </a:r>
            <a:r>
              <a:rPr lang="de-DE" baseline="0" dirty="0" smtClean="0"/>
              <a:t> light </a:t>
            </a:r>
            <a:r>
              <a:rPr lang="de-DE" baseline="0" dirty="0" err="1" smtClean="0"/>
              <a:t>reactions</a:t>
            </a:r>
            <a:r>
              <a:rPr lang="de-DE" baseline="0" dirty="0" smtClean="0"/>
              <a:t> </a:t>
            </a:r>
            <a:r>
              <a:rPr lang="de-DE" baseline="0" dirty="0" err="1" smtClean="0"/>
              <a:t>of</a:t>
            </a:r>
            <a:r>
              <a:rPr lang="de-DE" baseline="0" dirty="0" smtClean="0"/>
              <a:t> </a:t>
            </a:r>
            <a:r>
              <a:rPr lang="de-DE" baseline="0" dirty="0" err="1" smtClean="0"/>
              <a:t>photosynthesis</a:t>
            </a:r>
            <a:r>
              <a:rPr lang="de-DE" baseline="0" dirty="0" smtClean="0"/>
              <a:t> </a:t>
            </a:r>
            <a:r>
              <a:rPr lang="de-DE" baseline="0" dirty="0" err="1" smtClean="0"/>
              <a:t>and</a:t>
            </a:r>
            <a:r>
              <a:rPr lang="de-DE" baseline="0" dirty="0" smtClean="0"/>
              <a:t> </a:t>
            </a:r>
            <a:r>
              <a:rPr lang="de-DE" baseline="0" dirty="0" err="1" smtClean="0"/>
              <a:t>the</a:t>
            </a:r>
            <a:r>
              <a:rPr lang="de-DE" baseline="0" dirty="0" smtClean="0"/>
              <a:t> CO2-uptake in </a:t>
            </a:r>
            <a:r>
              <a:rPr lang="de-DE" baseline="0" dirty="0" err="1" smtClean="0"/>
              <a:t>the</a:t>
            </a:r>
            <a:r>
              <a:rPr lang="de-DE" baseline="0" dirty="0" smtClean="0"/>
              <a:t> Calvin </a:t>
            </a:r>
            <a:r>
              <a:rPr lang="de-DE" baseline="0" dirty="0" err="1" smtClean="0"/>
              <a:t>cycle</a:t>
            </a:r>
            <a:r>
              <a:rPr lang="de-DE" baseline="0" dirty="0" smtClean="0"/>
              <a:t> </a:t>
            </a:r>
            <a:r>
              <a:rPr lang="de-DE" baseline="0" dirty="0" err="1" smtClean="0"/>
              <a:t>of</a:t>
            </a:r>
            <a:r>
              <a:rPr lang="de-DE" baseline="0" dirty="0" smtClean="0"/>
              <a:t> </a:t>
            </a:r>
            <a:r>
              <a:rPr lang="de-DE" baseline="0" dirty="0" err="1" smtClean="0"/>
              <a:t>Alocasia</a:t>
            </a:r>
            <a:r>
              <a:rPr lang="de-DE" baseline="0" dirty="0" smtClean="0"/>
              <a:t> </a:t>
            </a:r>
            <a:r>
              <a:rPr lang="de-DE" baseline="0" dirty="0" err="1" smtClean="0"/>
              <a:t>macrorrhiza</a:t>
            </a:r>
            <a:r>
              <a:rPr lang="de-DE" baseline="0" dirty="0" smtClean="0"/>
              <a:t>, </a:t>
            </a:r>
            <a:r>
              <a:rPr lang="de-DE" baseline="0" dirty="0" err="1" smtClean="0"/>
              <a:t>the</a:t>
            </a:r>
            <a:r>
              <a:rPr lang="de-DE" baseline="0" dirty="0" smtClean="0"/>
              <a:t> Giant Taro. This plant </a:t>
            </a:r>
            <a:r>
              <a:rPr lang="de-DE" baseline="0" dirty="0" err="1" smtClean="0"/>
              <a:t>is</a:t>
            </a:r>
            <a:r>
              <a:rPr lang="de-DE" baseline="0" dirty="0" smtClean="0"/>
              <a:t> native </a:t>
            </a:r>
            <a:r>
              <a:rPr lang="de-DE" baseline="0" dirty="0" err="1" smtClean="0"/>
              <a:t>to</a:t>
            </a:r>
            <a:r>
              <a:rPr lang="de-DE" baseline="0" dirty="0" smtClean="0"/>
              <a:t> </a:t>
            </a:r>
            <a:r>
              <a:rPr lang="de-DE" baseline="0" dirty="0" err="1" smtClean="0"/>
              <a:t>the</a:t>
            </a:r>
            <a:r>
              <a:rPr lang="de-DE" baseline="0" dirty="0" smtClean="0"/>
              <a:t> </a:t>
            </a:r>
            <a:r>
              <a:rPr lang="de-DE" baseline="0" dirty="0" err="1" smtClean="0"/>
              <a:t>understorey</a:t>
            </a:r>
            <a:r>
              <a:rPr lang="de-DE" baseline="0" dirty="0" smtClean="0"/>
              <a:t> </a:t>
            </a:r>
            <a:r>
              <a:rPr lang="de-DE" baseline="0" dirty="0" err="1" smtClean="0"/>
              <a:t>of</a:t>
            </a:r>
            <a:r>
              <a:rPr lang="de-DE" baseline="0" dirty="0" smtClean="0"/>
              <a:t> </a:t>
            </a:r>
            <a:r>
              <a:rPr lang="de-DE" baseline="0" dirty="0" err="1" smtClean="0"/>
              <a:t>rainforests</a:t>
            </a:r>
            <a:r>
              <a:rPr lang="de-DE" baseline="0" dirty="0" smtClean="0"/>
              <a:t> in Island South </a:t>
            </a:r>
            <a:r>
              <a:rPr lang="de-DE" baseline="0" dirty="0" err="1" smtClean="0"/>
              <a:t>Asia</a:t>
            </a:r>
            <a:r>
              <a:rPr lang="de-DE" baseline="0" dirty="0" smtClean="0"/>
              <a:t>, New Guinea </a:t>
            </a:r>
            <a:r>
              <a:rPr lang="de-DE" baseline="0" dirty="0" err="1" smtClean="0"/>
              <a:t>and</a:t>
            </a:r>
            <a:r>
              <a:rPr lang="de-DE" baseline="0" dirty="0" smtClean="0"/>
              <a:t> Queensland.  The X-</a:t>
            </a:r>
            <a:r>
              <a:rPr lang="de-DE" baseline="0" dirty="0" err="1" smtClean="0"/>
              <a:t>axis</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graph</a:t>
            </a:r>
            <a:r>
              <a:rPr lang="de-DE" baseline="0" dirty="0" smtClean="0"/>
              <a:t> </a:t>
            </a:r>
            <a:r>
              <a:rPr lang="de-DE" baseline="0" dirty="0" err="1" smtClean="0"/>
              <a:t>shows</a:t>
            </a:r>
            <a:r>
              <a:rPr lang="de-DE" baseline="0" dirty="0" smtClean="0"/>
              <a:t> </a:t>
            </a:r>
            <a:r>
              <a:rPr lang="de-DE" baseline="0" dirty="0" err="1" smtClean="0"/>
              <a:t>the</a:t>
            </a:r>
            <a:r>
              <a:rPr lang="de-DE" baseline="0" dirty="0" smtClean="0"/>
              <a:t> time </a:t>
            </a:r>
            <a:r>
              <a:rPr lang="de-DE" baseline="0" dirty="0" err="1" smtClean="0"/>
              <a:t>around</a:t>
            </a:r>
            <a:r>
              <a:rPr lang="de-DE" baseline="0" dirty="0" smtClean="0"/>
              <a:t> a </a:t>
            </a:r>
            <a:r>
              <a:rPr lang="de-DE" baseline="0" dirty="0" err="1" smtClean="0"/>
              <a:t>short</a:t>
            </a:r>
            <a:r>
              <a:rPr lang="de-DE" baseline="0" dirty="0" smtClean="0"/>
              <a:t> </a:t>
            </a:r>
            <a:r>
              <a:rPr lang="de-DE" baseline="0" dirty="0" err="1" smtClean="0"/>
              <a:t>impuls</a:t>
            </a:r>
            <a:r>
              <a:rPr lang="de-DE" baseline="0" dirty="0" smtClean="0"/>
              <a:t> </a:t>
            </a:r>
            <a:r>
              <a:rPr lang="de-DE" baseline="0" dirty="0" err="1" smtClean="0"/>
              <a:t>of</a:t>
            </a:r>
            <a:r>
              <a:rPr lang="de-DE" baseline="0" dirty="0" smtClean="0"/>
              <a:t> high light </a:t>
            </a:r>
            <a:r>
              <a:rPr lang="de-DE" baseline="0" dirty="0" err="1" smtClean="0"/>
              <a:t>intensity</a:t>
            </a:r>
            <a:r>
              <a:rPr lang="de-DE" baseline="0" dirty="0" smtClean="0"/>
              <a:t>, </a:t>
            </a:r>
            <a:r>
              <a:rPr lang="de-DE" baseline="0" dirty="0" err="1" smtClean="0"/>
              <a:t>its</a:t>
            </a:r>
            <a:r>
              <a:rPr lang="de-DE" baseline="0" dirty="0" smtClean="0"/>
              <a:t> </a:t>
            </a:r>
            <a:r>
              <a:rPr lang="de-DE" baseline="0" dirty="0" err="1" smtClean="0"/>
              <a:t>onset</a:t>
            </a:r>
            <a:r>
              <a:rPr lang="de-DE" baseline="0" dirty="0" smtClean="0"/>
              <a:t> </a:t>
            </a:r>
            <a:r>
              <a:rPr lang="de-DE" baseline="0" dirty="0" err="1" smtClean="0"/>
              <a:t>and</a:t>
            </a:r>
            <a:r>
              <a:rPr lang="de-DE" baseline="0" dirty="0" smtClean="0"/>
              <a:t> end </a:t>
            </a:r>
            <a:r>
              <a:rPr lang="de-DE" baseline="0" dirty="0" err="1" smtClean="0"/>
              <a:t>indicated</a:t>
            </a:r>
            <a:r>
              <a:rPr lang="de-DE" baseline="0" dirty="0" smtClean="0"/>
              <a:t> </a:t>
            </a:r>
            <a:r>
              <a:rPr lang="de-DE" baseline="0" dirty="0" err="1" smtClean="0"/>
              <a:t>by</a:t>
            </a:r>
            <a:r>
              <a:rPr lang="de-DE" baseline="0" dirty="0" smtClean="0"/>
              <a:t> </a:t>
            </a:r>
            <a:r>
              <a:rPr lang="de-DE" baseline="0" dirty="0" err="1" smtClean="0"/>
              <a:t>the</a:t>
            </a:r>
            <a:r>
              <a:rPr lang="de-DE" baseline="0" dirty="0" smtClean="0"/>
              <a:t> </a:t>
            </a:r>
            <a:r>
              <a:rPr lang="de-DE" baseline="0" dirty="0" err="1" smtClean="0"/>
              <a:t>red</a:t>
            </a:r>
            <a:r>
              <a:rPr lang="de-DE" baseline="0" dirty="0" smtClean="0"/>
              <a:t> </a:t>
            </a:r>
            <a:r>
              <a:rPr lang="de-DE" baseline="0" dirty="0" err="1" smtClean="0"/>
              <a:t>arrows</a:t>
            </a:r>
            <a:r>
              <a:rPr lang="de-DE" baseline="0" dirty="0" smtClean="0"/>
              <a:t>. The </a:t>
            </a:r>
            <a:r>
              <a:rPr lang="de-DE" baseline="0" dirty="0" err="1" smtClean="0"/>
              <a:t>left</a:t>
            </a:r>
            <a:r>
              <a:rPr lang="de-DE" baseline="0" dirty="0" smtClean="0"/>
              <a:t> Y-</a:t>
            </a:r>
            <a:r>
              <a:rPr lang="de-DE" baseline="0" dirty="0" err="1" smtClean="0"/>
              <a:t>axis</a:t>
            </a:r>
            <a:r>
              <a:rPr lang="de-DE" baseline="0" dirty="0" smtClean="0"/>
              <a:t> </a:t>
            </a:r>
            <a:r>
              <a:rPr lang="de-DE" baseline="0" dirty="0" err="1" smtClean="0"/>
              <a:t>shows</a:t>
            </a:r>
            <a:r>
              <a:rPr lang="de-DE" baseline="0" dirty="0" smtClean="0"/>
              <a:t> </a:t>
            </a:r>
            <a:r>
              <a:rPr lang="de-DE" baseline="0" dirty="0" err="1" smtClean="0"/>
              <a:t>the</a:t>
            </a:r>
            <a:r>
              <a:rPr lang="de-DE" baseline="0" dirty="0" smtClean="0"/>
              <a:t> O2-release </a:t>
            </a:r>
            <a:r>
              <a:rPr lang="de-DE" baseline="0" dirty="0" err="1" smtClean="0"/>
              <a:t>from</a:t>
            </a:r>
            <a:r>
              <a:rPr lang="de-DE" baseline="0" dirty="0" smtClean="0"/>
              <a:t> </a:t>
            </a:r>
            <a:r>
              <a:rPr lang="de-DE" baseline="0" dirty="0" err="1" smtClean="0"/>
              <a:t>the</a:t>
            </a:r>
            <a:r>
              <a:rPr lang="de-DE" baseline="0" dirty="0" smtClean="0"/>
              <a:t> </a:t>
            </a:r>
            <a:r>
              <a:rPr lang="de-DE" baseline="0" dirty="0" err="1" smtClean="0"/>
              <a:t>leave</a:t>
            </a:r>
            <a:r>
              <a:rPr lang="de-DE" baseline="0" dirty="0" smtClean="0"/>
              <a:t> in </a:t>
            </a:r>
            <a:r>
              <a:rPr lang="de-DE" baseline="0" dirty="0" err="1" smtClean="0"/>
              <a:t>ymol</a:t>
            </a:r>
            <a:r>
              <a:rPr lang="de-DE" baseline="0" dirty="0" smtClean="0"/>
              <a:t> per </a:t>
            </a:r>
            <a:r>
              <a:rPr lang="de-DE" baseline="0" dirty="0" err="1" smtClean="0"/>
              <a:t>sqm</a:t>
            </a:r>
            <a:r>
              <a:rPr lang="de-DE" baseline="0" dirty="0" smtClean="0"/>
              <a:t> </a:t>
            </a:r>
            <a:r>
              <a:rPr lang="de-DE" baseline="0" dirty="0" err="1" smtClean="0"/>
              <a:t>and</a:t>
            </a:r>
            <a:r>
              <a:rPr lang="de-DE" baseline="0" dirty="0" smtClean="0"/>
              <a:t> </a:t>
            </a:r>
            <a:r>
              <a:rPr lang="de-DE" baseline="0" dirty="0" err="1" smtClean="0"/>
              <a:t>second</a:t>
            </a:r>
            <a:r>
              <a:rPr lang="de-DE" baseline="0" dirty="0" smtClean="0"/>
              <a:t>, </a:t>
            </a:r>
            <a:r>
              <a:rPr lang="de-DE" baseline="0" dirty="0" err="1" smtClean="0"/>
              <a:t>the</a:t>
            </a:r>
            <a:r>
              <a:rPr lang="de-DE" baseline="0" dirty="0" smtClean="0"/>
              <a:t> </a:t>
            </a:r>
            <a:r>
              <a:rPr lang="de-DE" baseline="0" dirty="0" err="1" smtClean="0"/>
              <a:t>right</a:t>
            </a:r>
            <a:r>
              <a:rPr lang="de-DE" baseline="0" dirty="0" smtClean="0"/>
              <a:t> Y-</a:t>
            </a:r>
            <a:r>
              <a:rPr lang="de-DE" baseline="0" dirty="0" err="1" smtClean="0"/>
              <a:t>axis</a:t>
            </a:r>
            <a:r>
              <a:rPr lang="de-DE" baseline="0" dirty="0" smtClean="0"/>
              <a:t> </a:t>
            </a:r>
            <a:r>
              <a:rPr lang="de-DE" baseline="0" dirty="0" err="1" smtClean="0"/>
              <a:t>the</a:t>
            </a:r>
            <a:r>
              <a:rPr lang="de-DE" baseline="0" dirty="0" smtClean="0"/>
              <a:t> CO2-uptake, also in </a:t>
            </a:r>
            <a:r>
              <a:rPr lang="de-DE" baseline="0" dirty="0" err="1" smtClean="0"/>
              <a:t>ymol</a:t>
            </a:r>
            <a:r>
              <a:rPr lang="de-DE" baseline="0" dirty="0" smtClean="0"/>
              <a:t>  per </a:t>
            </a:r>
            <a:r>
              <a:rPr lang="de-DE" baseline="0" dirty="0" err="1" smtClean="0"/>
              <a:t>sqm</a:t>
            </a:r>
            <a:r>
              <a:rPr lang="de-DE" baseline="0" dirty="0" smtClean="0"/>
              <a:t> </a:t>
            </a:r>
            <a:r>
              <a:rPr lang="de-DE" baseline="0" dirty="0" err="1" smtClean="0"/>
              <a:t>and</a:t>
            </a:r>
            <a:r>
              <a:rPr lang="de-DE" baseline="0" dirty="0" smtClean="0"/>
              <a:t> sec. </a:t>
            </a:r>
          </a:p>
          <a:p>
            <a:endParaRPr lang="de-DE" baseline="0" dirty="0" smtClean="0"/>
          </a:p>
          <a:p>
            <a:pPr marL="171450" indent="-171450">
              <a:buFont typeface="Wingdings" panose="05000000000000000000" pitchFamily="2" charset="2"/>
              <a:buChar char="à"/>
            </a:pPr>
            <a:r>
              <a:rPr lang="de-DE" baseline="0" dirty="0" err="1" smtClean="0"/>
              <a:t>Right</a:t>
            </a:r>
            <a:r>
              <a:rPr lang="de-DE" baseline="0" dirty="0" smtClean="0"/>
              <a:t> after </a:t>
            </a:r>
            <a:r>
              <a:rPr lang="de-DE" baseline="0" dirty="0" err="1" smtClean="0"/>
              <a:t>the</a:t>
            </a:r>
            <a:r>
              <a:rPr lang="de-DE" baseline="0" dirty="0" smtClean="0"/>
              <a:t> </a:t>
            </a:r>
            <a:r>
              <a:rPr lang="de-DE" baseline="0" dirty="0" err="1" smtClean="0"/>
              <a:t>beginning</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simulated</a:t>
            </a:r>
            <a:r>
              <a:rPr lang="de-DE" baseline="0" dirty="0" smtClean="0"/>
              <a:t> light fleck, </a:t>
            </a:r>
            <a:r>
              <a:rPr lang="de-DE" baseline="0" dirty="0" err="1" smtClean="0"/>
              <a:t>the</a:t>
            </a:r>
            <a:r>
              <a:rPr lang="de-DE" baseline="0" dirty="0" smtClean="0"/>
              <a:t> O2-evolution </a:t>
            </a:r>
            <a:r>
              <a:rPr lang="de-DE" baseline="0" dirty="0" err="1" smtClean="0"/>
              <a:t>rises</a:t>
            </a:r>
            <a:r>
              <a:rPr lang="de-DE" baseline="0" dirty="0" smtClean="0"/>
              <a:t> </a:t>
            </a:r>
            <a:r>
              <a:rPr lang="de-DE" baseline="0" dirty="0" err="1" smtClean="0"/>
              <a:t>steeply</a:t>
            </a:r>
            <a:r>
              <a:rPr lang="de-DE" baseline="0" dirty="0" smtClean="0"/>
              <a:t> </a:t>
            </a:r>
            <a:r>
              <a:rPr lang="de-DE" baseline="0" dirty="0" err="1" smtClean="0"/>
              <a:t>and</a:t>
            </a:r>
            <a:r>
              <a:rPr lang="de-DE" baseline="0" dirty="0" smtClean="0"/>
              <a:t> </a:t>
            </a:r>
            <a:r>
              <a:rPr lang="de-DE" baseline="0" dirty="0" err="1" smtClean="0"/>
              <a:t>peaks</a:t>
            </a:r>
            <a:r>
              <a:rPr lang="de-DE" baseline="0" dirty="0" smtClean="0"/>
              <a:t> just </a:t>
            </a:r>
            <a:r>
              <a:rPr lang="de-DE" baseline="0" dirty="0" err="1" smtClean="0"/>
              <a:t>seconds</a:t>
            </a:r>
            <a:r>
              <a:rPr lang="de-DE" baseline="0" dirty="0" smtClean="0"/>
              <a:t> </a:t>
            </a:r>
            <a:r>
              <a:rPr lang="de-DE" baseline="0" dirty="0" err="1" smtClean="0"/>
              <a:t>later</a:t>
            </a:r>
            <a:r>
              <a:rPr lang="de-DE" baseline="0" dirty="0" smtClean="0"/>
              <a:t>. O2-release </a:t>
            </a:r>
            <a:r>
              <a:rPr lang="de-DE" baseline="0" dirty="0" err="1" smtClean="0"/>
              <a:t>exceeds</a:t>
            </a:r>
            <a:r>
              <a:rPr lang="de-DE" baseline="0" dirty="0" smtClean="0"/>
              <a:t> CO2-assimitlation at </a:t>
            </a:r>
            <a:r>
              <a:rPr lang="de-DE" baseline="0" dirty="0" err="1" smtClean="0"/>
              <a:t>the</a:t>
            </a:r>
            <a:r>
              <a:rPr lang="de-DE" baseline="0" dirty="0" smtClean="0"/>
              <a:t> </a:t>
            </a:r>
            <a:r>
              <a:rPr lang="de-DE" baseline="0" dirty="0" err="1" smtClean="0"/>
              <a:t>beginning</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sunfleck</a:t>
            </a:r>
            <a:r>
              <a:rPr lang="de-DE" baseline="0" dirty="0" smtClean="0"/>
              <a:t> (</a:t>
            </a:r>
            <a:r>
              <a:rPr lang="de-DE" baseline="0" dirty="0" err="1" smtClean="0"/>
              <a:t>yellow</a:t>
            </a:r>
            <a:r>
              <a:rPr lang="de-DE" baseline="0" dirty="0" smtClean="0"/>
              <a:t> </a:t>
            </a:r>
            <a:r>
              <a:rPr lang="de-DE" baseline="0" dirty="0" err="1" smtClean="0"/>
              <a:t>filled</a:t>
            </a:r>
            <a:r>
              <a:rPr lang="de-DE" baseline="0" dirty="0" smtClean="0"/>
              <a:t> </a:t>
            </a:r>
            <a:r>
              <a:rPr lang="de-DE" baseline="0" dirty="0" err="1" smtClean="0"/>
              <a:t>curve</a:t>
            </a:r>
            <a:r>
              <a:rPr lang="de-DE" baseline="0" dirty="0" smtClean="0"/>
              <a:t>), </a:t>
            </a:r>
            <a:r>
              <a:rPr lang="de-DE" baseline="0" dirty="0" err="1" smtClean="0"/>
              <a:t>which</a:t>
            </a:r>
            <a:r>
              <a:rPr lang="de-DE" baseline="0" dirty="0" smtClean="0"/>
              <a:t> </a:t>
            </a:r>
            <a:r>
              <a:rPr lang="de-DE" baseline="0" dirty="0" err="1" smtClean="0"/>
              <a:t>shows</a:t>
            </a:r>
            <a:r>
              <a:rPr lang="de-DE" baseline="0" dirty="0" smtClean="0"/>
              <a:t> </a:t>
            </a:r>
            <a:r>
              <a:rPr lang="de-DE" baseline="0" dirty="0" err="1" smtClean="0"/>
              <a:t>that</a:t>
            </a:r>
            <a:r>
              <a:rPr lang="de-DE" baseline="0" dirty="0" smtClean="0"/>
              <a:t> Light </a:t>
            </a:r>
            <a:r>
              <a:rPr lang="de-DE" baseline="0" dirty="0" err="1" smtClean="0"/>
              <a:t>harvesting</a:t>
            </a:r>
            <a:r>
              <a:rPr lang="de-DE" baseline="0" dirty="0" smtClean="0"/>
              <a:t> </a:t>
            </a:r>
            <a:r>
              <a:rPr lang="de-DE" baseline="0" dirty="0" err="1" smtClean="0"/>
              <a:t>and</a:t>
            </a:r>
            <a:r>
              <a:rPr lang="de-DE" baseline="0" dirty="0" smtClean="0"/>
              <a:t> </a:t>
            </a:r>
            <a:r>
              <a:rPr lang="de-DE" baseline="0" dirty="0" err="1" smtClean="0"/>
              <a:t>energy</a:t>
            </a:r>
            <a:r>
              <a:rPr lang="de-DE" baseline="0" dirty="0" smtClean="0"/>
              <a:t> </a:t>
            </a:r>
            <a:r>
              <a:rPr lang="de-DE" baseline="0" dirty="0" err="1" smtClean="0"/>
              <a:t>transfer</a:t>
            </a:r>
            <a:r>
              <a:rPr lang="de-DE" baseline="0" dirty="0" smtClean="0"/>
              <a:t> </a:t>
            </a:r>
            <a:r>
              <a:rPr lang="de-DE" baseline="0" dirty="0" err="1" smtClean="0"/>
              <a:t>react</a:t>
            </a:r>
            <a:r>
              <a:rPr lang="de-DE" baseline="0" dirty="0" smtClean="0"/>
              <a:t> </a:t>
            </a:r>
            <a:r>
              <a:rPr lang="de-DE" baseline="0" dirty="0" err="1" smtClean="0"/>
              <a:t>instantaneously</a:t>
            </a:r>
            <a:r>
              <a:rPr lang="de-DE" baseline="0" dirty="0" smtClean="0"/>
              <a:t> </a:t>
            </a:r>
            <a:r>
              <a:rPr lang="de-DE" baseline="0" dirty="0" err="1" smtClean="0"/>
              <a:t>to</a:t>
            </a:r>
            <a:r>
              <a:rPr lang="de-DE" baseline="0" dirty="0" smtClean="0"/>
              <a:t> high PFD, </a:t>
            </a:r>
            <a:r>
              <a:rPr lang="de-DE" baseline="0" dirty="0" err="1" smtClean="0"/>
              <a:t>as</a:t>
            </a:r>
            <a:r>
              <a:rPr lang="de-DE" baseline="0" dirty="0" smtClean="0"/>
              <a:t> </a:t>
            </a:r>
            <a:r>
              <a:rPr lang="de-DE" baseline="0" dirty="0" err="1" smtClean="0"/>
              <a:t>does</a:t>
            </a:r>
            <a:r>
              <a:rPr lang="de-DE" baseline="0" dirty="0" smtClean="0"/>
              <a:t> </a:t>
            </a:r>
            <a:r>
              <a:rPr lang="de-DE" baseline="0" dirty="0" err="1" smtClean="0"/>
              <a:t>the</a:t>
            </a:r>
            <a:r>
              <a:rPr lang="de-DE" baseline="0" dirty="0" smtClean="0"/>
              <a:t> </a:t>
            </a:r>
            <a:r>
              <a:rPr lang="de-DE" baseline="0" dirty="0" err="1" smtClean="0"/>
              <a:t>electron</a:t>
            </a:r>
            <a:r>
              <a:rPr lang="de-DE" baseline="0" dirty="0" smtClean="0"/>
              <a:t> </a:t>
            </a:r>
            <a:r>
              <a:rPr lang="de-DE" baseline="0" dirty="0" err="1" smtClean="0"/>
              <a:t>transport</a:t>
            </a:r>
            <a:r>
              <a:rPr lang="de-DE" baseline="0" dirty="0" smtClean="0"/>
              <a:t> This </a:t>
            </a:r>
            <a:r>
              <a:rPr lang="de-DE" baseline="0" dirty="0" err="1" smtClean="0"/>
              <a:t>leads</a:t>
            </a:r>
            <a:r>
              <a:rPr lang="de-DE" baseline="0" dirty="0" smtClean="0"/>
              <a:t> </a:t>
            </a:r>
            <a:r>
              <a:rPr lang="de-DE" baseline="0" dirty="0" err="1" smtClean="0"/>
              <a:t>to</a:t>
            </a:r>
            <a:r>
              <a:rPr lang="de-DE" baseline="0" dirty="0" smtClean="0"/>
              <a:t> a rapid </a:t>
            </a:r>
            <a:r>
              <a:rPr lang="de-DE" baseline="0" dirty="0" err="1" smtClean="0"/>
              <a:t>build-up</a:t>
            </a:r>
            <a:r>
              <a:rPr lang="de-DE" baseline="0" dirty="0" smtClean="0"/>
              <a:t> </a:t>
            </a:r>
            <a:r>
              <a:rPr lang="de-DE" baseline="0" dirty="0" err="1" smtClean="0"/>
              <a:t>of</a:t>
            </a:r>
            <a:r>
              <a:rPr lang="de-DE" baseline="0" dirty="0" smtClean="0"/>
              <a:t>  a </a:t>
            </a:r>
            <a:r>
              <a:rPr lang="de-DE" baseline="0" dirty="0" err="1" smtClean="0"/>
              <a:t>Ribulose</a:t>
            </a:r>
            <a:r>
              <a:rPr lang="de-DE" baseline="0" dirty="0" smtClean="0"/>
              <a:t> 1,5 </a:t>
            </a:r>
            <a:r>
              <a:rPr lang="de-DE" baseline="0" dirty="0" err="1" smtClean="0"/>
              <a:t>bisphosphate</a:t>
            </a:r>
            <a:r>
              <a:rPr lang="de-DE" baseline="0" dirty="0" smtClean="0"/>
              <a:t> –</a:t>
            </a:r>
            <a:r>
              <a:rPr lang="de-DE" baseline="0" dirty="0" err="1" smtClean="0"/>
              <a:t>pool</a:t>
            </a:r>
            <a:r>
              <a:rPr lang="de-DE" baseline="0" dirty="0" smtClean="0"/>
              <a:t>. </a:t>
            </a:r>
          </a:p>
          <a:p>
            <a:pPr marL="171450" indent="-171450">
              <a:buFont typeface="Wingdings" panose="05000000000000000000" pitchFamily="2" charset="2"/>
              <a:buChar char="à"/>
            </a:pPr>
            <a:r>
              <a:rPr lang="de-DE" baseline="0" dirty="0" smtClean="0"/>
              <a:t>After </a:t>
            </a:r>
            <a:r>
              <a:rPr lang="de-DE" baseline="0" dirty="0" err="1" smtClean="0"/>
              <a:t>the</a:t>
            </a:r>
            <a:r>
              <a:rPr lang="de-DE" baseline="0" dirty="0" smtClean="0"/>
              <a:t> </a:t>
            </a:r>
            <a:r>
              <a:rPr lang="de-DE" baseline="0" dirty="0" err="1" smtClean="0"/>
              <a:t>activation</a:t>
            </a:r>
            <a:r>
              <a:rPr lang="de-DE" baseline="0" dirty="0" smtClean="0"/>
              <a:t> </a:t>
            </a:r>
            <a:r>
              <a:rPr lang="de-DE" baseline="0" dirty="0" err="1" smtClean="0"/>
              <a:t>of</a:t>
            </a:r>
            <a:r>
              <a:rPr lang="de-DE" baseline="0" dirty="0" smtClean="0"/>
              <a:t> </a:t>
            </a:r>
            <a:r>
              <a:rPr lang="de-DE" baseline="0" dirty="0" err="1" smtClean="0"/>
              <a:t>enzymes</a:t>
            </a:r>
            <a:r>
              <a:rPr lang="de-DE" baseline="0" dirty="0" smtClean="0"/>
              <a:t> in </a:t>
            </a:r>
            <a:r>
              <a:rPr lang="de-DE" baseline="0" dirty="0" err="1" smtClean="0"/>
              <a:t>the</a:t>
            </a:r>
            <a:r>
              <a:rPr lang="de-DE" baseline="0" dirty="0" smtClean="0"/>
              <a:t> Calvin </a:t>
            </a:r>
            <a:r>
              <a:rPr lang="de-DE" baseline="0" dirty="0" err="1" smtClean="0"/>
              <a:t>cycle</a:t>
            </a:r>
            <a:r>
              <a:rPr lang="de-DE" baseline="0" dirty="0" smtClean="0"/>
              <a:t>, CO2- </a:t>
            </a:r>
            <a:r>
              <a:rPr lang="de-DE" baseline="0" dirty="0" err="1" smtClean="0"/>
              <a:t>assimilation</a:t>
            </a:r>
            <a:r>
              <a:rPr lang="de-DE" baseline="0" dirty="0" smtClean="0"/>
              <a:t> </a:t>
            </a:r>
            <a:r>
              <a:rPr lang="de-DE" baseline="0" dirty="0" err="1" smtClean="0"/>
              <a:t>and</a:t>
            </a:r>
            <a:r>
              <a:rPr lang="de-DE" baseline="0" dirty="0" smtClean="0"/>
              <a:t> </a:t>
            </a:r>
            <a:r>
              <a:rPr lang="de-DE" baseline="0" dirty="0" err="1" smtClean="0"/>
              <a:t>electrontransport</a:t>
            </a:r>
            <a:r>
              <a:rPr lang="de-DE" baseline="0" dirty="0" smtClean="0"/>
              <a:t> </a:t>
            </a:r>
            <a:r>
              <a:rPr lang="de-DE" baseline="0" dirty="0" err="1" smtClean="0"/>
              <a:t>are</a:t>
            </a:r>
            <a:r>
              <a:rPr lang="de-DE" baseline="0" dirty="0" smtClean="0"/>
              <a:t> </a:t>
            </a:r>
            <a:r>
              <a:rPr lang="de-DE" baseline="0" dirty="0" err="1" smtClean="0"/>
              <a:t>coupled</a:t>
            </a:r>
            <a:r>
              <a:rPr lang="de-DE" baseline="0" dirty="0" smtClean="0"/>
              <a:t> </a:t>
            </a:r>
            <a:r>
              <a:rPr lang="de-DE" baseline="0" dirty="0" err="1" smtClean="0"/>
              <a:t>and</a:t>
            </a:r>
            <a:r>
              <a:rPr lang="de-DE" baseline="0" dirty="0" smtClean="0"/>
              <a:t> O2-release </a:t>
            </a:r>
            <a:r>
              <a:rPr lang="de-DE" baseline="0" dirty="0" err="1" smtClean="0"/>
              <a:t>and</a:t>
            </a:r>
            <a:r>
              <a:rPr lang="de-DE" baseline="0" dirty="0" smtClean="0"/>
              <a:t> CO2-uptake </a:t>
            </a:r>
            <a:r>
              <a:rPr lang="de-DE" baseline="0" dirty="0" err="1" smtClean="0"/>
              <a:t>match</a:t>
            </a:r>
            <a:r>
              <a:rPr lang="de-DE" baseline="0" dirty="0" smtClean="0"/>
              <a:t>. </a:t>
            </a:r>
          </a:p>
          <a:p>
            <a:pPr marL="171450" indent="-171450">
              <a:buFont typeface="Wingdings" panose="05000000000000000000" pitchFamily="2" charset="2"/>
              <a:buChar char="à"/>
            </a:pPr>
            <a:r>
              <a:rPr lang="de-DE" baseline="0" dirty="0" smtClean="0"/>
              <a:t>After </a:t>
            </a:r>
            <a:r>
              <a:rPr lang="de-DE" baseline="0" dirty="0" err="1" smtClean="0"/>
              <a:t>the</a:t>
            </a:r>
            <a:r>
              <a:rPr lang="de-DE" baseline="0" dirty="0" smtClean="0"/>
              <a:t> </a:t>
            </a:r>
            <a:r>
              <a:rPr lang="de-DE" baseline="0" dirty="0" err="1" smtClean="0"/>
              <a:t>sunfleck</a:t>
            </a:r>
            <a:r>
              <a:rPr lang="de-DE" baseline="0" dirty="0" smtClean="0"/>
              <a:t> </a:t>
            </a:r>
            <a:r>
              <a:rPr lang="de-DE" baseline="0" dirty="0" err="1" smtClean="0"/>
              <a:t>passed</a:t>
            </a:r>
            <a:r>
              <a:rPr lang="de-DE" baseline="0" dirty="0" smtClean="0"/>
              <a:t>, CO2-assimilation </a:t>
            </a:r>
            <a:r>
              <a:rPr lang="de-DE" baseline="0" dirty="0" err="1" smtClean="0"/>
              <a:t>can</a:t>
            </a:r>
            <a:r>
              <a:rPr lang="de-DE" baseline="0" dirty="0" smtClean="0"/>
              <a:t> </a:t>
            </a:r>
            <a:r>
              <a:rPr lang="de-DE" baseline="0" dirty="0" err="1" smtClean="0"/>
              <a:t>go</a:t>
            </a:r>
            <a:r>
              <a:rPr lang="de-DE" baseline="0" dirty="0" smtClean="0"/>
              <a:t> on </a:t>
            </a:r>
            <a:r>
              <a:rPr lang="de-DE" baseline="0" dirty="0" err="1" smtClean="0"/>
              <a:t>for</a:t>
            </a:r>
            <a:r>
              <a:rPr lang="de-DE" baseline="0" dirty="0" smtClean="0"/>
              <a:t> a </a:t>
            </a:r>
            <a:r>
              <a:rPr lang="de-DE" baseline="0" dirty="0" err="1" smtClean="0"/>
              <a:t>few</a:t>
            </a:r>
            <a:r>
              <a:rPr lang="de-DE" baseline="0" dirty="0" smtClean="0"/>
              <a:t> </a:t>
            </a:r>
            <a:r>
              <a:rPr lang="de-DE" baseline="0" dirty="0" err="1" smtClean="0"/>
              <a:t>seconds</a:t>
            </a:r>
            <a:r>
              <a:rPr lang="de-DE" baseline="0" dirty="0" smtClean="0"/>
              <a:t> </a:t>
            </a:r>
            <a:r>
              <a:rPr lang="de-DE" baseline="0" dirty="0" err="1" smtClean="0"/>
              <a:t>using</a:t>
            </a:r>
            <a:r>
              <a:rPr lang="de-DE" baseline="0" dirty="0" smtClean="0"/>
              <a:t> </a:t>
            </a:r>
            <a:r>
              <a:rPr lang="de-DE" baseline="0" dirty="0" err="1" smtClean="0"/>
              <a:t>the</a:t>
            </a:r>
            <a:r>
              <a:rPr lang="de-DE" baseline="0" dirty="0" smtClean="0"/>
              <a:t> </a:t>
            </a:r>
            <a:r>
              <a:rPr lang="de-DE" baseline="0" dirty="0" err="1" smtClean="0"/>
              <a:t>pool</a:t>
            </a:r>
            <a:r>
              <a:rPr lang="de-DE" baseline="0" dirty="0" smtClean="0"/>
              <a:t> </a:t>
            </a:r>
            <a:r>
              <a:rPr lang="de-DE" baseline="0" dirty="0" err="1" smtClean="0"/>
              <a:t>metabolites</a:t>
            </a:r>
            <a:r>
              <a:rPr lang="de-DE" baseline="0" dirty="0" smtClean="0"/>
              <a:t> </a:t>
            </a:r>
            <a:r>
              <a:rPr lang="de-DE" baseline="0" dirty="0" err="1" smtClean="0"/>
              <a:t>filled</a:t>
            </a:r>
            <a:r>
              <a:rPr lang="de-DE" baseline="0" dirty="0" smtClean="0"/>
              <a:t> at </a:t>
            </a:r>
            <a:r>
              <a:rPr lang="de-DE" baseline="0" dirty="0" err="1" smtClean="0"/>
              <a:t>the</a:t>
            </a:r>
            <a:r>
              <a:rPr lang="de-DE" baseline="0" dirty="0" smtClean="0"/>
              <a:t> </a:t>
            </a:r>
            <a:r>
              <a:rPr lang="de-DE" baseline="0" dirty="0" err="1" smtClean="0"/>
              <a:t>beginning</a:t>
            </a:r>
            <a:r>
              <a:rPr lang="de-DE" baseline="0" dirty="0" smtClean="0"/>
              <a:t> (Way &amp; </a:t>
            </a:r>
            <a:r>
              <a:rPr lang="de-DE" baseline="0" dirty="0" err="1" smtClean="0"/>
              <a:t>Pearcy</a:t>
            </a:r>
            <a:r>
              <a:rPr lang="de-DE" baseline="0" dirty="0" smtClean="0"/>
              <a:t> 2012) </a:t>
            </a:r>
          </a:p>
          <a:p>
            <a:pPr marL="0" indent="0">
              <a:buFont typeface="Wingdings" panose="05000000000000000000" pitchFamily="2" charset="2"/>
              <a:buNone/>
            </a:pPr>
            <a:r>
              <a:rPr lang="de-DE" baseline="0" dirty="0" smtClean="0"/>
              <a:t>In </a:t>
            </a:r>
            <a:r>
              <a:rPr lang="de-DE" baseline="0" dirty="0" err="1" smtClean="0"/>
              <a:t>this</a:t>
            </a:r>
            <a:r>
              <a:rPr lang="de-DE" baseline="0" dirty="0" smtClean="0"/>
              <a:t> </a:t>
            </a:r>
            <a:r>
              <a:rPr lang="de-DE" baseline="0" dirty="0" err="1" smtClean="0"/>
              <a:t>way</a:t>
            </a:r>
            <a:r>
              <a:rPr lang="de-DE" baseline="0" dirty="0" smtClean="0"/>
              <a:t>, </a:t>
            </a:r>
            <a:r>
              <a:rPr lang="de-DE" baseline="0" dirty="0" err="1" smtClean="0"/>
              <a:t>sunfleck</a:t>
            </a:r>
            <a:r>
              <a:rPr lang="de-DE" baseline="0" dirty="0" smtClean="0"/>
              <a:t> </a:t>
            </a:r>
            <a:r>
              <a:rPr lang="de-DE" baseline="0" dirty="0" err="1" smtClean="0"/>
              <a:t>utilization</a:t>
            </a:r>
            <a:r>
              <a:rPr lang="de-DE" baseline="0" dirty="0" smtClean="0"/>
              <a:t> </a:t>
            </a:r>
            <a:r>
              <a:rPr lang="de-DE" baseline="0" dirty="0" err="1" smtClean="0"/>
              <a:t>can</a:t>
            </a:r>
            <a:r>
              <a:rPr lang="de-DE" baseline="0" dirty="0" smtClean="0"/>
              <a:t> </a:t>
            </a:r>
            <a:r>
              <a:rPr lang="de-DE" baseline="0" dirty="0" err="1" smtClean="0"/>
              <a:t>contribute</a:t>
            </a:r>
            <a:r>
              <a:rPr lang="de-DE" baseline="0" dirty="0" smtClean="0"/>
              <a:t> </a:t>
            </a:r>
            <a:r>
              <a:rPr lang="de-DE" baseline="0" dirty="0" err="1" smtClean="0"/>
              <a:t>between</a:t>
            </a:r>
            <a:r>
              <a:rPr lang="de-DE" baseline="0" dirty="0" smtClean="0"/>
              <a:t> 30 </a:t>
            </a:r>
            <a:r>
              <a:rPr lang="de-DE" baseline="0" dirty="0" err="1" smtClean="0"/>
              <a:t>and</a:t>
            </a:r>
            <a:r>
              <a:rPr lang="de-DE" baseline="0" dirty="0" smtClean="0"/>
              <a:t> 60%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daily</a:t>
            </a:r>
            <a:r>
              <a:rPr lang="de-DE" baseline="0" dirty="0" smtClean="0"/>
              <a:t> </a:t>
            </a:r>
            <a:r>
              <a:rPr lang="de-DE" baseline="0" dirty="0" err="1" smtClean="0"/>
              <a:t>carbon</a:t>
            </a:r>
            <a:r>
              <a:rPr lang="de-DE" baseline="0" dirty="0" smtClean="0"/>
              <a:t> </a:t>
            </a:r>
            <a:r>
              <a:rPr lang="de-DE" baseline="0" dirty="0" err="1" smtClean="0"/>
              <a:t>gain</a:t>
            </a:r>
            <a:r>
              <a:rPr lang="de-DE" baseline="0" dirty="0" smtClean="0"/>
              <a:t> in </a:t>
            </a:r>
            <a:r>
              <a:rPr lang="de-DE" baseline="0" dirty="0" err="1" smtClean="0"/>
              <a:t>tropical</a:t>
            </a:r>
            <a:r>
              <a:rPr lang="de-DE" baseline="0" dirty="0" smtClean="0"/>
              <a:t> </a:t>
            </a:r>
            <a:r>
              <a:rPr lang="de-DE" baseline="0" dirty="0" err="1" smtClean="0"/>
              <a:t>forest</a:t>
            </a:r>
            <a:r>
              <a:rPr lang="de-DE" baseline="0" dirty="0" smtClean="0"/>
              <a:t> </a:t>
            </a:r>
            <a:r>
              <a:rPr lang="de-DE" baseline="0" dirty="0" err="1" smtClean="0"/>
              <a:t>understories</a:t>
            </a:r>
            <a:r>
              <a:rPr lang="de-DE" baseline="0" dirty="0" smtClean="0"/>
              <a:t>. </a:t>
            </a:r>
          </a:p>
          <a:p>
            <a:pPr marL="0" indent="0">
              <a:buFont typeface="Wingdings" panose="05000000000000000000" pitchFamily="2" charset="2"/>
              <a:buNone/>
            </a:pPr>
            <a:endParaRPr lang="de-DE" baseline="0" dirty="0" smtClean="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46DCF5-BFE5-46FE-8097-F172CB60B2A9}"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17994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Several</a:t>
            </a:r>
            <a:r>
              <a:rPr lang="de-DE" baseline="0" dirty="0" smtClean="0"/>
              <a:t> </a:t>
            </a:r>
            <a:r>
              <a:rPr lang="de-DE" baseline="0" dirty="0" err="1" smtClean="0"/>
              <a:t>abiotic</a:t>
            </a:r>
            <a:r>
              <a:rPr lang="de-DE" baseline="0" dirty="0" smtClean="0"/>
              <a:t> </a:t>
            </a:r>
            <a:r>
              <a:rPr lang="de-DE" baseline="0" dirty="0" err="1" smtClean="0"/>
              <a:t>factors</a:t>
            </a:r>
            <a:r>
              <a:rPr lang="de-DE" baseline="0" dirty="0" smtClean="0"/>
              <a:t> </a:t>
            </a:r>
            <a:r>
              <a:rPr lang="de-DE" baseline="0" dirty="0" err="1" smtClean="0"/>
              <a:t>exert</a:t>
            </a:r>
            <a:r>
              <a:rPr lang="de-DE" baseline="0" dirty="0" smtClean="0"/>
              <a:t> </a:t>
            </a:r>
            <a:r>
              <a:rPr lang="de-DE" baseline="0" dirty="0" err="1" smtClean="0"/>
              <a:t>influence</a:t>
            </a:r>
            <a:r>
              <a:rPr lang="de-DE" baseline="0" dirty="0" smtClean="0"/>
              <a:t> on </a:t>
            </a:r>
            <a:r>
              <a:rPr lang="de-DE" baseline="0" dirty="0" err="1" smtClean="0"/>
              <a:t>the</a:t>
            </a:r>
            <a:r>
              <a:rPr lang="de-DE" baseline="0" dirty="0" smtClean="0"/>
              <a:t> rate </a:t>
            </a:r>
            <a:r>
              <a:rPr lang="de-DE" baseline="0" dirty="0" err="1" smtClean="0"/>
              <a:t>of</a:t>
            </a:r>
            <a:r>
              <a:rPr lang="de-DE" baseline="0" dirty="0" smtClean="0"/>
              <a:t> </a:t>
            </a:r>
            <a:r>
              <a:rPr lang="de-DE" baseline="0" dirty="0" err="1" smtClean="0"/>
              <a:t>photosynthesis</a:t>
            </a:r>
            <a:r>
              <a:rPr lang="de-DE" baseline="0" dirty="0" smtClean="0"/>
              <a:t>. </a:t>
            </a:r>
          </a:p>
          <a:p>
            <a:r>
              <a:rPr lang="de-DE" baseline="0" dirty="0" err="1" smtClean="0"/>
              <a:t>One</a:t>
            </a:r>
            <a:r>
              <a:rPr lang="de-DE" baseline="0" dirty="0" smtClean="0"/>
              <a:t> </a:t>
            </a:r>
            <a:r>
              <a:rPr lang="de-DE" baseline="0" dirty="0" err="1" smtClean="0"/>
              <a:t>major</a:t>
            </a:r>
            <a:r>
              <a:rPr lang="de-DE" baseline="0" dirty="0" smtClean="0"/>
              <a:t> </a:t>
            </a:r>
            <a:r>
              <a:rPr lang="de-DE" baseline="0" dirty="0" err="1" smtClean="0"/>
              <a:t>factor</a:t>
            </a:r>
            <a:r>
              <a:rPr lang="de-DE" baseline="0" dirty="0" smtClean="0"/>
              <a:t> </a:t>
            </a:r>
            <a:r>
              <a:rPr lang="de-DE" baseline="0" dirty="0" err="1" smtClean="0"/>
              <a:t>is</a:t>
            </a:r>
            <a:r>
              <a:rPr lang="de-DE" baseline="0" dirty="0" smtClean="0"/>
              <a:t> </a:t>
            </a:r>
            <a:r>
              <a:rPr lang="de-DE" baseline="0" dirty="0" err="1" smtClean="0"/>
              <a:t>obviously</a:t>
            </a:r>
            <a:r>
              <a:rPr lang="de-DE" baseline="0" dirty="0" smtClean="0"/>
              <a:t> light – </a:t>
            </a:r>
            <a:r>
              <a:rPr lang="de-DE" baseline="0" dirty="0" err="1" smtClean="0"/>
              <a:t>it</a:t>
            </a:r>
            <a:r>
              <a:rPr lang="de-DE" baseline="0" dirty="0" smtClean="0"/>
              <a:t> </a:t>
            </a:r>
            <a:r>
              <a:rPr lang="de-DE" baseline="0" dirty="0" err="1" smtClean="0"/>
              <a:t>is</a:t>
            </a:r>
            <a:r>
              <a:rPr lang="de-DE" baseline="0" dirty="0" smtClean="0"/>
              <a:t> </a:t>
            </a:r>
            <a:r>
              <a:rPr lang="de-DE" baseline="0" dirty="0" err="1" smtClean="0"/>
              <a:t>the</a:t>
            </a:r>
            <a:r>
              <a:rPr lang="de-DE" baseline="0" dirty="0" smtClean="0"/>
              <a:t> </a:t>
            </a:r>
            <a:r>
              <a:rPr lang="de-DE" baseline="0" dirty="0" err="1" smtClean="0"/>
              <a:t>driving</a:t>
            </a:r>
            <a:r>
              <a:rPr lang="de-DE" baseline="0" dirty="0" smtClean="0"/>
              <a:t> </a:t>
            </a:r>
            <a:r>
              <a:rPr lang="de-DE" baseline="0" dirty="0" err="1" smtClean="0"/>
              <a:t>force</a:t>
            </a:r>
            <a:r>
              <a:rPr lang="de-DE" baseline="0" dirty="0" smtClean="0"/>
              <a:t> </a:t>
            </a:r>
            <a:r>
              <a:rPr lang="de-DE" baseline="0" dirty="0" err="1" smtClean="0"/>
              <a:t>of</a:t>
            </a:r>
            <a:r>
              <a:rPr lang="de-DE" baseline="0" dirty="0" smtClean="0"/>
              <a:t> </a:t>
            </a:r>
            <a:r>
              <a:rPr lang="de-DE" baseline="0" dirty="0" err="1" smtClean="0"/>
              <a:t>photosynthesis</a:t>
            </a:r>
            <a:endParaRPr lang="de-DE" baseline="0" dirty="0" smtClean="0"/>
          </a:p>
          <a:p>
            <a:r>
              <a:rPr lang="de-DE" baseline="0" dirty="0" err="1" smtClean="0"/>
              <a:t>Another</a:t>
            </a:r>
            <a:r>
              <a:rPr lang="de-DE" baseline="0" dirty="0" smtClean="0"/>
              <a:t> </a:t>
            </a:r>
            <a:r>
              <a:rPr lang="de-DE" baseline="0" dirty="0" err="1" smtClean="0"/>
              <a:t>one</a:t>
            </a:r>
            <a:r>
              <a:rPr lang="de-DE" baseline="0" dirty="0" smtClean="0"/>
              <a:t> </a:t>
            </a:r>
            <a:r>
              <a:rPr lang="de-DE" baseline="0" dirty="0" err="1" smtClean="0"/>
              <a:t>is</a:t>
            </a:r>
            <a:r>
              <a:rPr lang="de-DE" baseline="0" dirty="0" smtClean="0"/>
              <a:t> CO2, </a:t>
            </a:r>
            <a:r>
              <a:rPr lang="de-DE" baseline="0" dirty="0" err="1" smtClean="0"/>
              <a:t>which</a:t>
            </a:r>
            <a:r>
              <a:rPr lang="de-DE" baseline="0" dirty="0" smtClean="0"/>
              <a:t> </a:t>
            </a:r>
            <a:r>
              <a:rPr lang="de-DE" baseline="0" dirty="0" err="1" smtClean="0"/>
              <a:t>provides</a:t>
            </a:r>
            <a:r>
              <a:rPr lang="de-DE" baseline="0" dirty="0" smtClean="0"/>
              <a:t> </a:t>
            </a:r>
            <a:r>
              <a:rPr lang="de-DE" baseline="0" dirty="0" err="1" smtClean="0"/>
              <a:t>the</a:t>
            </a:r>
            <a:r>
              <a:rPr lang="de-DE" baseline="0" dirty="0" smtClean="0"/>
              <a:t> „</a:t>
            </a:r>
            <a:r>
              <a:rPr lang="de-DE" baseline="0" dirty="0" err="1" smtClean="0"/>
              <a:t>raw</a:t>
            </a:r>
            <a:r>
              <a:rPr lang="de-DE" baseline="0" dirty="0" smtClean="0"/>
              <a:t> material“</a:t>
            </a:r>
          </a:p>
          <a:p>
            <a:r>
              <a:rPr lang="de-DE" baseline="0" dirty="0" err="1" smtClean="0"/>
              <a:t>Temperature</a:t>
            </a:r>
            <a:r>
              <a:rPr lang="de-DE" baseline="0" dirty="0" smtClean="0"/>
              <a:t> </a:t>
            </a:r>
            <a:r>
              <a:rPr lang="de-DE" baseline="0" dirty="0" err="1" smtClean="0"/>
              <a:t>exerts</a:t>
            </a:r>
            <a:r>
              <a:rPr lang="de-DE" baseline="0" dirty="0" smtClean="0"/>
              <a:t> ist </a:t>
            </a:r>
            <a:r>
              <a:rPr lang="de-DE" baseline="0" dirty="0" err="1" smtClean="0"/>
              <a:t>influence</a:t>
            </a:r>
            <a:r>
              <a:rPr lang="de-DE" baseline="0" dirty="0" smtClean="0"/>
              <a:t> </a:t>
            </a:r>
            <a:r>
              <a:rPr lang="de-DE" baseline="0" dirty="0" err="1" smtClean="0"/>
              <a:t>mainly</a:t>
            </a:r>
            <a:r>
              <a:rPr lang="de-DE" baseline="0" dirty="0" smtClean="0"/>
              <a:t> via </a:t>
            </a:r>
            <a:r>
              <a:rPr lang="de-DE" baseline="0" dirty="0" err="1" smtClean="0"/>
              <a:t>the</a:t>
            </a:r>
            <a:r>
              <a:rPr lang="de-DE" baseline="0" dirty="0" smtClean="0"/>
              <a:t> </a:t>
            </a:r>
            <a:r>
              <a:rPr lang="de-DE" baseline="0" dirty="0" err="1" smtClean="0"/>
              <a:t>operating</a:t>
            </a:r>
            <a:r>
              <a:rPr lang="de-DE" baseline="0" dirty="0" smtClean="0"/>
              <a:t> </a:t>
            </a:r>
            <a:r>
              <a:rPr lang="de-DE" baseline="0" dirty="0" err="1" smtClean="0"/>
              <a:t>temperatures</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enzymes</a:t>
            </a:r>
            <a:r>
              <a:rPr lang="de-DE" baseline="0" dirty="0" smtClean="0"/>
              <a:t> </a:t>
            </a:r>
            <a:r>
              <a:rPr lang="de-DE" baseline="0" dirty="0" err="1" smtClean="0"/>
              <a:t>involved</a:t>
            </a:r>
            <a:r>
              <a:rPr lang="de-DE" baseline="0" dirty="0" smtClean="0"/>
              <a:t> in </a:t>
            </a:r>
            <a:r>
              <a:rPr lang="de-DE" baseline="0" dirty="0" err="1" smtClean="0"/>
              <a:t>photosynthetic</a:t>
            </a:r>
            <a:r>
              <a:rPr lang="de-DE" baseline="0" dirty="0" smtClean="0"/>
              <a:t> </a:t>
            </a:r>
            <a:r>
              <a:rPr lang="de-DE" baseline="0" dirty="0" err="1" smtClean="0"/>
              <a:t>reactions</a:t>
            </a:r>
            <a:endParaRPr lang="de-DE" baseline="0" dirty="0" smtClean="0"/>
          </a:p>
          <a:p>
            <a:r>
              <a:rPr lang="de-DE" baseline="0" dirty="0" err="1" smtClean="0"/>
              <a:t>Water</a:t>
            </a:r>
            <a:r>
              <a:rPr lang="de-DE" baseline="0" dirty="0" smtClean="0"/>
              <a:t> </a:t>
            </a:r>
            <a:r>
              <a:rPr lang="de-DE" baseline="0" dirty="0" err="1" smtClean="0"/>
              <a:t>provides</a:t>
            </a:r>
            <a:r>
              <a:rPr lang="de-DE" baseline="0" dirty="0" smtClean="0"/>
              <a:t> </a:t>
            </a:r>
            <a:r>
              <a:rPr lang="de-DE" baseline="0" dirty="0" err="1" smtClean="0"/>
              <a:t>electrons</a:t>
            </a:r>
            <a:r>
              <a:rPr lang="de-DE" baseline="0" dirty="0" smtClean="0"/>
              <a:t> in </a:t>
            </a:r>
            <a:r>
              <a:rPr lang="de-DE" baseline="0" dirty="0" err="1" smtClean="0"/>
              <a:t>the</a:t>
            </a:r>
            <a:r>
              <a:rPr lang="de-DE" baseline="0" dirty="0" smtClean="0"/>
              <a:t> light </a:t>
            </a:r>
            <a:r>
              <a:rPr lang="de-DE" baseline="0" dirty="0" err="1" smtClean="0"/>
              <a:t>reactions</a:t>
            </a:r>
            <a:r>
              <a:rPr lang="de-DE" baseline="0" dirty="0" smtClean="0"/>
              <a:t>, but </a:t>
            </a:r>
            <a:r>
              <a:rPr lang="de-DE" baseline="0" dirty="0" err="1" smtClean="0"/>
              <a:t>its</a:t>
            </a:r>
            <a:r>
              <a:rPr lang="de-DE" baseline="0" dirty="0" smtClean="0"/>
              <a:t> </a:t>
            </a:r>
            <a:r>
              <a:rPr lang="de-DE" baseline="0" dirty="0" err="1" smtClean="0"/>
              <a:t>main</a:t>
            </a:r>
            <a:r>
              <a:rPr lang="de-DE" baseline="0" dirty="0" smtClean="0"/>
              <a:t> </a:t>
            </a:r>
            <a:r>
              <a:rPr lang="de-DE" baseline="0" dirty="0" err="1" smtClean="0"/>
              <a:t>influence</a:t>
            </a:r>
            <a:r>
              <a:rPr lang="de-DE" baseline="0" dirty="0" smtClean="0"/>
              <a:t> on </a:t>
            </a:r>
            <a:r>
              <a:rPr lang="de-DE" baseline="0" dirty="0" err="1" smtClean="0"/>
              <a:t>photosynthesis</a:t>
            </a:r>
            <a:r>
              <a:rPr lang="de-DE" baseline="0" dirty="0" smtClean="0"/>
              <a:t> </a:t>
            </a:r>
            <a:r>
              <a:rPr lang="de-DE" baseline="0" dirty="0" err="1" smtClean="0"/>
              <a:t>is</a:t>
            </a:r>
            <a:r>
              <a:rPr lang="de-DE" baseline="0" dirty="0" smtClean="0"/>
              <a:t> via </a:t>
            </a:r>
            <a:r>
              <a:rPr lang="de-DE" baseline="0" dirty="0" err="1" smtClean="0"/>
              <a:t>its</a:t>
            </a:r>
            <a:r>
              <a:rPr lang="de-DE" baseline="0" dirty="0" smtClean="0"/>
              <a:t> </a:t>
            </a:r>
            <a:r>
              <a:rPr lang="de-DE" baseline="0" dirty="0" err="1" smtClean="0"/>
              <a:t>influence</a:t>
            </a:r>
            <a:r>
              <a:rPr lang="de-DE" baseline="0" dirty="0" smtClean="0"/>
              <a:t> on </a:t>
            </a:r>
            <a:r>
              <a:rPr lang="de-DE" baseline="0" dirty="0" err="1" smtClean="0"/>
              <a:t>stomatal</a:t>
            </a:r>
            <a:r>
              <a:rPr lang="de-DE" baseline="0" dirty="0" smtClean="0"/>
              <a:t> </a:t>
            </a:r>
            <a:r>
              <a:rPr lang="de-DE" baseline="0" dirty="0" err="1" smtClean="0"/>
              <a:t>conductance</a:t>
            </a:r>
            <a:r>
              <a:rPr lang="de-DE" baseline="0" dirty="0" smtClean="0"/>
              <a:t> </a:t>
            </a:r>
            <a:r>
              <a:rPr lang="de-DE" baseline="0" dirty="0" err="1" smtClean="0"/>
              <a:t>and</a:t>
            </a:r>
            <a:r>
              <a:rPr lang="de-DE" baseline="0" dirty="0" smtClean="0"/>
              <a:t> </a:t>
            </a:r>
            <a:r>
              <a:rPr lang="de-DE" baseline="0" dirty="0" err="1" smtClean="0"/>
              <a:t>with</a:t>
            </a:r>
            <a:r>
              <a:rPr lang="de-DE" baseline="0" dirty="0" smtClean="0"/>
              <a:t> </a:t>
            </a:r>
            <a:r>
              <a:rPr lang="de-DE" baseline="0" dirty="0" err="1" smtClean="0"/>
              <a:t>that</a:t>
            </a:r>
            <a:r>
              <a:rPr lang="de-DE" baseline="0" dirty="0" smtClean="0"/>
              <a:t> on </a:t>
            </a:r>
            <a:r>
              <a:rPr lang="de-DE" baseline="0" dirty="0" err="1" smtClean="0"/>
              <a:t>the</a:t>
            </a:r>
            <a:r>
              <a:rPr lang="de-DE" baseline="0" dirty="0" smtClean="0"/>
              <a:t> </a:t>
            </a:r>
            <a:r>
              <a:rPr lang="de-DE" baseline="0" dirty="0" err="1" smtClean="0"/>
              <a:t>supply</a:t>
            </a:r>
            <a:r>
              <a:rPr lang="de-DE" baseline="0" dirty="0" smtClean="0"/>
              <a:t> </a:t>
            </a:r>
            <a:r>
              <a:rPr lang="de-DE" baseline="0" dirty="0" err="1" smtClean="0"/>
              <a:t>of</a:t>
            </a:r>
            <a:r>
              <a:rPr lang="de-DE" baseline="0" dirty="0" smtClean="0"/>
              <a:t> </a:t>
            </a:r>
            <a:r>
              <a:rPr lang="de-DE" baseline="0" dirty="0" err="1" smtClean="0"/>
              <a:t>photosynthesis</a:t>
            </a:r>
            <a:r>
              <a:rPr lang="de-DE" baseline="0" dirty="0" smtClean="0"/>
              <a:t> </a:t>
            </a:r>
            <a:r>
              <a:rPr lang="de-DE" baseline="0" dirty="0" err="1" smtClean="0"/>
              <a:t>with</a:t>
            </a:r>
            <a:r>
              <a:rPr lang="de-DE" baseline="0" dirty="0" smtClean="0"/>
              <a:t> CO2</a:t>
            </a:r>
          </a:p>
          <a:p>
            <a:r>
              <a:rPr lang="de-DE" baseline="0" dirty="0" smtClean="0"/>
              <a:t>Nitrogen </a:t>
            </a:r>
            <a:r>
              <a:rPr lang="de-DE" baseline="0" dirty="0" err="1" smtClean="0"/>
              <a:t>and</a:t>
            </a:r>
            <a:r>
              <a:rPr lang="de-DE" baseline="0" dirty="0" smtClean="0"/>
              <a:t> </a:t>
            </a:r>
            <a:r>
              <a:rPr lang="de-DE" baseline="0" dirty="0" err="1" smtClean="0"/>
              <a:t>other</a:t>
            </a:r>
            <a:r>
              <a:rPr lang="de-DE" baseline="0" dirty="0" smtClean="0"/>
              <a:t> </a:t>
            </a:r>
            <a:r>
              <a:rPr lang="de-DE" baseline="0" dirty="0" err="1" smtClean="0"/>
              <a:t>nutrients</a:t>
            </a:r>
            <a:r>
              <a:rPr lang="de-DE" baseline="0" dirty="0" smtClean="0"/>
              <a:t> </a:t>
            </a:r>
            <a:r>
              <a:rPr lang="de-DE" baseline="0" dirty="0" err="1" smtClean="0"/>
              <a:t>influence</a:t>
            </a:r>
            <a:r>
              <a:rPr lang="de-DE" baseline="0" dirty="0" smtClean="0"/>
              <a:t> </a:t>
            </a:r>
            <a:r>
              <a:rPr lang="de-DE" baseline="0" dirty="0" err="1" smtClean="0"/>
              <a:t>photosynthesis</a:t>
            </a:r>
            <a:r>
              <a:rPr lang="de-DE" baseline="0" dirty="0" smtClean="0"/>
              <a:t>, </a:t>
            </a:r>
            <a:r>
              <a:rPr lang="de-DE" baseline="0" dirty="0" err="1" smtClean="0"/>
              <a:t>because</a:t>
            </a:r>
            <a:r>
              <a:rPr lang="de-DE" baseline="0" dirty="0" smtClean="0"/>
              <a:t> </a:t>
            </a:r>
            <a:r>
              <a:rPr lang="de-DE" baseline="0" dirty="0" err="1" smtClean="0"/>
              <a:t>they</a:t>
            </a:r>
            <a:r>
              <a:rPr lang="de-DE" baseline="0" dirty="0" smtClean="0"/>
              <a:t> </a:t>
            </a:r>
            <a:r>
              <a:rPr lang="de-DE" baseline="0" dirty="0" err="1" smtClean="0"/>
              <a:t>are</a:t>
            </a:r>
            <a:r>
              <a:rPr lang="de-DE" baseline="0" dirty="0" smtClean="0"/>
              <a:t> </a:t>
            </a:r>
            <a:r>
              <a:rPr lang="de-DE" baseline="0" dirty="0" err="1" smtClean="0"/>
              <a:t>components</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pigments</a:t>
            </a:r>
            <a:r>
              <a:rPr lang="de-DE" baseline="0" dirty="0" smtClean="0"/>
              <a:t> </a:t>
            </a:r>
            <a:r>
              <a:rPr lang="de-DE" baseline="0" dirty="0" err="1" smtClean="0"/>
              <a:t>that</a:t>
            </a:r>
            <a:r>
              <a:rPr lang="de-DE" baseline="0" dirty="0" smtClean="0"/>
              <a:t> </a:t>
            </a:r>
            <a:r>
              <a:rPr lang="de-DE" baseline="0" dirty="0" err="1" smtClean="0"/>
              <a:t>harvest</a:t>
            </a:r>
            <a:r>
              <a:rPr lang="de-DE" baseline="0" dirty="0" smtClean="0"/>
              <a:t> </a:t>
            </a:r>
            <a:r>
              <a:rPr lang="de-DE" baseline="0" dirty="0" err="1" smtClean="0"/>
              <a:t>the</a:t>
            </a:r>
            <a:r>
              <a:rPr lang="de-DE" baseline="0" dirty="0" smtClean="0"/>
              <a:t> light </a:t>
            </a:r>
            <a:r>
              <a:rPr lang="de-DE" baseline="0" dirty="0" err="1" smtClean="0"/>
              <a:t>and</a:t>
            </a:r>
            <a:r>
              <a:rPr lang="de-DE" baseline="0" dirty="0" smtClean="0"/>
              <a:t> </a:t>
            </a:r>
            <a:r>
              <a:rPr lang="de-DE" baseline="0" dirty="0" err="1" smtClean="0"/>
              <a:t>the</a:t>
            </a:r>
            <a:r>
              <a:rPr lang="de-DE" baseline="0" dirty="0" smtClean="0"/>
              <a:t> </a:t>
            </a:r>
            <a:r>
              <a:rPr lang="de-DE" baseline="0" dirty="0" err="1" smtClean="0"/>
              <a:t>enzymes</a:t>
            </a:r>
            <a:r>
              <a:rPr lang="de-DE" baseline="0" dirty="0" smtClean="0"/>
              <a:t>, </a:t>
            </a:r>
            <a:r>
              <a:rPr lang="de-DE" baseline="0" dirty="0" err="1" smtClean="0"/>
              <a:t>which</a:t>
            </a:r>
            <a:r>
              <a:rPr lang="de-DE" baseline="0" dirty="0" smtClean="0"/>
              <a:t> </a:t>
            </a:r>
            <a:r>
              <a:rPr lang="de-DE" baseline="0" dirty="0" err="1" smtClean="0"/>
              <a:t>catalyse</a:t>
            </a:r>
            <a:r>
              <a:rPr lang="de-DE" baseline="0" dirty="0" smtClean="0"/>
              <a:t> </a:t>
            </a:r>
            <a:r>
              <a:rPr lang="de-DE" baseline="0" dirty="0" err="1" smtClean="0"/>
              <a:t>the</a:t>
            </a:r>
            <a:r>
              <a:rPr lang="de-DE" baseline="0" dirty="0" smtClean="0"/>
              <a:t> </a:t>
            </a:r>
            <a:r>
              <a:rPr lang="de-DE" baseline="0" dirty="0" err="1" smtClean="0"/>
              <a:t>reactions</a:t>
            </a:r>
            <a:r>
              <a:rPr lang="de-DE" baseline="0" dirty="0" smtClean="0"/>
              <a:t> in </a:t>
            </a:r>
            <a:r>
              <a:rPr lang="de-DE" baseline="0" dirty="0" err="1" smtClean="0"/>
              <a:t>photosynthesis</a:t>
            </a:r>
            <a:r>
              <a:rPr lang="de-DE" baseline="0" dirty="0" smtClean="0"/>
              <a:t>. </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46DCF5-BFE5-46FE-8097-F172CB60B2A9}"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00279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Water</a:t>
            </a:r>
            <a:r>
              <a:rPr lang="de-DE" dirty="0" smtClean="0"/>
              <a:t> </a:t>
            </a:r>
            <a:r>
              <a:rPr lang="de-DE" dirty="0" err="1" smtClean="0"/>
              <a:t>shortage</a:t>
            </a:r>
            <a:r>
              <a:rPr lang="de-DE" dirty="0" smtClean="0"/>
              <a:t> </a:t>
            </a:r>
            <a:r>
              <a:rPr lang="de-DE" dirty="0" err="1" smtClean="0"/>
              <a:t>can</a:t>
            </a:r>
            <a:r>
              <a:rPr lang="de-DE" dirty="0" smtClean="0"/>
              <a:t> </a:t>
            </a:r>
            <a:r>
              <a:rPr lang="de-DE" dirty="0" err="1" smtClean="0"/>
              <a:t>directly</a:t>
            </a:r>
            <a:r>
              <a:rPr lang="de-DE" dirty="0" smtClean="0"/>
              <a:t> </a:t>
            </a:r>
            <a:r>
              <a:rPr lang="de-DE" dirty="0" err="1" smtClean="0"/>
              <a:t>affect</a:t>
            </a:r>
            <a:r>
              <a:rPr lang="de-DE" dirty="0" smtClean="0"/>
              <a:t> all </a:t>
            </a:r>
            <a:r>
              <a:rPr lang="de-DE" dirty="0" err="1" smtClean="0"/>
              <a:t>processes</a:t>
            </a:r>
            <a:r>
              <a:rPr lang="de-DE" dirty="0" smtClean="0"/>
              <a:t> in </a:t>
            </a:r>
            <a:r>
              <a:rPr lang="de-DE" dirty="0" err="1" smtClean="0"/>
              <a:t>the</a:t>
            </a:r>
            <a:r>
              <a:rPr lang="de-DE" dirty="0" smtClean="0"/>
              <a:t> </a:t>
            </a:r>
            <a:r>
              <a:rPr lang="de-DE" dirty="0" err="1" smtClean="0"/>
              <a:t>cell</a:t>
            </a:r>
            <a:r>
              <a:rPr lang="de-DE" dirty="0" smtClean="0"/>
              <a:t>, </a:t>
            </a:r>
            <a:r>
              <a:rPr lang="de-DE" dirty="0" err="1" smtClean="0"/>
              <a:t>including</a:t>
            </a:r>
            <a:r>
              <a:rPr lang="de-DE" dirty="0" smtClean="0"/>
              <a:t> </a:t>
            </a:r>
            <a:r>
              <a:rPr lang="de-DE" dirty="0" err="1" smtClean="0"/>
              <a:t>photosynthesis</a:t>
            </a:r>
            <a:r>
              <a:rPr lang="de-DE" baseline="0" dirty="0" smtClean="0"/>
              <a:t> </a:t>
            </a:r>
            <a:r>
              <a:rPr lang="de-DE" baseline="0" dirty="0" err="1" smtClean="0"/>
              <a:t>and</a:t>
            </a:r>
            <a:r>
              <a:rPr lang="de-DE" baseline="0" dirty="0" smtClean="0"/>
              <a:t> </a:t>
            </a:r>
            <a:r>
              <a:rPr lang="de-DE" baseline="0" dirty="0" err="1" smtClean="0"/>
              <a:t>respiration</a:t>
            </a:r>
            <a:r>
              <a:rPr lang="de-DE" baseline="0" dirty="0" smtClean="0"/>
              <a:t>. This </a:t>
            </a:r>
            <a:r>
              <a:rPr lang="de-DE" baseline="0" dirty="0" err="1" smtClean="0"/>
              <a:t>graph</a:t>
            </a:r>
            <a:r>
              <a:rPr lang="de-DE" baseline="0" dirty="0" smtClean="0"/>
              <a:t> </a:t>
            </a:r>
            <a:r>
              <a:rPr lang="de-DE" baseline="0" dirty="0" err="1" smtClean="0"/>
              <a:t>shows</a:t>
            </a:r>
            <a:r>
              <a:rPr lang="de-DE" baseline="0" dirty="0" smtClean="0"/>
              <a:t> </a:t>
            </a:r>
            <a:r>
              <a:rPr lang="de-DE" baseline="0" dirty="0" err="1" smtClean="0"/>
              <a:t>the</a:t>
            </a:r>
            <a:r>
              <a:rPr lang="de-DE" baseline="0" dirty="0" smtClean="0"/>
              <a:t> </a:t>
            </a:r>
            <a:r>
              <a:rPr lang="de-DE" baseline="0" dirty="0" err="1" smtClean="0"/>
              <a:t>reduction</a:t>
            </a:r>
            <a:r>
              <a:rPr lang="de-DE" baseline="0" dirty="0" smtClean="0"/>
              <a:t> </a:t>
            </a:r>
            <a:r>
              <a:rPr lang="de-DE" baseline="0" dirty="0" err="1" smtClean="0"/>
              <a:t>of</a:t>
            </a:r>
            <a:r>
              <a:rPr lang="de-DE" baseline="0" dirty="0" smtClean="0"/>
              <a:t> relative rate </a:t>
            </a:r>
            <a:r>
              <a:rPr lang="de-DE" baseline="0" dirty="0" err="1" smtClean="0"/>
              <a:t>of</a:t>
            </a:r>
            <a:r>
              <a:rPr lang="de-DE" baseline="0" dirty="0" smtClean="0"/>
              <a:t> </a:t>
            </a:r>
            <a:r>
              <a:rPr lang="de-DE" baseline="0" dirty="0" err="1" smtClean="0"/>
              <a:t>photosynthesis</a:t>
            </a:r>
            <a:r>
              <a:rPr lang="de-DE" baseline="0" dirty="0" smtClean="0"/>
              <a:t> (</a:t>
            </a:r>
            <a:r>
              <a:rPr lang="de-DE" baseline="0" dirty="0" err="1" smtClean="0"/>
              <a:t>as</a:t>
            </a:r>
            <a:r>
              <a:rPr lang="de-DE" baseline="0" dirty="0" smtClean="0"/>
              <a:t> </a:t>
            </a:r>
            <a:r>
              <a:rPr lang="de-DE" baseline="0" dirty="0" err="1" smtClean="0"/>
              <a:t>percentage</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maximum</a:t>
            </a:r>
            <a:r>
              <a:rPr lang="de-DE" baseline="0" dirty="0" smtClean="0"/>
              <a:t> rate) </a:t>
            </a:r>
            <a:r>
              <a:rPr lang="de-DE" baseline="0" dirty="0" err="1" smtClean="0"/>
              <a:t>with</a:t>
            </a:r>
            <a:r>
              <a:rPr lang="de-DE" baseline="0" dirty="0" smtClean="0"/>
              <a:t> </a:t>
            </a:r>
            <a:r>
              <a:rPr lang="de-DE" baseline="0" dirty="0" err="1" smtClean="0"/>
              <a:t>increasing</a:t>
            </a:r>
            <a:r>
              <a:rPr lang="de-DE" baseline="0" dirty="0" smtClean="0"/>
              <a:t> </a:t>
            </a:r>
            <a:r>
              <a:rPr lang="de-DE" baseline="0" dirty="0" err="1" smtClean="0"/>
              <a:t>dessication</a:t>
            </a:r>
            <a:r>
              <a:rPr lang="de-DE" baseline="0" dirty="0" smtClean="0"/>
              <a:t> </a:t>
            </a:r>
            <a:r>
              <a:rPr lang="de-DE" baseline="0" dirty="0" err="1" smtClean="0"/>
              <a:t>of</a:t>
            </a:r>
            <a:r>
              <a:rPr lang="de-DE" baseline="0" dirty="0" smtClean="0"/>
              <a:t> a </a:t>
            </a:r>
            <a:r>
              <a:rPr lang="de-DE" baseline="0" dirty="0" err="1" smtClean="0"/>
              <a:t>disc</a:t>
            </a:r>
            <a:r>
              <a:rPr lang="de-DE" baseline="0" dirty="0" smtClean="0"/>
              <a:t> </a:t>
            </a:r>
            <a:r>
              <a:rPr lang="de-DE" baseline="0" dirty="0" err="1" smtClean="0"/>
              <a:t>cut</a:t>
            </a:r>
            <a:r>
              <a:rPr lang="de-DE" baseline="0" dirty="0" smtClean="0"/>
              <a:t> </a:t>
            </a:r>
            <a:r>
              <a:rPr lang="de-DE" baseline="0" dirty="0" err="1" smtClean="0"/>
              <a:t>from</a:t>
            </a:r>
            <a:r>
              <a:rPr lang="de-DE" baseline="0" dirty="0" smtClean="0"/>
              <a:t> a </a:t>
            </a:r>
            <a:r>
              <a:rPr lang="de-DE" baseline="0" dirty="0" err="1" smtClean="0"/>
              <a:t>leaf</a:t>
            </a:r>
            <a:r>
              <a:rPr lang="de-DE" baseline="0" dirty="0" smtClean="0"/>
              <a:t>. The </a:t>
            </a:r>
            <a:r>
              <a:rPr lang="de-DE" baseline="0" dirty="0" err="1" smtClean="0"/>
              <a:t>experiment</a:t>
            </a:r>
            <a:r>
              <a:rPr lang="de-DE" baseline="0" dirty="0" smtClean="0"/>
              <a:t> was </a:t>
            </a:r>
            <a:r>
              <a:rPr lang="de-DE" baseline="0" dirty="0" err="1" smtClean="0"/>
              <a:t>conducted</a:t>
            </a:r>
            <a:r>
              <a:rPr lang="de-DE" baseline="0" dirty="0" smtClean="0"/>
              <a:t> on </a:t>
            </a:r>
            <a:r>
              <a:rPr lang="de-DE" baseline="0" dirty="0" err="1" smtClean="0"/>
              <a:t>leaf</a:t>
            </a:r>
            <a:r>
              <a:rPr lang="de-DE" baseline="0" dirty="0" smtClean="0"/>
              <a:t> </a:t>
            </a:r>
            <a:r>
              <a:rPr lang="de-DE" baseline="0" dirty="0" err="1" smtClean="0"/>
              <a:t>discs</a:t>
            </a:r>
            <a:r>
              <a:rPr lang="de-DE" baseline="0" dirty="0" smtClean="0"/>
              <a:t> </a:t>
            </a:r>
            <a:r>
              <a:rPr lang="de-DE" baseline="0" dirty="0" err="1" smtClean="0"/>
              <a:t>instead</a:t>
            </a:r>
            <a:r>
              <a:rPr lang="de-DE" baseline="0" dirty="0" smtClean="0"/>
              <a:t> </a:t>
            </a:r>
            <a:r>
              <a:rPr lang="de-DE" baseline="0" dirty="0" err="1" smtClean="0"/>
              <a:t>of</a:t>
            </a:r>
            <a:r>
              <a:rPr lang="de-DE" baseline="0" dirty="0" smtClean="0"/>
              <a:t> </a:t>
            </a:r>
            <a:r>
              <a:rPr lang="de-DE" baseline="0" dirty="0" err="1" smtClean="0"/>
              <a:t>whole</a:t>
            </a:r>
            <a:r>
              <a:rPr lang="de-DE" baseline="0" dirty="0" smtClean="0"/>
              <a:t> </a:t>
            </a:r>
            <a:r>
              <a:rPr lang="de-DE" baseline="0" dirty="0" err="1" smtClean="0"/>
              <a:t>leaves</a:t>
            </a:r>
            <a:r>
              <a:rPr lang="de-DE" baseline="0" dirty="0" smtClean="0"/>
              <a:t> </a:t>
            </a:r>
            <a:r>
              <a:rPr lang="de-DE" baseline="0" dirty="0" err="1" smtClean="0"/>
              <a:t>to</a:t>
            </a:r>
            <a:r>
              <a:rPr lang="de-DE" baseline="0" dirty="0" smtClean="0"/>
              <a:t> </a:t>
            </a:r>
            <a:r>
              <a:rPr lang="de-DE" baseline="0" dirty="0" err="1" smtClean="0"/>
              <a:t>eliminate</a:t>
            </a:r>
            <a:r>
              <a:rPr lang="de-DE" baseline="0" dirty="0" smtClean="0"/>
              <a:t> </a:t>
            </a:r>
            <a:r>
              <a:rPr lang="de-DE" baseline="0" dirty="0" err="1" smtClean="0"/>
              <a:t>the</a:t>
            </a:r>
            <a:r>
              <a:rPr lang="de-DE" baseline="0" dirty="0" smtClean="0"/>
              <a:t> </a:t>
            </a:r>
            <a:r>
              <a:rPr lang="de-DE" baseline="0" dirty="0" err="1" smtClean="0"/>
              <a:t>influence</a:t>
            </a:r>
            <a:r>
              <a:rPr lang="de-DE" baseline="0" dirty="0" smtClean="0"/>
              <a:t> </a:t>
            </a:r>
            <a:r>
              <a:rPr lang="de-DE" baseline="0" dirty="0" err="1" smtClean="0"/>
              <a:t>of</a:t>
            </a:r>
            <a:r>
              <a:rPr lang="de-DE" baseline="0" dirty="0" smtClean="0"/>
              <a:t> </a:t>
            </a:r>
            <a:r>
              <a:rPr lang="de-DE" baseline="0" dirty="0" err="1" smtClean="0"/>
              <a:t>stomatal</a:t>
            </a:r>
            <a:r>
              <a:rPr lang="de-DE" baseline="0" dirty="0" smtClean="0"/>
              <a:t> </a:t>
            </a:r>
            <a:r>
              <a:rPr lang="de-DE" baseline="0" dirty="0" err="1" smtClean="0"/>
              <a:t>responses</a:t>
            </a:r>
            <a:r>
              <a:rPr lang="de-DE" baseline="0" dirty="0" smtClean="0"/>
              <a:t>. </a:t>
            </a:r>
          </a:p>
          <a:p>
            <a:r>
              <a:rPr lang="de-DE" baseline="0" dirty="0" err="1" smtClean="0"/>
              <a:t>Both</a:t>
            </a:r>
            <a:r>
              <a:rPr lang="de-DE" baseline="0" dirty="0" smtClean="0"/>
              <a:t> </a:t>
            </a:r>
            <a:r>
              <a:rPr lang="de-DE" baseline="0" dirty="0" err="1" smtClean="0"/>
              <a:t>spinach</a:t>
            </a:r>
            <a:r>
              <a:rPr lang="de-DE" baseline="0" dirty="0" smtClean="0"/>
              <a:t> </a:t>
            </a:r>
            <a:r>
              <a:rPr lang="de-DE" baseline="0" dirty="0" err="1" smtClean="0"/>
              <a:t>and</a:t>
            </a:r>
            <a:r>
              <a:rPr lang="de-DE" baseline="0" dirty="0" smtClean="0"/>
              <a:t> </a:t>
            </a:r>
            <a:r>
              <a:rPr lang="de-DE" baseline="0" dirty="0" err="1" smtClean="0"/>
              <a:t>oleander</a:t>
            </a:r>
            <a:r>
              <a:rPr lang="de-DE" baseline="0" dirty="0" smtClean="0"/>
              <a:t> </a:t>
            </a:r>
            <a:r>
              <a:rPr lang="de-DE" baseline="0" dirty="0" err="1" smtClean="0"/>
              <a:t>leaves</a:t>
            </a:r>
            <a:r>
              <a:rPr lang="de-DE" baseline="0" dirty="0" smtClean="0"/>
              <a:t> </a:t>
            </a:r>
            <a:r>
              <a:rPr lang="de-DE" baseline="0" dirty="0" err="1" smtClean="0"/>
              <a:t>respond</a:t>
            </a:r>
            <a:r>
              <a:rPr lang="de-DE" baseline="0" dirty="0" smtClean="0"/>
              <a:t> in </a:t>
            </a:r>
            <a:r>
              <a:rPr lang="de-DE" baseline="0" dirty="0" err="1" smtClean="0"/>
              <a:t>more</a:t>
            </a:r>
            <a:r>
              <a:rPr lang="de-DE" baseline="0" dirty="0" smtClean="0"/>
              <a:t> </a:t>
            </a:r>
            <a:r>
              <a:rPr lang="de-DE" baseline="0" dirty="0" err="1" smtClean="0"/>
              <a:t>or</a:t>
            </a:r>
            <a:r>
              <a:rPr lang="de-DE" baseline="0" dirty="0" smtClean="0"/>
              <a:t> </a:t>
            </a:r>
            <a:r>
              <a:rPr lang="de-DE" baseline="0" dirty="0" err="1" smtClean="0"/>
              <a:t>less</a:t>
            </a:r>
            <a:r>
              <a:rPr lang="de-DE" baseline="0" dirty="0" smtClean="0"/>
              <a:t> </a:t>
            </a:r>
            <a:r>
              <a:rPr lang="de-DE" baseline="0" dirty="0" err="1" smtClean="0"/>
              <a:t>the</a:t>
            </a:r>
            <a:r>
              <a:rPr lang="de-DE" baseline="0" dirty="0" smtClean="0"/>
              <a:t> same </a:t>
            </a:r>
            <a:r>
              <a:rPr lang="de-DE" baseline="0" dirty="0" err="1" smtClean="0"/>
              <a:t>way</a:t>
            </a:r>
            <a:r>
              <a:rPr lang="de-DE" baseline="0" dirty="0" smtClean="0"/>
              <a:t>. </a:t>
            </a:r>
            <a:r>
              <a:rPr lang="de-DE" baseline="0" dirty="0" err="1" smtClean="0"/>
              <a:t>Photosynthesis</a:t>
            </a:r>
            <a:r>
              <a:rPr lang="de-DE" baseline="0" dirty="0" smtClean="0"/>
              <a:t> </a:t>
            </a:r>
            <a:r>
              <a:rPr lang="de-DE" baseline="0" dirty="0" err="1" smtClean="0"/>
              <a:t>is</a:t>
            </a:r>
            <a:r>
              <a:rPr lang="de-DE" baseline="0" dirty="0" smtClean="0"/>
              <a:t> </a:t>
            </a:r>
            <a:r>
              <a:rPr lang="de-DE" baseline="0" dirty="0" err="1" smtClean="0"/>
              <a:t>largely</a:t>
            </a:r>
            <a:r>
              <a:rPr lang="de-DE" baseline="0" dirty="0" smtClean="0"/>
              <a:t> </a:t>
            </a:r>
            <a:r>
              <a:rPr lang="de-DE" baseline="0" dirty="0" err="1" smtClean="0"/>
              <a:t>unaffected</a:t>
            </a:r>
            <a:r>
              <a:rPr lang="de-DE" baseline="0" dirty="0" smtClean="0"/>
              <a:t> </a:t>
            </a:r>
            <a:r>
              <a:rPr lang="de-DE" baseline="0" dirty="0" err="1" smtClean="0"/>
              <a:t>by</a:t>
            </a:r>
            <a:r>
              <a:rPr lang="de-DE" baseline="0" dirty="0" smtClean="0"/>
              <a:t> relative </a:t>
            </a:r>
            <a:r>
              <a:rPr lang="de-DE" baseline="0" dirty="0" err="1" smtClean="0"/>
              <a:t>volume-loss</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protoplast</a:t>
            </a:r>
            <a:r>
              <a:rPr lang="de-DE" baseline="0" dirty="0" smtClean="0"/>
              <a:t> </a:t>
            </a:r>
            <a:r>
              <a:rPr lang="de-DE" baseline="0" dirty="0" err="1" smtClean="0"/>
              <a:t>up</a:t>
            </a:r>
            <a:r>
              <a:rPr lang="de-DE" baseline="0" dirty="0" smtClean="0"/>
              <a:t> </a:t>
            </a:r>
            <a:r>
              <a:rPr lang="de-DE" baseline="0" dirty="0" err="1" smtClean="0"/>
              <a:t>to</a:t>
            </a:r>
            <a:r>
              <a:rPr lang="de-DE" baseline="0" dirty="0" smtClean="0"/>
              <a:t> </a:t>
            </a:r>
            <a:r>
              <a:rPr lang="de-DE" baseline="0" dirty="0" err="1" smtClean="0"/>
              <a:t>about</a:t>
            </a:r>
            <a:r>
              <a:rPr lang="de-DE" baseline="0" dirty="0" smtClean="0"/>
              <a:t> 45%. </a:t>
            </a:r>
            <a:r>
              <a:rPr lang="de-DE" baseline="0" dirty="0" err="1" smtClean="0"/>
              <a:t>With</a:t>
            </a:r>
            <a:r>
              <a:rPr lang="de-DE" baseline="0" dirty="0" smtClean="0"/>
              <a:t> </a:t>
            </a:r>
            <a:r>
              <a:rPr lang="de-DE" baseline="0" dirty="0" err="1" smtClean="0"/>
              <a:t>further</a:t>
            </a:r>
            <a:r>
              <a:rPr lang="de-DE" baseline="0" dirty="0" smtClean="0"/>
              <a:t> </a:t>
            </a:r>
            <a:r>
              <a:rPr lang="de-DE" baseline="0" dirty="0" err="1" smtClean="0"/>
              <a:t>loss</a:t>
            </a:r>
            <a:r>
              <a:rPr lang="de-DE" baseline="0" dirty="0" smtClean="0"/>
              <a:t> </a:t>
            </a:r>
            <a:r>
              <a:rPr lang="de-DE" baseline="0" dirty="0" err="1" smtClean="0"/>
              <a:t>of</a:t>
            </a:r>
            <a:r>
              <a:rPr lang="de-DE" baseline="0" dirty="0" smtClean="0"/>
              <a:t> </a:t>
            </a:r>
            <a:r>
              <a:rPr lang="de-DE" baseline="0" dirty="0" err="1" smtClean="0"/>
              <a:t>water</a:t>
            </a:r>
            <a:r>
              <a:rPr lang="de-DE" baseline="0" dirty="0" smtClean="0"/>
              <a:t>, </a:t>
            </a:r>
            <a:r>
              <a:rPr lang="de-DE" baseline="0" dirty="0" err="1" smtClean="0"/>
              <a:t>photosynthesis</a:t>
            </a:r>
            <a:r>
              <a:rPr lang="de-DE" baseline="0" dirty="0" smtClean="0"/>
              <a:t> </a:t>
            </a:r>
            <a:r>
              <a:rPr lang="de-DE" baseline="0" dirty="0" err="1" smtClean="0"/>
              <a:t>deteriorates</a:t>
            </a:r>
            <a:r>
              <a:rPr lang="de-DE" baseline="0" dirty="0" smtClean="0"/>
              <a:t> </a:t>
            </a:r>
            <a:r>
              <a:rPr lang="de-DE" baseline="0" dirty="0" err="1" smtClean="0"/>
              <a:t>dramatically</a:t>
            </a:r>
            <a:r>
              <a:rPr lang="de-DE" baseline="0" dirty="0" smtClean="0"/>
              <a:t>. </a:t>
            </a:r>
          </a:p>
          <a:p>
            <a:endParaRPr lang="de-DE" baseline="0" dirty="0" smtClean="0"/>
          </a:p>
          <a:p>
            <a:r>
              <a:rPr lang="de-DE" baseline="0" dirty="0" err="1" smtClean="0"/>
              <a:t>Plants</a:t>
            </a:r>
            <a:r>
              <a:rPr lang="de-DE" baseline="0" dirty="0" smtClean="0"/>
              <a:t> </a:t>
            </a:r>
            <a:r>
              <a:rPr lang="de-DE" baseline="0" dirty="0" err="1" smtClean="0"/>
              <a:t>try</a:t>
            </a:r>
            <a:r>
              <a:rPr lang="de-DE" baseline="0" dirty="0" smtClean="0"/>
              <a:t> </a:t>
            </a:r>
            <a:r>
              <a:rPr lang="de-DE" baseline="0" dirty="0" err="1" smtClean="0"/>
              <a:t>to</a:t>
            </a:r>
            <a:r>
              <a:rPr lang="de-DE" baseline="0" dirty="0" smtClean="0"/>
              <a:t> </a:t>
            </a:r>
            <a:r>
              <a:rPr lang="de-DE" baseline="0" dirty="0" err="1" smtClean="0"/>
              <a:t>prevent</a:t>
            </a:r>
            <a:r>
              <a:rPr lang="de-DE" baseline="0" dirty="0" smtClean="0"/>
              <a:t> </a:t>
            </a:r>
            <a:r>
              <a:rPr lang="de-DE" baseline="0" dirty="0" err="1" smtClean="0"/>
              <a:t>water</a:t>
            </a:r>
            <a:r>
              <a:rPr lang="de-DE" baseline="0" dirty="0" smtClean="0"/>
              <a:t> </a:t>
            </a:r>
            <a:r>
              <a:rPr lang="de-DE" baseline="0" dirty="0" err="1" smtClean="0"/>
              <a:t>losses</a:t>
            </a:r>
            <a:r>
              <a:rPr lang="de-DE" baseline="0" dirty="0" smtClean="0"/>
              <a:t> </a:t>
            </a:r>
            <a:r>
              <a:rPr lang="de-DE" baseline="0" dirty="0" err="1" smtClean="0"/>
              <a:t>of</a:t>
            </a:r>
            <a:r>
              <a:rPr lang="de-DE" baseline="0" dirty="0" smtClean="0"/>
              <a:t> </a:t>
            </a:r>
            <a:r>
              <a:rPr lang="de-DE" baseline="0" dirty="0" err="1" smtClean="0"/>
              <a:t>this</a:t>
            </a:r>
            <a:r>
              <a:rPr lang="de-DE" baseline="0" dirty="0" smtClean="0"/>
              <a:t> </a:t>
            </a:r>
            <a:r>
              <a:rPr lang="de-DE" baseline="0" dirty="0" err="1" smtClean="0"/>
              <a:t>magnitude</a:t>
            </a:r>
            <a:r>
              <a:rPr lang="de-DE" baseline="0" dirty="0" smtClean="0"/>
              <a:t>, </a:t>
            </a:r>
            <a:r>
              <a:rPr lang="de-DE" baseline="0" dirty="0" err="1" smtClean="0"/>
              <a:t>since</a:t>
            </a:r>
            <a:r>
              <a:rPr lang="de-DE" baseline="0" dirty="0" smtClean="0"/>
              <a:t> </a:t>
            </a:r>
            <a:r>
              <a:rPr lang="de-DE" baseline="0" dirty="0" err="1" smtClean="0"/>
              <a:t>they</a:t>
            </a:r>
            <a:r>
              <a:rPr lang="de-DE" baseline="0" dirty="0" smtClean="0"/>
              <a:t> </a:t>
            </a:r>
            <a:r>
              <a:rPr lang="de-DE" baseline="0" dirty="0" err="1" smtClean="0"/>
              <a:t>are</a:t>
            </a:r>
            <a:r>
              <a:rPr lang="de-DE" baseline="0" dirty="0" smtClean="0"/>
              <a:t> </a:t>
            </a:r>
            <a:r>
              <a:rPr lang="de-DE" baseline="0" dirty="0" err="1" smtClean="0"/>
              <a:t>usually</a:t>
            </a:r>
            <a:r>
              <a:rPr lang="de-DE" baseline="0" dirty="0" smtClean="0"/>
              <a:t> fatal, so </a:t>
            </a:r>
            <a:r>
              <a:rPr lang="de-DE" baseline="0" dirty="0" err="1" smtClean="0"/>
              <a:t>this</a:t>
            </a:r>
            <a:r>
              <a:rPr lang="de-DE" baseline="0" dirty="0" smtClean="0"/>
              <a:t> </a:t>
            </a:r>
            <a:r>
              <a:rPr lang="de-DE" baseline="0" dirty="0" err="1" smtClean="0"/>
              <a:t>direct</a:t>
            </a:r>
            <a:r>
              <a:rPr lang="de-DE" baseline="0" dirty="0" smtClean="0"/>
              <a:t> </a:t>
            </a:r>
            <a:r>
              <a:rPr lang="de-DE" baseline="0" dirty="0" err="1" smtClean="0"/>
              <a:t>effect</a:t>
            </a:r>
            <a:r>
              <a:rPr lang="de-DE" baseline="0" dirty="0" smtClean="0"/>
              <a:t> </a:t>
            </a:r>
            <a:r>
              <a:rPr lang="de-DE" baseline="0" dirty="0" err="1" smtClean="0"/>
              <a:t>of</a:t>
            </a:r>
            <a:r>
              <a:rPr lang="de-DE" baseline="0" dirty="0" smtClean="0"/>
              <a:t> </a:t>
            </a:r>
            <a:r>
              <a:rPr lang="de-DE" baseline="0" dirty="0" err="1" smtClean="0"/>
              <a:t>water</a:t>
            </a:r>
            <a:r>
              <a:rPr lang="de-DE" baseline="0" dirty="0" smtClean="0"/>
              <a:t> </a:t>
            </a:r>
            <a:r>
              <a:rPr lang="de-DE" baseline="0" dirty="0" err="1" smtClean="0"/>
              <a:t>shortage</a:t>
            </a:r>
            <a:r>
              <a:rPr lang="de-DE" baseline="0" dirty="0" smtClean="0"/>
              <a:t> on </a:t>
            </a:r>
            <a:r>
              <a:rPr lang="de-DE" baseline="0" dirty="0" err="1" smtClean="0"/>
              <a:t>photosynthesis</a:t>
            </a:r>
            <a:r>
              <a:rPr lang="de-DE" baseline="0" dirty="0" smtClean="0"/>
              <a:t> </a:t>
            </a:r>
            <a:r>
              <a:rPr lang="de-DE" baseline="0" dirty="0" err="1" smtClean="0"/>
              <a:t>is</a:t>
            </a:r>
            <a:r>
              <a:rPr lang="de-DE" baseline="0" dirty="0" smtClean="0"/>
              <a:t> </a:t>
            </a:r>
            <a:r>
              <a:rPr lang="de-DE" baseline="0" dirty="0" err="1" smtClean="0"/>
              <a:t>rarely</a:t>
            </a:r>
            <a:r>
              <a:rPr lang="de-DE" baseline="0" dirty="0" smtClean="0"/>
              <a:t> </a:t>
            </a:r>
            <a:r>
              <a:rPr lang="de-DE" baseline="0" dirty="0" err="1" smtClean="0"/>
              <a:t>examined</a:t>
            </a:r>
            <a:r>
              <a:rPr lang="de-DE" baseline="0" dirty="0" smtClean="0"/>
              <a:t> in </a:t>
            </a:r>
            <a:r>
              <a:rPr lang="de-DE" baseline="0" dirty="0" err="1" smtClean="0"/>
              <a:t>natural</a:t>
            </a:r>
            <a:r>
              <a:rPr lang="de-DE" baseline="0" dirty="0" smtClean="0"/>
              <a:t> </a:t>
            </a:r>
            <a:r>
              <a:rPr lang="de-DE" baseline="0" dirty="0" err="1" smtClean="0"/>
              <a:t>settings</a:t>
            </a:r>
            <a:r>
              <a:rPr lang="de-DE" baseline="0" dirty="0" smtClean="0"/>
              <a:t>. </a:t>
            </a:r>
            <a:endParaRPr lang="de-DE" dirty="0"/>
          </a:p>
        </p:txBody>
      </p:sp>
      <p:sp>
        <p:nvSpPr>
          <p:cNvPr id="4" name="Foliennummernplatzhalter 3"/>
          <p:cNvSpPr>
            <a:spLocks noGrp="1"/>
          </p:cNvSpPr>
          <p:nvPr>
            <p:ph type="sldNum" sz="quarter" idx="10"/>
          </p:nvPr>
        </p:nvSpPr>
        <p:spPr/>
        <p:txBody>
          <a:bodyPr/>
          <a:lstStyle/>
          <a:p>
            <a:fld id="{46E745FC-2B65-4885-82FE-6A7DE99C0385}" type="slidenum">
              <a:rPr lang="de-DE" smtClean="0"/>
              <a:t>41</a:t>
            </a:fld>
            <a:endParaRPr lang="de-DE"/>
          </a:p>
        </p:txBody>
      </p:sp>
    </p:spTree>
    <p:extLst>
      <p:ext uri="{BB962C8B-B14F-4D97-AF65-F5344CB8AC3E}">
        <p14:creationId xmlns:p14="http://schemas.microsoft.com/office/powerpoint/2010/main" val="33399405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smtClean="0"/>
              <a:t>To</a:t>
            </a:r>
            <a:r>
              <a:rPr lang="de-DE" dirty="0" smtClean="0"/>
              <a:t> </a:t>
            </a:r>
            <a:r>
              <a:rPr lang="de-DE" dirty="0" err="1" smtClean="0"/>
              <a:t>prevent</a:t>
            </a:r>
            <a:r>
              <a:rPr lang="de-DE" dirty="0" smtClean="0"/>
              <a:t> </a:t>
            </a:r>
            <a:r>
              <a:rPr lang="de-DE" dirty="0" err="1" smtClean="0"/>
              <a:t>uncontrolled</a:t>
            </a:r>
            <a:r>
              <a:rPr lang="de-DE" baseline="0" dirty="0" smtClean="0"/>
              <a:t> </a:t>
            </a:r>
            <a:r>
              <a:rPr lang="de-DE" baseline="0" dirty="0" err="1" smtClean="0"/>
              <a:t>water</a:t>
            </a:r>
            <a:r>
              <a:rPr lang="de-DE" baseline="0" dirty="0" smtClean="0"/>
              <a:t> </a:t>
            </a:r>
            <a:r>
              <a:rPr lang="de-DE" baseline="0" dirty="0" err="1" smtClean="0"/>
              <a:t>loss</a:t>
            </a:r>
            <a:r>
              <a:rPr lang="de-DE" baseline="0" dirty="0" smtClean="0"/>
              <a:t> </a:t>
            </a:r>
            <a:r>
              <a:rPr lang="de-DE" baseline="0" dirty="0" err="1" smtClean="0"/>
              <a:t>from</a:t>
            </a:r>
            <a:r>
              <a:rPr lang="de-DE" baseline="0" dirty="0" smtClean="0"/>
              <a:t> </a:t>
            </a:r>
            <a:r>
              <a:rPr lang="de-DE" baseline="0" dirty="0" err="1" smtClean="0"/>
              <a:t>the</a:t>
            </a:r>
            <a:r>
              <a:rPr lang="de-DE" baseline="0" dirty="0" smtClean="0"/>
              <a:t> </a:t>
            </a:r>
            <a:r>
              <a:rPr lang="de-DE" baseline="0" dirty="0" err="1" smtClean="0"/>
              <a:t>leaves</a:t>
            </a:r>
            <a:r>
              <a:rPr lang="de-DE" baseline="0" dirty="0" smtClean="0"/>
              <a:t>, </a:t>
            </a:r>
            <a:r>
              <a:rPr lang="de-DE" baseline="0" dirty="0" err="1" smtClean="0"/>
              <a:t>they</a:t>
            </a:r>
            <a:r>
              <a:rPr lang="de-DE" baseline="0" dirty="0" smtClean="0"/>
              <a:t> </a:t>
            </a:r>
            <a:r>
              <a:rPr lang="de-DE" baseline="0" dirty="0" err="1" smtClean="0"/>
              <a:t>are</a:t>
            </a:r>
            <a:r>
              <a:rPr lang="de-DE" baseline="0" dirty="0" smtClean="0"/>
              <a:t> </a:t>
            </a:r>
            <a:r>
              <a:rPr lang="de-DE" baseline="0" dirty="0" err="1" smtClean="0"/>
              <a:t>covered</a:t>
            </a:r>
            <a:r>
              <a:rPr lang="de-DE" baseline="0" dirty="0" smtClean="0"/>
              <a:t> </a:t>
            </a:r>
            <a:r>
              <a:rPr lang="de-DE" baseline="0" dirty="0" err="1" smtClean="0"/>
              <a:t>by</a:t>
            </a:r>
            <a:r>
              <a:rPr lang="de-DE" baseline="0" dirty="0" smtClean="0"/>
              <a:t> </a:t>
            </a:r>
            <a:r>
              <a:rPr lang="de-DE" baseline="0" dirty="0" err="1" smtClean="0"/>
              <a:t>the</a:t>
            </a:r>
            <a:r>
              <a:rPr lang="de-DE" baseline="0" dirty="0" smtClean="0"/>
              <a:t> </a:t>
            </a:r>
            <a:r>
              <a:rPr lang="de-DE" baseline="0" dirty="0" err="1" smtClean="0"/>
              <a:t>cuticle</a:t>
            </a:r>
            <a:r>
              <a:rPr lang="de-DE" baseline="0" dirty="0" smtClean="0"/>
              <a:t> </a:t>
            </a:r>
            <a:r>
              <a:rPr lang="de-DE" baseline="0" dirty="0" err="1" smtClean="0"/>
              <a:t>and</a:t>
            </a:r>
            <a:r>
              <a:rPr lang="de-DE" baseline="0" dirty="0" smtClean="0"/>
              <a:t> </a:t>
            </a:r>
            <a:r>
              <a:rPr lang="de-DE" baseline="0" dirty="0" err="1" smtClean="0"/>
              <a:t>the</a:t>
            </a:r>
            <a:r>
              <a:rPr lang="de-DE" dirty="0" smtClean="0"/>
              <a:t> </a:t>
            </a:r>
            <a:r>
              <a:rPr lang="de-DE" dirty="0" err="1" smtClean="0"/>
              <a:t>stomatal</a:t>
            </a:r>
            <a:r>
              <a:rPr lang="de-DE" dirty="0" smtClean="0"/>
              <a:t> </a:t>
            </a:r>
            <a:r>
              <a:rPr lang="de-DE" dirty="0" err="1" smtClean="0"/>
              <a:t>pores</a:t>
            </a:r>
            <a:r>
              <a:rPr lang="de-DE" dirty="0" smtClean="0"/>
              <a:t> </a:t>
            </a:r>
            <a:r>
              <a:rPr lang="de-DE" dirty="0" err="1" smtClean="0"/>
              <a:t>act</a:t>
            </a:r>
            <a:r>
              <a:rPr lang="de-DE" baseline="0" dirty="0" smtClean="0"/>
              <a:t> </a:t>
            </a:r>
            <a:r>
              <a:rPr lang="de-DE" baseline="0" dirty="0" err="1" smtClean="0"/>
              <a:t>as</a:t>
            </a:r>
            <a:r>
              <a:rPr lang="de-DE" baseline="0" dirty="0" smtClean="0"/>
              <a:t> </a:t>
            </a:r>
            <a:r>
              <a:rPr lang="de-DE" baseline="0" dirty="0" err="1" smtClean="0"/>
              <a:t>gatekeepers</a:t>
            </a:r>
            <a:r>
              <a:rPr lang="de-DE" baseline="0" dirty="0" smtClean="0"/>
              <a:t> </a:t>
            </a:r>
            <a:r>
              <a:rPr lang="de-DE" baseline="0" dirty="0" err="1" smtClean="0"/>
              <a:t>for</a:t>
            </a:r>
            <a:r>
              <a:rPr lang="de-DE" baseline="0" dirty="0" smtClean="0"/>
              <a:t> </a:t>
            </a:r>
            <a:r>
              <a:rPr lang="de-DE" baseline="0" dirty="0" err="1" smtClean="0"/>
              <a:t>the</a:t>
            </a:r>
            <a:r>
              <a:rPr lang="de-DE" baseline="0" dirty="0" smtClean="0"/>
              <a:t> gas </a:t>
            </a:r>
            <a:r>
              <a:rPr lang="de-DE" baseline="0" dirty="0" err="1" smtClean="0"/>
              <a:t>exchange</a:t>
            </a:r>
            <a:r>
              <a:rPr lang="de-DE" baseline="0" dirty="0" smtClean="0"/>
              <a:t> </a:t>
            </a:r>
            <a:r>
              <a:rPr lang="de-DE" baseline="0" dirty="0" err="1" smtClean="0"/>
              <a:t>processes</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leaf</a:t>
            </a:r>
            <a:r>
              <a:rPr lang="de-DE" baseline="0" dirty="0" smtClean="0"/>
              <a:t>. In </a:t>
            </a:r>
            <a:r>
              <a:rPr lang="de-DE" baseline="0" dirty="0" err="1" smtClean="0"/>
              <a:t>order</a:t>
            </a:r>
            <a:r>
              <a:rPr lang="de-DE" baseline="0" dirty="0" smtClean="0"/>
              <a:t> </a:t>
            </a:r>
            <a:r>
              <a:rPr lang="de-DE" baseline="0" dirty="0" err="1" smtClean="0"/>
              <a:t>for</a:t>
            </a:r>
            <a:r>
              <a:rPr lang="de-DE" baseline="0" dirty="0" smtClean="0"/>
              <a:t> </a:t>
            </a:r>
            <a:r>
              <a:rPr lang="de-DE" baseline="0" dirty="0" err="1" smtClean="0"/>
              <a:t>the</a:t>
            </a:r>
            <a:r>
              <a:rPr lang="de-DE" baseline="0" dirty="0" smtClean="0"/>
              <a:t> plant </a:t>
            </a:r>
            <a:r>
              <a:rPr lang="de-DE" baseline="0" dirty="0" err="1" smtClean="0"/>
              <a:t>to</a:t>
            </a:r>
            <a:r>
              <a:rPr lang="de-DE" baseline="0" dirty="0" smtClean="0"/>
              <a:t> </a:t>
            </a:r>
            <a:r>
              <a:rPr lang="de-DE" baseline="0" dirty="0" err="1" smtClean="0"/>
              <a:t>function</a:t>
            </a:r>
            <a:r>
              <a:rPr lang="de-DE" baseline="0" dirty="0" smtClean="0"/>
              <a:t> </a:t>
            </a:r>
            <a:r>
              <a:rPr lang="de-DE" baseline="0" dirty="0" err="1" smtClean="0"/>
              <a:t>efficiently</a:t>
            </a:r>
            <a:r>
              <a:rPr lang="de-DE" baseline="0" dirty="0" smtClean="0"/>
              <a:t>, </a:t>
            </a:r>
            <a:r>
              <a:rPr lang="de-DE" baseline="0" dirty="0" err="1" smtClean="0"/>
              <a:t>they</a:t>
            </a:r>
            <a:r>
              <a:rPr lang="de-DE" baseline="0" dirty="0" smtClean="0"/>
              <a:t> </a:t>
            </a:r>
            <a:r>
              <a:rPr lang="de-DE" baseline="0" dirty="0" err="1" smtClean="0"/>
              <a:t>have</a:t>
            </a:r>
            <a:r>
              <a:rPr lang="de-DE" baseline="0" dirty="0" smtClean="0"/>
              <a:t> </a:t>
            </a:r>
            <a:r>
              <a:rPr lang="de-DE" baseline="0" dirty="0" err="1" smtClean="0"/>
              <a:t>to</a:t>
            </a:r>
            <a:r>
              <a:rPr lang="de-DE" baseline="0" dirty="0" smtClean="0"/>
              <a:t> </a:t>
            </a:r>
            <a:r>
              <a:rPr lang="de-DE" baseline="0" dirty="0" err="1" smtClean="0"/>
              <a:t>balance</a:t>
            </a:r>
            <a:r>
              <a:rPr lang="de-DE" baseline="0" dirty="0" smtClean="0"/>
              <a:t> gas </a:t>
            </a:r>
            <a:r>
              <a:rPr lang="de-DE" baseline="0" dirty="0" err="1" smtClean="0"/>
              <a:t>exchange</a:t>
            </a:r>
            <a:r>
              <a:rPr lang="de-DE" baseline="0" dirty="0" smtClean="0"/>
              <a:t> in a </a:t>
            </a:r>
            <a:r>
              <a:rPr lang="de-DE" baseline="0" dirty="0" err="1" smtClean="0"/>
              <a:t>way</a:t>
            </a:r>
            <a:r>
              <a:rPr lang="de-DE" baseline="0" dirty="0" smtClean="0"/>
              <a:t> </a:t>
            </a:r>
            <a:r>
              <a:rPr lang="de-DE" baseline="0" dirty="0" err="1" smtClean="0"/>
              <a:t>that</a:t>
            </a:r>
            <a:r>
              <a:rPr lang="de-DE" baseline="0" dirty="0" smtClean="0"/>
              <a:t> </a:t>
            </a:r>
            <a:r>
              <a:rPr lang="de-DE" baseline="0" dirty="0" err="1" smtClean="0"/>
              <a:t>maximizes</a:t>
            </a:r>
            <a:r>
              <a:rPr lang="de-DE" baseline="0" dirty="0" smtClean="0"/>
              <a:t> CO</a:t>
            </a:r>
            <a:r>
              <a:rPr lang="de-DE" baseline="-25000" dirty="0" smtClean="0"/>
              <a:t>2</a:t>
            </a:r>
            <a:r>
              <a:rPr lang="de-DE" baseline="0" dirty="0" smtClean="0"/>
              <a:t>-supply </a:t>
            </a:r>
            <a:r>
              <a:rPr lang="de-DE" baseline="0" dirty="0" err="1" smtClean="0"/>
              <a:t>to</a:t>
            </a:r>
            <a:r>
              <a:rPr lang="de-DE" baseline="0" dirty="0" smtClean="0"/>
              <a:t> </a:t>
            </a:r>
            <a:r>
              <a:rPr lang="de-DE" baseline="0" dirty="0" err="1" smtClean="0"/>
              <a:t>photosynthesis</a:t>
            </a:r>
            <a:r>
              <a:rPr lang="de-DE" baseline="0" dirty="0" smtClean="0"/>
              <a:t>, </a:t>
            </a:r>
            <a:r>
              <a:rPr lang="de-DE" baseline="0" dirty="0" err="1" smtClean="0"/>
              <a:t>while</a:t>
            </a:r>
            <a:r>
              <a:rPr lang="de-DE" baseline="0" dirty="0" smtClean="0"/>
              <a:t> </a:t>
            </a:r>
            <a:r>
              <a:rPr lang="de-DE" baseline="0" dirty="0" err="1" smtClean="0"/>
              <a:t>minimizing</a:t>
            </a:r>
            <a:r>
              <a:rPr lang="de-DE" baseline="0" dirty="0" smtClean="0"/>
              <a:t> </a:t>
            </a:r>
            <a:r>
              <a:rPr lang="de-DE" baseline="0" dirty="0" err="1" smtClean="0"/>
              <a:t>water</a:t>
            </a:r>
            <a:r>
              <a:rPr lang="de-DE" baseline="0" dirty="0" smtClean="0"/>
              <a:t> </a:t>
            </a:r>
            <a:r>
              <a:rPr lang="de-DE" baseline="0" dirty="0" err="1" smtClean="0"/>
              <a:t>loss</a:t>
            </a:r>
            <a:r>
              <a:rPr lang="de-DE" baseline="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aseline="0" dirty="0" err="1" smtClean="0"/>
              <a:t>To</a:t>
            </a:r>
            <a:r>
              <a:rPr lang="de-DE" baseline="0" dirty="0" smtClean="0"/>
              <a:t> do </a:t>
            </a:r>
            <a:r>
              <a:rPr lang="de-DE" baseline="0" dirty="0" err="1" smtClean="0"/>
              <a:t>this</a:t>
            </a:r>
            <a:r>
              <a:rPr lang="de-DE" baseline="0" dirty="0" smtClean="0"/>
              <a:t>, </a:t>
            </a:r>
            <a:r>
              <a:rPr lang="de-DE" baseline="0" dirty="0" err="1" smtClean="0"/>
              <a:t>stomata</a:t>
            </a:r>
            <a:r>
              <a:rPr lang="de-DE" baseline="0" dirty="0" smtClean="0"/>
              <a:t> </a:t>
            </a:r>
            <a:r>
              <a:rPr lang="de-DE" baseline="0" dirty="0" err="1" smtClean="0"/>
              <a:t>respond</a:t>
            </a:r>
            <a:r>
              <a:rPr lang="de-DE" baseline="0" dirty="0" smtClean="0"/>
              <a:t> </a:t>
            </a:r>
            <a:r>
              <a:rPr lang="de-DE" baseline="0" dirty="0" err="1" smtClean="0"/>
              <a:t>to</a:t>
            </a:r>
            <a:r>
              <a:rPr lang="de-DE" baseline="0" dirty="0" smtClean="0"/>
              <a:t> environmental </a:t>
            </a:r>
            <a:r>
              <a:rPr lang="de-DE" baseline="0" dirty="0" err="1" smtClean="0"/>
              <a:t>information</a:t>
            </a:r>
            <a:r>
              <a:rPr lang="de-DE" baseline="0" dirty="0" smtClean="0"/>
              <a:t> like </a:t>
            </a:r>
            <a:r>
              <a:rPr lang="de-DE" baseline="0" dirty="0" err="1" smtClean="0"/>
              <a:t>Water</a:t>
            </a:r>
            <a:r>
              <a:rPr lang="de-DE" baseline="0" dirty="0" smtClean="0"/>
              <a:t> </a:t>
            </a:r>
            <a:r>
              <a:rPr lang="de-DE" baseline="0" dirty="0" err="1" smtClean="0"/>
              <a:t>vapour</a:t>
            </a:r>
            <a:r>
              <a:rPr lang="de-DE" baseline="0" dirty="0" smtClean="0"/>
              <a:t> </a:t>
            </a:r>
            <a:r>
              <a:rPr lang="de-DE" baseline="0" dirty="0" err="1" smtClean="0"/>
              <a:t>concentration</a:t>
            </a:r>
            <a:r>
              <a:rPr lang="de-DE" baseline="0" dirty="0" smtClean="0"/>
              <a:t> in </a:t>
            </a:r>
            <a:r>
              <a:rPr lang="de-DE" baseline="0" dirty="0" err="1" smtClean="0"/>
              <a:t>the</a:t>
            </a:r>
            <a:r>
              <a:rPr lang="de-DE" baseline="0" dirty="0" smtClean="0"/>
              <a:t> </a:t>
            </a:r>
            <a:r>
              <a:rPr lang="de-DE" baseline="0" dirty="0" err="1" smtClean="0"/>
              <a:t>air</a:t>
            </a:r>
            <a:r>
              <a:rPr lang="de-DE" baseline="0" dirty="0" smtClean="0"/>
              <a:t> </a:t>
            </a:r>
            <a:r>
              <a:rPr lang="de-DE" baseline="0" dirty="0" err="1" smtClean="0"/>
              <a:t>and</a:t>
            </a:r>
            <a:r>
              <a:rPr lang="de-DE" baseline="0" dirty="0" smtClean="0"/>
              <a:t> light, </a:t>
            </a:r>
            <a:r>
              <a:rPr lang="de-DE" baseline="0" dirty="0" err="1" smtClean="0"/>
              <a:t>and</a:t>
            </a:r>
            <a:r>
              <a:rPr lang="de-DE" baseline="0" dirty="0" smtClean="0"/>
              <a:t> </a:t>
            </a:r>
            <a:r>
              <a:rPr lang="de-DE" baseline="0" dirty="0" err="1" smtClean="0"/>
              <a:t>to</a:t>
            </a:r>
            <a:r>
              <a:rPr lang="de-DE" baseline="0" dirty="0" smtClean="0"/>
              <a:t> internal </a:t>
            </a:r>
            <a:r>
              <a:rPr lang="de-DE" baseline="0" dirty="0" err="1" smtClean="0"/>
              <a:t>information</a:t>
            </a:r>
            <a:r>
              <a:rPr lang="de-DE" baseline="0" dirty="0" smtClean="0"/>
              <a:t> </a:t>
            </a:r>
            <a:r>
              <a:rPr lang="de-DE" baseline="0" dirty="0" err="1" smtClean="0"/>
              <a:t>concerning</a:t>
            </a:r>
            <a:r>
              <a:rPr lang="de-DE" baseline="0" dirty="0" smtClean="0"/>
              <a:t> </a:t>
            </a:r>
            <a:r>
              <a:rPr lang="de-DE" baseline="0" dirty="0" err="1" smtClean="0"/>
              <a:t>the</a:t>
            </a:r>
            <a:r>
              <a:rPr lang="de-DE" baseline="0" dirty="0" smtClean="0"/>
              <a:t> </a:t>
            </a:r>
            <a:r>
              <a:rPr lang="de-DE" baseline="0" dirty="0" err="1" smtClean="0"/>
              <a:t>water</a:t>
            </a:r>
            <a:r>
              <a:rPr lang="de-DE" baseline="0" dirty="0" smtClean="0"/>
              <a:t>-status </a:t>
            </a:r>
            <a:r>
              <a:rPr lang="de-DE" baseline="0" dirty="0" err="1" smtClean="0"/>
              <a:t>of</a:t>
            </a:r>
            <a:r>
              <a:rPr lang="de-DE" baseline="0" dirty="0" smtClean="0"/>
              <a:t> </a:t>
            </a:r>
            <a:r>
              <a:rPr lang="de-DE" baseline="0" dirty="0" err="1" smtClean="0"/>
              <a:t>the</a:t>
            </a:r>
            <a:r>
              <a:rPr lang="de-DE" baseline="0" dirty="0" smtClean="0"/>
              <a:t> plant </a:t>
            </a:r>
            <a:r>
              <a:rPr lang="de-DE" baseline="0" dirty="0" err="1" smtClean="0"/>
              <a:t>and</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soil</a:t>
            </a:r>
            <a:r>
              <a:rPr lang="de-DE" baseline="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de-DE" baseline="0" dirty="0" err="1" smtClean="0"/>
              <a:t>It</a:t>
            </a:r>
            <a:r>
              <a:rPr lang="de-DE" baseline="0" dirty="0" smtClean="0"/>
              <a:t> </a:t>
            </a:r>
            <a:r>
              <a:rPr lang="de-DE" baseline="0" dirty="0" err="1" smtClean="0"/>
              <a:t>depends</a:t>
            </a:r>
            <a:r>
              <a:rPr lang="de-DE" baseline="0" dirty="0" smtClean="0"/>
              <a:t> on </a:t>
            </a:r>
            <a:r>
              <a:rPr lang="de-DE" baseline="0" dirty="0" err="1" smtClean="0"/>
              <a:t>the</a:t>
            </a:r>
            <a:r>
              <a:rPr lang="de-DE" baseline="0" dirty="0" smtClean="0"/>
              <a:t> </a:t>
            </a:r>
            <a:r>
              <a:rPr lang="de-DE" baseline="0" dirty="0" err="1" smtClean="0"/>
              <a:t>water</a:t>
            </a:r>
            <a:r>
              <a:rPr lang="de-DE" baseline="0" dirty="0" smtClean="0"/>
              <a:t>-status </a:t>
            </a:r>
            <a:r>
              <a:rPr lang="de-DE" baseline="0" dirty="0" err="1" smtClean="0"/>
              <a:t>of</a:t>
            </a:r>
            <a:r>
              <a:rPr lang="de-DE" baseline="0" dirty="0" smtClean="0"/>
              <a:t> </a:t>
            </a:r>
            <a:r>
              <a:rPr lang="de-DE" baseline="0" dirty="0" err="1" smtClean="0"/>
              <a:t>the</a:t>
            </a:r>
            <a:r>
              <a:rPr lang="de-DE" baseline="0" dirty="0" smtClean="0"/>
              <a:t> plant, </a:t>
            </a:r>
            <a:r>
              <a:rPr lang="de-DE" baseline="0" dirty="0" err="1" smtClean="0"/>
              <a:t>whether</a:t>
            </a:r>
            <a:r>
              <a:rPr lang="de-DE" baseline="0" dirty="0" smtClean="0"/>
              <a:t> </a:t>
            </a:r>
            <a:r>
              <a:rPr lang="de-DE" baseline="0" dirty="0" err="1" smtClean="0"/>
              <a:t>precedence</a:t>
            </a:r>
            <a:r>
              <a:rPr lang="de-DE" baseline="0" dirty="0" smtClean="0"/>
              <a:t> </a:t>
            </a:r>
            <a:r>
              <a:rPr lang="de-DE" baseline="0" dirty="0" err="1" smtClean="0"/>
              <a:t>is</a:t>
            </a:r>
            <a:r>
              <a:rPr lang="de-DE" baseline="0" dirty="0" smtClean="0"/>
              <a:t> </a:t>
            </a:r>
            <a:r>
              <a:rPr lang="de-DE" baseline="0" dirty="0" err="1" smtClean="0"/>
              <a:t>given</a:t>
            </a:r>
            <a:r>
              <a:rPr lang="de-DE" baseline="0" dirty="0" smtClean="0"/>
              <a:t> </a:t>
            </a:r>
            <a:r>
              <a:rPr lang="de-DE" baseline="0" dirty="0" err="1" smtClean="0"/>
              <a:t>to</a:t>
            </a:r>
            <a:r>
              <a:rPr lang="de-DE" baseline="0" dirty="0" smtClean="0"/>
              <a:t> </a:t>
            </a:r>
            <a:r>
              <a:rPr lang="de-DE" baseline="0" dirty="0" err="1" smtClean="0"/>
              <a:t>maintaining</a:t>
            </a:r>
            <a:r>
              <a:rPr lang="de-DE" baseline="0" dirty="0" smtClean="0"/>
              <a:t> high </a:t>
            </a:r>
            <a:r>
              <a:rPr lang="de-DE" baseline="0" dirty="0" err="1" smtClean="0"/>
              <a:t>rates</a:t>
            </a:r>
            <a:r>
              <a:rPr lang="de-DE" baseline="0" dirty="0" smtClean="0"/>
              <a:t> </a:t>
            </a:r>
            <a:r>
              <a:rPr lang="de-DE" baseline="0" dirty="0" err="1" smtClean="0"/>
              <a:t>of</a:t>
            </a:r>
            <a:r>
              <a:rPr lang="de-DE" baseline="0" dirty="0" smtClean="0"/>
              <a:t> </a:t>
            </a:r>
            <a:r>
              <a:rPr lang="de-DE" baseline="0" dirty="0" err="1" smtClean="0"/>
              <a:t>photosynthesis</a:t>
            </a:r>
            <a:r>
              <a:rPr lang="de-DE" baseline="0" dirty="0" smtClean="0"/>
              <a:t> </a:t>
            </a:r>
            <a:r>
              <a:rPr lang="de-DE" baseline="0" dirty="0" err="1" smtClean="0"/>
              <a:t>by</a:t>
            </a:r>
            <a:r>
              <a:rPr lang="de-DE" baseline="0" dirty="0" smtClean="0"/>
              <a:t> </a:t>
            </a:r>
            <a:r>
              <a:rPr lang="de-DE" baseline="0" dirty="0" err="1" smtClean="0"/>
              <a:t>maximizing</a:t>
            </a:r>
            <a:r>
              <a:rPr lang="de-DE" baseline="0" dirty="0" smtClean="0"/>
              <a:t> CO</a:t>
            </a:r>
            <a:r>
              <a:rPr lang="de-DE" baseline="-25000" dirty="0" smtClean="0"/>
              <a:t>2</a:t>
            </a:r>
            <a:r>
              <a:rPr lang="de-DE" baseline="0" dirty="0" smtClean="0"/>
              <a:t>-uptake, </a:t>
            </a:r>
            <a:r>
              <a:rPr lang="de-DE" baseline="0" dirty="0" err="1" smtClean="0"/>
              <a:t>or</a:t>
            </a:r>
            <a:r>
              <a:rPr lang="de-DE" baseline="0" dirty="0" smtClean="0"/>
              <a:t> </a:t>
            </a:r>
            <a:r>
              <a:rPr lang="de-DE" baseline="0" dirty="0" err="1" smtClean="0"/>
              <a:t>to</a:t>
            </a:r>
            <a:r>
              <a:rPr lang="de-DE" baseline="0" dirty="0" smtClean="0"/>
              <a:t> </a:t>
            </a:r>
            <a:r>
              <a:rPr lang="de-DE" baseline="0" dirty="0" err="1" smtClean="0"/>
              <a:t>reducing</a:t>
            </a:r>
            <a:r>
              <a:rPr lang="de-DE" baseline="0" dirty="0" smtClean="0"/>
              <a:t> </a:t>
            </a:r>
            <a:r>
              <a:rPr lang="de-DE" baseline="0" dirty="0" err="1" smtClean="0"/>
              <a:t>transpiration</a:t>
            </a:r>
            <a:r>
              <a:rPr lang="de-DE" baseline="0" dirty="0" smtClean="0"/>
              <a:t> </a:t>
            </a:r>
            <a:r>
              <a:rPr lang="de-DE" baseline="0" dirty="0" err="1" smtClean="0"/>
              <a:t>by</a:t>
            </a:r>
            <a:r>
              <a:rPr lang="de-DE" baseline="0" dirty="0" smtClean="0"/>
              <a:t> </a:t>
            </a:r>
            <a:r>
              <a:rPr lang="de-DE" baseline="0" dirty="0" err="1" smtClean="0"/>
              <a:t>closing</a:t>
            </a:r>
            <a:r>
              <a:rPr lang="de-DE" baseline="0" dirty="0" smtClean="0"/>
              <a:t> </a:t>
            </a:r>
            <a:r>
              <a:rPr lang="de-DE" baseline="0" dirty="0" err="1" smtClean="0"/>
              <a:t>the</a:t>
            </a:r>
            <a:r>
              <a:rPr lang="de-DE" baseline="0" dirty="0" smtClean="0"/>
              <a:t> </a:t>
            </a:r>
            <a:r>
              <a:rPr lang="de-DE" baseline="0" dirty="0" err="1" smtClean="0"/>
              <a:t>stomata</a:t>
            </a:r>
            <a:r>
              <a:rPr lang="de-DE" baseline="0" dirty="0" smtClean="0"/>
              <a:t>. </a:t>
            </a:r>
            <a:endParaRPr lang="de-DE" dirty="0"/>
          </a:p>
        </p:txBody>
      </p:sp>
      <p:sp>
        <p:nvSpPr>
          <p:cNvPr id="4" name="Foliennummernplatzhalter 3"/>
          <p:cNvSpPr>
            <a:spLocks noGrp="1"/>
          </p:cNvSpPr>
          <p:nvPr>
            <p:ph type="sldNum" sz="quarter" idx="10"/>
          </p:nvPr>
        </p:nvSpPr>
        <p:spPr/>
        <p:txBody>
          <a:bodyPr/>
          <a:lstStyle/>
          <a:p>
            <a:fld id="{46E745FC-2B65-4885-82FE-6A7DE99C0385}" type="slidenum">
              <a:rPr lang="de-DE" smtClean="0"/>
              <a:t>42</a:t>
            </a:fld>
            <a:endParaRPr lang="de-DE"/>
          </a:p>
        </p:txBody>
      </p:sp>
    </p:spTree>
    <p:extLst>
      <p:ext uri="{BB962C8B-B14F-4D97-AF65-F5344CB8AC3E}">
        <p14:creationId xmlns:p14="http://schemas.microsoft.com/office/powerpoint/2010/main" val="2306028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This </a:t>
            </a:r>
            <a:r>
              <a:rPr lang="de-DE" dirty="0" err="1" smtClean="0"/>
              <a:t>is</a:t>
            </a:r>
            <a:r>
              <a:rPr lang="de-DE" dirty="0" smtClean="0"/>
              <a:t> a </a:t>
            </a:r>
            <a:r>
              <a:rPr lang="de-DE" dirty="0" err="1" smtClean="0"/>
              <a:t>picture</a:t>
            </a:r>
            <a:r>
              <a:rPr lang="de-DE" dirty="0" smtClean="0"/>
              <a:t> </a:t>
            </a:r>
            <a:r>
              <a:rPr lang="de-DE" dirty="0" err="1" smtClean="0"/>
              <a:t>of</a:t>
            </a:r>
            <a:r>
              <a:rPr lang="de-DE" dirty="0" smtClean="0"/>
              <a:t> </a:t>
            </a:r>
            <a:r>
              <a:rPr lang="de-DE" dirty="0" err="1" smtClean="0"/>
              <a:t>part</a:t>
            </a:r>
            <a:r>
              <a:rPr lang="de-DE" dirty="0" smtClean="0"/>
              <a:t> </a:t>
            </a:r>
            <a:r>
              <a:rPr lang="de-DE" dirty="0" err="1" smtClean="0"/>
              <a:t>of</a:t>
            </a:r>
            <a:r>
              <a:rPr lang="de-DE" dirty="0" smtClean="0"/>
              <a:t> </a:t>
            </a:r>
            <a:r>
              <a:rPr lang="de-DE" dirty="0" err="1" smtClean="0"/>
              <a:t>the</a:t>
            </a:r>
            <a:r>
              <a:rPr lang="de-DE" dirty="0" smtClean="0"/>
              <a:t> </a:t>
            </a:r>
            <a:r>
              <a:rPr lang="de-DE" dirty="0" err="1" smtClean="0"/>
              <a:t>thylakoid</a:t>
            </a:r>
            <a:r>
              <a:rPr lang="de-DE" dirty="0" smtClean="0"/>
              <a:t> </a:t>
            </a:r>
            <a:r>
              <a:rPr lang="de-DE" dirty="0" err="1" smtClean="0"/>
              <a:t>membrane</a:t>
            </a:r>
            <a:r>
              <a:rPr lang="de-DE" baseline="0" dirty="0" smtClean="0"/>
              <a:t> in a </a:t>
            </a:r>
            <a:r>
              <a:rPr lang="de-DE" baseline="0" dirty="0" err="1" smtClean="0"/>
              <a:t>granum</a:t>
            </a:r>
            <a:r>
              <a:rPr lang="de-DE" baseline="0" dirty="0" smtClean="0"/>
              <a:t>, </a:t>
            </a:r>
            <a:r>
              <a:rPr lang="de-DE" baseline="0" dirty="0" err="1" smtClean="0"/>
              <a:t>separating</a:t>
            </a:r>
            <a:r>
              <a:rPr lang="de-DE" baseline="0" dirty="0" smtClean="0"/>
              <a:t> </a:t>
            </a:r>
            <a:r>
              <a:rPr lang="de-DE" baseline="0" dirty="0" err="1" smtClean="0"/>
              <a:t>the</a:t>
            </a:r>
            <a:r>
              <a:rPr lang="de-DE" baseline="0" dirty="0" smtClean="0"/>
              <a:t> </a:t>
            </a:r>
            <a:r>
              <a:rPr lang="de-DE" baseline="0" dirty="0" err="1" smtClean="0"/>
              <a:t>stroma</a:t>
            </a:r>
            <a:r>
              <a:rPr lang="de-DE" baseline="0" dirty="0" smtClean="0"/>
              <a:t> </a:t>
            </a:r>
            <a:r>
              <a:rPr lang="de-DE" baseline="0" dirty="0" err="1" smtClean="0"/>
              <a:t>from</a:t>
            </a:r>
            <a:r>
              <a:rPr lang="de-DE" baseline="0" dirty="0" smtClean="0"/>
              <a:t> </a:t>
            </a:r>
            <a:r>
              <a:rPr lang="de-DE" baseline="0" dirty="0" err="1" smtClean="0"/>
              <a:t>the</a:t>
            </a:r>
            <a:r>
              <a:rPr lang="de-DE" baseline="0" dirty="0" smtClean="0"/>
              <a:t> </a:t>
            </a:r>
            <a:r>
              <a:rPr lang="de-DE" baseline="0" dirty="0" err="1" smtClean="0"/>
              <a:t>intermembrane</a:t>
            </a:r>
            <a:r>
              <a:rPr lang="de-DE" baseline="0" dirty="0" smtClean="0"/>
              <a:t> liquid, </a:t>
            </a:r>
            <a:r>
              <a:rPr lang="de-DE" baseline="0" dirty="0" err="1" smtClean="0"/>
              <a:t>the</a:t>
            </a:r>
            <a:r>
              <a:rPr lang="de-DE" baseline="0" dirty="0" smtClean="0"/>
              <a:t> </a:t>
            </a:r>
            <a:r>
              <a:rPr lang="de-DE" baseline="0" dirty="0" err="1" smtClean="0"/>
              <a:t>lumen</a:t>
            </a:r>
            <a:r>
              <a:rPr lang="de-DE" baseline="0" dirty="0" smtClean="0"/>
              <a:t>. Inside </a:t>
            </a:r>
            <a:r>
              <a:rPr lang="de-DE" baseline="0" dirty="0" err="1" smtClean="0"/>
              <a:t>the</a:t>
            </a:r>
            <a:r>
              <a:rPr lang="de-DE" baseline="0" dirty="0" smtClean="0"/>
              <a:t> </a:t>
            </a:r>
            <a:r>
              <a:rPr lang="de-DE" baseline="0" dirty="0" err="1" smtClean="0"/>
              <a:t>membrane</a:t>
            </a:r>
            <a:r>
              <a:rPr lang="de-DE" baseline="0" dirty="0" smtClean="0"/>
              <a:t> </a:t>
            </a:r>
            <a:r>
              <a:rPr lang="de-DE" baseline="0" dirty="0" err="1" smtClean="0"/>
              <a:t>lie</a:t>
            </a:r>
            <a:r>
              <a:rPr lang="de-DE" baseline="0" dirty="0" smtClean="0"/>
              <a:t> </a:t>
            </a:r>
            <a:r>
              <a:rPr lang="de-DE" baseline="0" dirty="0" err="1" smtClean="0"/>
              <a:t>the</a:t>
            </a:r>
            <a:r>
              <a:rPr lang="de-DE" baseline="0" dirty="0" smtClean="0"/>
              <a:t> </a:t>
            </a:r>
            <a:r>
              <a:rPr lang="de-DE" baseline="0" dirty="0" err="1" smtClean="0"/>
              <a:t>components</a:t>
            </a:r>
            <a:r>
              <a:rPr lang="de-DE" baseline="0" dirty="0" smtClean="0"/>
              <a:t> </a:t>
            </a:r>
            <a:r>
              <a:rPr lang="de-DE" baseline="0" dirty="0" err="1" smtClean="0"/>
              <a:t>of</a:t>
            </a:r>
            <a:r>
              <a:rPr lang="de-DE" baseline="0" dirty="0" smtClean="0"/>
              <a:t> light </a:t>
            </a:r>
            <a:r>
              <a:rPr lang="de-DE" baseline="0" dirty="0" err="1" smtClean="0"/>
              <a:t>reactions</a:t>
            </a:r>
            <a:r>
              <a:rPr lang="de-DE" baseline="0" dirty="0" smtClean="0"/>
              <a:t>:</a:t>
            </a:r>
          </a:p>
          <a:p>
            <a:pPr marL="171450" indent="-171450">
              <a:buFont typeface="Wingdings" panose="05000000000000000000" pitchFamily="2" charset="2"/>
              <a:buChar char="à"/>
            </a:pPr>
            <a:r>
              <a:rPr lang="de-DE" baseline="0" dirty="0" err="1" smtClean="0">
                <a:sym typeface="Wingdings" panose="05000000000000000000" pitchFamily="2" charset="2"/>
              </a:rPr>
              <a:t>photosystem</a:t>
            </a:r>
            <a:r>
              <a:rPr lang="de-DE" baseline="0" dirty="0" smtClean="0">
                <a:sym typeface="Wingdings" panose="05000000000000000000" pitchFamily="2" charset="2"/>
              </a:rPr>
              <a:t> II</a:t>
            </a:r>
          </a:p>
          <a:p>
            <a:pPr marL="171450" indent="-171450">
              <a:buFont typeface="Wingdings" panose="05000000000000000000" pitchFamily="2" charset="2"/>
              <a:buChar char="à"/>
            </a:pPr>
            <a:r>
              <a:rPr lang="de-DE" baseline="0" dirty="0" err="1" smtClean="0">
                <a:sym typeface="Wingdings" panose="05000000000000000000" pitchFamily="2" charset="2"/>
              </a:rPr>
              <a:t>and</a:t>
            </a:r>
            <a:r>
              <a:rPr lang="de-DE" baseline="0" dirty="0" smtClean="0">
                <a:sym typeface="Wingdings" panose="05000000000000000000" pitchFamily="2" charset="2"/>
              </a:rPr>
              <a:t> </a:t>
            </a:r>
            <a:r>
              <a:rPr lang="de-DE" baseline="0" dirty="0" err="1" smtClean="0">
                <a:sym typeface="Wingdings" panose="05000000000000000000" pitchFamily="2" charset="2"/>
              </a:rPr>
              <a:t>photosystem</a:t>
            </a:r>
            <a:r>
              <a:rPr lang="de-DE" baseline="0" dirty="0" smtClean="0">
                <a:sym typeface="Wingdings" panose="05000000000000000000" pitchFamily="2" charset="2"/>
              </a:rPr>
              <a:t> I, </a:t>
            </a:r>
            <a:r>
              <a:rPr lang="de-DE" baseline="0" dirty="0" err="1" smtClean="0">
                <a:sym typeface="Wingdings" panose="05000000000000000000" pitchFamily="2" charset="2"/>
              </a:rPr>
              <a:t>where</a:t>
            </a:r>
            <a:r>
              <a:rPr lang="de-DE" baseline="0" dirty="0" smtClean="0">
                <a:sym typeface="Wingdings" panose="05000000000000000000" pitchFamily="2" charset="2"/>
              </a:rPr>
              <a:t> </a:t>
            </a:r>
            <a:r>
              <a:rPr lang="de-DE" baseline="0" dirty="0" err="1" smtClean="0">
                <a:sym typeface="Wingdings" panose="05000000000000000000" pitchFamily="2" charset="2"/>
              </a:rPr>
              <a:t>photons</a:t>
            </a:r>
            <a:r>
              <a:rPr lang="de-DE" baseline="0" dirty="0" smtClean="0">
                <a:sym typeface="Wingdings" panose="05000000000000000000" pitchFamily="2" charset="2"/>
              </a:rPr>
              <a:t> </a:t>
            </a:r>
            <a:r>
              <a:rPr lang="de-DE" baseline="0" dirty="0" err="1" smtClean="0">
                <a:sym typeface="Wingdings" panose="05000000000000000000" pitchFamily="2" charset="2"/>
              </a:rPr>
              <a:t>of</a:t>
            </a:r>
            <a:r>
              <a:rPr lang="de-DE" baseline="0" dirty="0" smtClean="0">
                <a:sym typeface="Wingdings" panose="05000000000000000000" pitchFamily="2" charset="2"/>
              </a:rPr>
              <a:t> light </a:t>
            </a:r>
            <a:r>
              <a:rPr lang="de-DE" baseline="0" dirty="0" err="1" smtClean="0">
                <a:sym typeface="Wingdings" panose="05000000000000000000" pitchFamily="2" charset="2"/>
              </a:rPr>
              <a:t>are</a:t>
            </a:r>
            <a:r>
              <a:rPr lang="de-DE" baseline="0" dirty="0" smtClean="0">
                <a:sym typeface="Wingdings" panose="05000000000000000000" pitchFamily="2" charset="2"/>
              </a:rPr>
              <a:t> </a:t>
            </a:r>
            <a:r>
              <a:rPr lang="de-DE" baseline="0" dirty="0" err="1" smtClean="0">
                <a:sym typeface="Wingdings" panose="05000000000000000000" pitchFamily="2" charset="2"/>
              </a:rPr>
              <a:t>absorbed</a:t>
            </a:r>
            <a:r>
              <a:rPr lang="de-DE" baseline="0" dirty="0" smtClean="0">
                <a:sym typeface="Wingdings" panose="05000000000000000000" pitchFamily="2" charset="2"/>
              </a:rPr>
              <a:t> </a:t>
            </a:r>
            <a:r>
              <a:rPr lang="de-DE" baseline="0" dirty="0" err="1" smtClean="0">
                <a:sym typeface="Wingdings" panose="05000000000000000000" pitchFamily="2" charset="2"/>
              </a:rPr>
              <a:t>and</a:t>
            </a:r>
            <a:r>
              <a:rPr lang="de-DE" baseline="0" dirty="0" smtClean="0">
                <a:sym typeface="Wingdings" panose="05000000000000000000" pitchFamily="2" charset="2"/>
              </a:rPr>
              <a:t> </a:t>
            </a:r>
            <a:r>
              <a:rPr lang="de-DE" baseline="0" dirty="0" err="1" smtClean="0">
                <a:sym typeface="Wingdings" panose="05000000000000000000" pitchFamily="2" charset="2"/>
              </a:rPr>
              <a:t>electrons</a:t>
            </a:r>
            <a:r>
              <a:rPr lang="de-DE" baseline="0" dirty="0" smtClean="0">
                <a:sym typeface="Wingdings" panose="05000000000000000000" pitchFamily="2" charset="2"/>
              </a:rPr>
              <a:t> </a:t>
            </a:r>
            <a:r>
              <a:rPr lang="de-DE" baseline="0" dirty="0" err="1" smtClean="0">
                <a:sym typeface="Wingdings" panose="05000000000000000000" pitchFamily="2" charset="2"/>
              </a:rPr>
              <a:t>are</a:t>
            </a:r>
            <a:r>
              <a:rPr lang="de-DE" baseline="0" dirty="0" smtClean="0">
                <a:sym typeface="Wingdings" panose="05000000000000000000" pitchFamily="2" charset="2"/>
              </a:rPr>
              <a:t> </a:t>
            </a:r>
            <a:r>
              <a:rPr lang="de-DE" baseline="0" dirty="0" err="1" smtClean="0">
                <a:sym typeface="Wingdings" panose="05000000000000000000" pitchFamily="2" charset="2"/>
              </a:rPr>
              <a:t>excited</a:t>
            </a:r>
            <a:endParaRPr lang="de-DE" baseline="0" dirty="0" smtClean="0">
              <a:sym typeface="Wingdings" panose="05000000000000000000" pitchFamily="2" charset="2"/>
            </a:endParaRPr>
          </a:p>
          <a:p>
            <a:pPr marL="0" indent="0">
              <a:buFont typeface="Wingdings" panose="05000000000000000000" pitchFamily="2" charset="2"/>
              <a:buNone/>
            </a:pPr>
            <a:r>
              <a:rPr lang="de-DE" baseline="0" dirty="0" err="1" smtClean="0">
                <a:sym typeface="Wingdings" panose="05000000000000000000" pitchFamily="2" charset="2"/>
              </a:rPr>
              <a:t>the</a:t>
            </a:r>
            <a:r>
              <a:rPr lang="de-DE" baseline="0" dirty="0" smtClean="0">
                <a:sym typeface="Wingdings" panose="05000000000000000000" pitchFamily="2" charset="2"/>
              </a:rPr>
              <a:t> </a:t>
            </a:r>
            <a:r>
              <a:rPr lang="de-DE" baseline="0" dirty="0" err="1" smtClean="0">
                <a:sym typeface="Wingdings" panose="05000000000000000000" pitchFamily="2" charset="2"/>
              </a:rPr>
              <a:t>electron</a:t>
            </a:r>
            <a:r>
              <a:rPr lang="de-DE" baseline="0" dirty="0" smtClean="0">
                <a:sym typeface="Wingdings" panose="05000000000000000000" pitchFamily="2" charset="2"/>
              </a:rPr>
              <a:t> </a:t>
            </a:r>
            <a:r>
              <a:rPr lang="de-DE" baseline="0" dirty="0" err="1" smtClean="0">
                <a:sym typeface="Wingdings" panose="05000000000000000000" pitchFamily="2" charset="2"/>
              </a:rPr>
              <a:t>transport</a:t>
            </a:r>
            <a:r>
              <a:rPr lang="de-DE" baseline="0" dirty="0" smtClean="0">
                <a:sym typeface="Wingdings" panose="05000000000000000000" pitchFamily="2" charset="2"/>
              </a:rPr>
              <a:t> </a:t>
            </a:r>
            <a:r>
              <a:rPr lang="de-DE" baseline="0" dirty="0" err="1" smtClean="0">
                <a:sym typeface="Wingdings" panose="05000000000000000000" pitchFamily="2" charset="2"/>
              </a:rPr>
              <a:t>chain</a:t>
            </a:r>
            <a:r>
              <a:rPr lang="de-DE" baseline="0" dirty="0" smtClean="0">
                <a:sym typeface="Wingdings" panose="05000000000000000000" pitchFamily="2" charset="2"/>
              </a:rPr>
              <a:t> in </a:t>
            </a:r>
            <a:r>
              <a:rPr lang="de-DE" baseline="0" dirty="0" err="1" smtClean="0">
                <a:sym typeface="Wingdings" panose="05000000000000000000" pitchFamily="2" charset="2"/>
              </a:rPr>
              <a:t>between</a:t>
            </a:r>
            <a:r>
              <a:rPr lang="de-DE" baseline="0" dirty="0" smtClean="0">
                <a:sym typeface="Wingdings" panose="05000000000000000000" pitchFamily="2" charset="2"/>
              </a:rPr>
              <a:t> </a:t>
            </a:r>
            <a:r>
              <a:rPr lang="de-DE" baseline="0" dirty="0" err="1" smtClean="0">
                <a:sym typeface="Wingdings" panose="05000000000000000000" pitchFamily="2" charset="2"/>
              </a:rPr>
              <a:t>them</a:t>
            </a:r>
            <a:r>
              <a:rPr lang="de-DE" baseline="0" dirty="0" smtClean="0">
                <a:sym typeface="Wingdings" panose="05000000000000000000" pitchFamily="2" charset="2"/>
              </a:rPr>
              <a:t>, </a:t>
            </a:r>
            <a:r>
              <a:rPr lang="de-DE" baseline="0" dirty="0" err="1" smtClean="0">
                <a:sym typeface="Wingdings" panose="05000000000000000000" pitchFamily="2" charset="2"/>
              </a:rPr>
              <a:t>with</a:t>
            </a:r>
            <a:r>
              <a:rPr lang="de-DE" baseline="0" dirty="0" smtClean="0">
                <a:sym typeface="Wingdings" panose="05000000000000000000" pitchFamily="2" charset="2"/>
              </a:rPr>
              <a:t> </a:t>
            </a:r>
            <a:r>
              <a:rPr lang="de-DE" baseline="0" dirty="0" err="1" smtClean="0">
                <a:sym typeface="Wingdings" panose="05000000000000000000" pitchFamily="2" charset="2"/>
              </a:rPr>
              <a:t>the</a:t>
            </a:r>
            <a:r>
              <a:rPr lang="de-DE" baseline="0" dirty="0" smtClean="0">
                <a:sym typeface="Wingdings" panose="05000000000000000000" pitchFamily="2" charset="2"/>
              </a:rPr>
              <a:t> </a:t>
            </a:r>
          </a:p>
          <a:p>
            <a:pPr marL="171450" indent="-171450">
              <a:buFont typeface="Wingdings" panose="05000000000000000000" pitchFamily="2" charset="2"/>
              <a:buChar char="à"/>
            </a:pPr>
            <a:r>
              <a:rPr lang="de-DE" baseline="0" dirty="0" err="1" smtClean="0">
                <a:sym typeface="Wingdings" panose="05000000000000000000" pitchFamily="2" charset="2"/>
              </a:rPr>
              <a:t>plastoquinone</a:t>
            </a:r>
            <a:r>
              <a:rPr lang="de-DE" baseline="0" dirty="0" smtClean="0">
                <a:sym typeface="Wingdings" panose="05000000000000000000" pitchFamily="2" charset="2"/>
              </a:rPr>
              <a:t>-pool, </a:t>
            </a:r>
            <a:r>
              <a:rPr lang="de-DE" baseline="0" dirty="0" err="1" smtClean="0">
                <a:sym typeface="Wingdings" panose="05000000000000000000" pitchFamily="2" charset="2"/>
              </a:rPr>
              <a:t>cytochrome</a:t>
            </a:r>
            <a:r>
              <a:rPr lang="de-DE" baseline="0" dirty="0" smtClean="0">
                <a:sym typeface="Wingdings" panose="05000000000000000000" pitchFamily="2" charset="2"/>
              </a:rPr>
              <a:t> b6f </a:t>
            </a:r>
            <a:r>
              <a:rPr lang="de-DE" baseline="0" dirty="0" err="1" smtClean="0">
                <a:sym typeface="Wingdings" panose="05000000000000000000" pitchFamily="2" charset="2"/>
              </a:rPr>
              <a:t>complex</a:t>
            </a:r>
            <a:r>
              <a:rPr lang="de-DE" baseline="0" dirty="0" smtClean="0">
                <a:sym typeface="Wingdings" panose="05000000000000000000" pitchFamily="2" charset="2"/>
              </a:rPr>
              <a:t> </a:t>
            </a:r>
            <a:r>
              <a:rPr lang="de-DE" baseline="0" dirty="0" err="1" smtClean="0">
                <a:sym typeface="Wingdings" panose="05000000000000000000" pitchFamily="2" charset="2"/>
              </a:rPr>
              <a:t>and</a:t>
            </a:r>
            <a:r>
              <a:rPr lang="de-DE" baseline="0" dirty="0" smtClean="0">
                <a:sym typeface="Wingdings" panose="05000000000000000000" pitchFamily="2" charset="2"/>
              </a:rPr>
              <a:t> </a:t>
            </a:r>
            <a:r>
              <a:rPr lang="de-DE" baseline="0" dirty="0" err="1" smtClean="0">
                <a:sym typeface="Wingdings" panose="05000000000000000000" pitchFamily="2" charset="2"/>
              </a:rPr>
              <a:t>plastocyanin</a:t>
            </a:r>
            <a:r>
              <a:rPr lang="de-DE" baseline="0" dirty="0" smtClean="0">
                <a:sym typeface="Wingdings" panose="05000000000000000000" pitchFamily="2" charset="2"/>
              </a:rPr>
              <a:t>. </a:t>
            </a:r>
            <a:r>
              <a:rPr lang="de-DE" baseline="0" dirty="0" err="1" smtClean="0">
                <a:sym typeface="Wingdings" panose="05000000000000000000" pitchFamily="2" charset="2"/>
              </a:rPr>
              <a:t>Excited</a:t>
            </a:r>
            <a:r>
              <a:rPr lang="de-DE" baseline="0" dirty="0" smtClean="0">
                <a:sym typeface="Wingdings" panose="05000000000000000000" pitchFamily="2" charset="2"/>
              </a:rPr>
              <a:t> </a:t>
            </a:r>
            <a:r>
              <a:rPr lang="de-DE" baseline="0" dirty="0" err="1" smtClean="0">
                <a:sym typeface="Wingdings" panose="05000000000000000000" pitchFamily="2" charset="2"/>
              </a:rPr>
              <a:t>electrons</a:t>
            </a:r>
            <a:r>
              <a:rPr lang="de-DE" baseline="0" dirty="0" smtClean="0">
                <a:sym typeface="Wingdings" panose="05000000000000000000" pitchFamily="2" charset="2"/>
              </a:rPr>
              <a:t> in </a:t>
            </a:r>
            <a:r>
              <a:rPr lang="de-DE" baseline="0" dirty="0" err="1" smtClean="0">
                <a:sym typeface="Wingdings" panose="05000000000000000000" pitchFamily="2" charset="2"/>
              </a:rPr>
              <a:t>the</a:t>
            </a:r>
            <a:r>
              <a:rPr lang="de-DE" baseline="0" dirty="0" smtClean="0">
                <a:sym typeface="Wingdings" panose="05000000000000000000" pitchFamily="2" charset="2"/>
              </a:rPr>
              <a:t> </a:t>
            </a:r>
            <a:r>
              <a:rPr lang="de-DE" baseline="0" dirty="0" err="1" smtClean="0">
                <a:sym typeface="Wingdings" panose="05000000000000000000" pitchFamily="2" charset="2"/>
              </a:rPr>
              <a:t>reaction</a:t>
            </a:r>
            <a:r>
              <a:rPr lang="de-DE" baseline="0" dirty="0" smtClean="0">
                <a:sym typeface="Wingdings" panose="05000000000000000000" pitchFamily="2" charset="2"/>
              </a:rPr>
              <a:t> </a:t>
            </a:r>
            <a:r>
              <a:rPr lang="de-DE" baseline="0" dirty="0" err="1" smtClean="0">
                <a:sym typeface="Wingdings" panose="05000000000000000000" pitchFamily="2" charset="2"/>
              </a:rPr>
              <a:t>centre</a:t>
            </a:r>
            <a:r>
              <a:rPr lang="de-DE" baseline="0" dirty="0" smtClean="0">
                <a:sym typeface="Wingdings" panose="05000000000000000000" pitchFamily="2" charset="2"/>
              </a:rPr>
              <a:t> </a:t>
            </a:r>
            <a:r>
              <a:rPr lang="de-DE" baseline="0" dirty="0" err="1" smtClean="0">
                <a:sym typeface="Wingdings" panose="05000000000000000000" pitchFamily="2" charset="2"/>
              </a:rPr>
              <a:t>of</a:t>
            </a:r>
            <a:r>
              <a:rPr lang="de-DE" baseline="0" dirty="0" smtClean="0">
                <a:sym typeface="Wingdings" panose="05000000000000000000" pitchFamily="2" charset="2"/>
              </a:rPr>
              <a:t> PS II </a:t>
            </a:r>
            <a:r>
              <a:rPr lang="de-DE" baseline="0" dirty="0" err="1" smtClean="0">
                <a:sym typeface="Wingdings" panose="05000000000000000000" pitchFamily="2" charset="2"/>
              </a:rPr>
              <a:t>reduce</a:t>
            </a:r>
            <a:r>
              <a:rPr lang="de-DE" baseline="0" dirty="0" smtClean="0">
                <a:sym typeface="Wingdings" panose="05000000000000000000" pitchFamily="2" charset="2"/>
              </a:rPr>
              <a:t> </a:t>
            </a:r>
            <a:r>
              <a:rPr lang="de-DE" baseline="0" dirty="0" err="1" smtClean="0">
                <a:sym typeface="Wingdings" panose="05000000000000000000" pitchFamily="2" charset="2"/>
              </a:rPr>
              <a:t>plastoquinone</a:t>
            </a:r>
            <a:r>
              <a:rPr lang="de-DE" baseline="0" dirty="0" smtClean="0">
                <a:sym typeface="Wingdings" panose="05000000000000000000" pitchFamily="2" charset="2"/>
              </a:rPr>
              <a:t> </a:t>
            </a:r>
            <a:r>
              <a:rPr lang="de-DE" baseline="0" dirty="0" err="1" smtClean="0">
                <a:sym typeface="Wingdings" panose="05000000000000000000" pitchFamily="2" charset="2"/>
              </a:rPr>
              <a:t>and</a:t>
            </a:r>
            <a:r>
              <a:rPr lang="de-DE" baseline="0" dirty="0" smtClean="0">
                <a:sym typeface="Wingdings" panose="05000000000000000000" pitchFamily="2" charset="2"/>
              </a:rPr>
              <a:t> </a:t>
            </a:r>
            <a:r>
              <a:rPr lang="de-DE" baseline="0" dirty="0" err="1" smtClean="0">
                <a:sym typeface="Wingdings" panose="05000000000000000000" pitchFamily="2" charset="2"/>
              </a:rPr>
              <a:t>are</a:t>
            </a:r>
            <a:r>
              <a:rPr lang="de-DE" baseline="0" dirty="0" smtClean="0">
                <a:sym typeface="Wingdings" panose="05000000000000000000" pitchFamily="2" charset="2"/>
              </a:rPr>
              <a:t> </a:t>
            </a:r>
            <a:r>
              <a:rPr lang="de-DE" baseline="0" dirty="0" err="1" smtClean="0">
                <a:sym typeface="Wingdings" panose="05000000000000000000" pitchFamily="2" charset="2"/>
              </a:rPr>
              <a:t>then</a:t>
            </a:r>
            <a:r>
              <a:rPr lang="de-DE" baseline="0" dirty="0" smtClean="0">
                <a:sym typeface="Wingdings" panose="05000000000000000000" pitchFamily="2" charset="2"/>
              </a:rPr>
              <a:t> </a:t>
            </a:r>
            <a:r>
              <a:rPr lang="de-DE" baseline="0" dirty="0" err="1" smtClean="0">
                <a:sym typeface="Wingdings" panose="05000000000000000000" pitchFamily="2" charset="2"/>
              </a:rPr>
              <a:t>transferred</a:t>
            </a:r>
            <a:r>
              <a:rPr lang="de-DE" baseline="0" dirty="0" smtClean="0">
                <a:sym typeface="Wingdings" panose="05000000000000000000" pitchFamily="2" charset="2"/>
              </a:rPr>
              <a:t> via </a:t>
            </a:r>
            <a:r>
              <a:rPr lang="de-DE" baseline="0" dirty="0" err="1" smtClean="0">
                <a:sym typeface="Wingdings" panose="05000000000000000000" pitchFamily="2" charset="2"/>
              </a:rPr>
              <a:t>Cytochrome</a:t>
            </a:r>
            <a:r>
              <a:rPr lang="de-DE" baseline="0" dirty="0" smtClean="0">
                <a:sym typeface="Wingdings" panose="05000000000000000000" pitchFamily="2" charset="2"/>
              </a:rPr>
              <a:t> b6f </a:t>
            </a:r>
            <a:r>
              <a:rPr lang="de-DE" baseline="0" dirty="0" err="1" smtClean="0">
                <a:sym typeface="Wingdings" panose="05000000000000000000" pitchFamily="2" charset="2"/>
              </a:rPr>
              <a:t>and</a:t>
            </a:r>
            <a:r>
              <a:rPr lang="de-DE" baseline="0" dirty="0" smtClean="0">
                <a:sym typeface="Wingdings" panose="05000000000000000000" pitchFamily="2" charset="2"/>
              </a:rPr>
              <a:t> </a:t>
            </a:r>
            <a:r>
              <a:rPr lang="de-DE" baseline="0" dirty="0" err="1" smtClean="0">
                <a:sym typeface="Wingdings" panose="05000000000000000000" pitchFamily="2" charset="2"/>
              </a:rPr>
              <a:t>Plastocyan</a:t>
            </a:r>
            <a:r>
              <a:rPr lang="de-DE" baseline="0" dirty="0" smtClean="0">
                <a:sym typeface="Wingdings" panose="05000000000000000000" pitchFamily="2" charset="2"/>
              </a:rPr>
              <a:t> </a:t>
            </a:r>
            <a:r>
              <a:rPr lang="de-DE" baseline="0" dirty="0" err="1" smtClean="0">
                <a:sym typeface="Wingdings" panose="05000000000000000000" pitchFamily="2" charset="2"/>
              </a:rPr>
              <a:t>to</a:t>
            </a:r>
            <a:r>
              <a:rPr lang="de-DE" baseline="0" dirty="0" smtClean="0">
                <a:sym typeface="Wingdings" panose="05000000000000000000" pitchFamily="2" charset="2"/>
              </a:rPr>
              <a:t> PS I. </a:t>
            </a:r>
            <a:r>
              <a:rPr lang="de-DE" baseline="0" dirty="0" err="1" smtClean="0">
                <a:sym typeface="Wingdings" panose="05000000000000000000" pitchFamily="2" charset="2"/>
              </a:rPr>
              <a:t>here</a:t>
            </a:r>
            <a:r>
              <a:rPr lang="de-DE" baseline="0" dirty="0" smtClean="0">
                <a:sym typeface="Wingdings" panose="05000000000000000000" pitchFamily="2" charset="2"/>
              </a:rPr>
              <a:t> </a:t>
            </a:r>
            <a:r>
              <a:rPr lang="de-DE" baseline="0" dirty="0" err="1" smtClean="0">
                <a:sym typeface="Wingdings" panose="05000000000000000000" pitchFamily="2" charset="2"/>
              </a:rPr>
              <a:t>they</a:t>
            </a:r>
            <a:r>
              <a:rPr lang="de-DE" baseline="0" dirty="0" smtClean="0">
                <a:sym typeface="Wingdings" panose="05000000000000000000" pitchFamily="2" charset="2"/>
              </a:rPr>
              <a:t> </a:t>
            </a:r>
            <a:r>
              <a:rPr lang="de-DE" baseline="0" dirty="0" err="1" smtClean="0">
                <a:sym typeface="Wingdings" panose="05000000000000000000" pitchFamily="2" charset="2"/>
              </a:rPr>
              <a:t>excited</a:t>
            </a:r>
            <a:r>
              <a:rPr lang="de-DE" baseline="0" dirty="0" smtClean="0">
                <a:sym typeface="Wingdings" panose="05000000000000000000" pitchFamily="2" charset="2"/>
              </a:rPr>
              <a:t> </a:t>
            </a:r>
            <a:r>
              <a:rPr lang="de-DE" baseline="0" dirty="0" err="1" smtClean="0">
                <a:sym typeface="Wingdings" panose="05000000000000000000" pitchFamily="2" charset="2"/>
              </a:rPr>
              <a:t>again</a:t>
            </a:r>
            <a:r>
              <a:rPr lang="de-DE" baseline="0" dirty="0" smtClean="0">
                <a:sym typeface="Wingdings" panose="05000000000000000000" pitchFamily="2" charset="2"/>
              </a:rPr>
              <a:t> </a:t>
            </a:r>
            <a:r>
              <a:rPr lang="de-DE" baseline="0" dirty="0" err="1" smtClean="0">
                <a:sym typeface="Wingdings" panose="05000000000000000000" pitchFamily="2" charset="2"/>
              </a:rPr>
              <a:t>and</a:t>
            </a:r>
            <a:r>
              <a:rPr lang="de-DE" baseline="0" dirty="0" smtClean="0">
                <a:sym typeface="Wingdings" panose="05000000000000000000" pitchFamily="2" charset="2"/>
              </a:rPr>
              <a:t> </a:t>
            </a:r>
            <a:r>
              <a:rPr lang="de-DE" baseline="0" dirty="0" err="1" smtClean="0">
                <a:sym typeface="Wingdings" panose="05000000000000000000" pitchFamily="2" charset="2"/>
              </a:rPr>
              <a:t>transferred</a:t>
            </a:r>
            <a:r>
              <a:rPr lang="de-DE" baseline="0" dirty="0" smtClean="0">
                <a:sym typeface="Wingdings" panose="05000000000000000000" pitchFamily="2" charset="2"/>
              </a:rPr>
              <a:t> </a:t>
            </a:r>
          </a:p>
          <a:p>
            <a:pPr marL="171450" indent="-171450">
              <a:buFont typeface="Wingdings" panose="05000000000000000000" pitchFamily="2" charset="2"/>
              <a:buChar char="à"/>
            </a:pPr>
            <a:r>
              <a:rPr lang="de-DE" baseline="0" dirty="0" smtClean="0">
                <a:sym typeface="Wingdings" panose="05000000000000000000" pitchFamily="2" charset="2"/>
              </a:rPr>
              <a:t>via an </a:t>
            </a:r>
            <a:r>
              <a:rPr lang="de-DE" baseline="0" dirty="0" err="1" smtClean="0">
                <a:sym typeface="Wingdings" panose="05000000000000000000" pitchFamily="2" charset="2"/>
              </a:rPr>
              <a:t>enzyme</a:t>
            </a:r>
            <a:r>
              <a:rPr lang="de-DE" baseline="0" dirty="0" smtClean="0">
                <a:sym typeface="Wingdings" panose="05000000000000000000" pitchFamily="2" charset="2"/>
              </a:rPr>
              <a:t> </a:t>
            </a:r>
            <a:r>
              <a:rPr lang="de-DE" baseline="0" dirty="0" err="1" smtClean="0">
                <a:sym typeface="Wingdings" panose="05000000000000000000" pitchFamily="2" charset="2"/>
              </a:rPr>
              <a:t>called</a:t>
            </a:r>
            <a:r>
              <a:rPr lang="de-DE" baseline="0" dirty="0" smtClean="0">
                <a:sym typeface="Wingdings" panose="05000000000000000000" pitchFamily="2" charset="2"/>
              </a:rPr>
              <a:t> </a:t>
            </a:r>
            <a:r>
              <a:rPr lang="de-DE" baseline="0" dirty="0" err="1" smtClean="0">
                <a:sym typeface="Wingdings" panose="05000000000000000000" pitchFamily="2" charset="2"/>
              </a:rPr>
              <a:t>Ferredoxin</a:t>
            </a:r>
            <a:r>
              <a:rPr lang="de-DE" baseline="0" dirty="0" smtClean="0">
                <a:sym typeface="Wingdings" panose="05000000000000000000" pitchFamily="2" charset="2"/>
              </a:rPr>
              <a:t>-NADP+-</a:t>
            </a:r>
            <a:r>
              <a:rPr lang="de-DE" baseline="0" dirty="0" err="1" smtClean="0">
                <a:sym typeface="Wingdings" panose="05000000000000000000" pitchFamily="2" charset="2"/>
              </a:rPr>
              <a:t>Reductase</a:t>
            </a:r>
            <a:r>
              <a:rPr lang="de-DE" baseline="0" dirty="0" smtClean="0">
                <a:sym typeface="Wingdings" panose="05000000000000000000" pitchFamily="2" charset="2"/>
              </a:rPr>
              <a:t> </a:t>
            </a:r>
            <a:r>
              <a:rPr lang="de-DE" baseline="0" dirty="0" err="1" smtClean="0">
                <a:sym typeface="Wingdings" panose="05000000000000000000" pitchFamily="2" charset="2"/>
              </a:rPr>
              <a:t>to</a:t>
            </a:r>
            <a:r>
              <a:rPr lang="de-DE" baseline="0" dirty="0" smtClean="0">
                <a:sym typeface="Wingdings" panose="05000000000000000000" pitchFamily="2" charset="2"/>
              </a:rPr>
              <a:t> NADP+, </a:t>
            </a:r>
            <a:r>
              <a:rPr lang="de-DE" baseline="0" dirty="0" err="1" smtClean="0">
                <a:sym typeface="Wingdings" panose="05000000000000000000" pitchFamily="2" charset="2"/>
              </a:rPr>
              <a:t>which</a:t>
            </a:r>
            <a:r>
              <a:rPr lang="de-DE" baseline="0" dirty="0" smtClean="0">
                <a:sym typeface="Wingdings" panose="05000000000000000000" pitchFamily="2" charset="2"/>
              </a:rPr>
              <a:t> </a:t>
            </a:r>
            <a:r>
              <a:rPr lang="de-DE" baseline="0" dirty="0" err="1" smtClean="0">
                <a:sym typeface="Wingdings" panose="05000000000000000000" pitchFamily="2" charset="2"/>
              </a:rPr>
              <a:t>is</a:t>
            </a:r>
            <a:r>
              <a:rPr lang="de-DE" baseline="0" dirty="0" smtClean="0">
                <a:sym typeface="Wingdings" panose="05000000000000000000" pitchFamily="2" charset="2"/>
              </a:rPr>
              <a:t> </a:t>
            </a:r>
            <a:r>
              <a:rPr lang="de-DE" baseline="0" dirty="0" err="1" smtClean="0">
                <a:sym typeface="Wingdings" panose="05000000000000000000" pitchFamily="2" charset="2"/>
              </a:rPr>
              <a:t>thus</a:t>
            </a:r>
            <a:r>
              <a:rPr lang="de-DE" baseline="0" dirty="0" smtClean="0">
                <a:sym typeface="Wingdings" panose="05000000000000000000" pitchFamily="2" charset="2"/>
              </a:rPr>
              <a:t> </a:t>
            </a:r>
            <a:r>
              <a:rPr lang="de-DE" baseline="0" dirty="0" err="1" smtClean="0">
                <a:sym typeface="Wingdings" panose="05000000000000000000" pitchFamily="2" charset="2"/>
              </a:rPr>
              <a:t>reduced</a:t>
            </a:r>
            <a:r>
              <a:rPr lang="de-DE" baseline="0" dirty="0" smtClean="0">
                <a:sym typeface="Wingdings" panose="05000000000000000000" pitchFamily="2" charset="2"/>
              </a:rPr>
              <a:t> </a:t>
            </a:r>
            <a:r>
              <a:rPr lang="de-DE" baseline="0" dirty="0" err="1" smtClean="0">
                <a:sym typeface="Wingdings" panose="05000000000000000000" pitchFamily="2" charset="2"/>
              </a:rPr>
              <a:t>to</a:t>
            </a:r>
            <a:r>
              <a:rPr lang="de-DE" baseline="0" dirty="0" smtClean="0">
                <a:sym typeface="Wingdings" panose="05000000000000000000" pitchFamily="2" charset="2"/>
              </a:rPr>
              <a:t> NADPH/H+. </a:t>
            </a:r>
          </a:p>
          <a:p>
            <a:pPr marL="171450" indent="-171450">
              <a:buFont typeface="Wingdings" panose="05000000000000000000" pitchFamily="2" charset="2"/>
              <a:buChar char="à"/>
            </a:pPr>
            <a:r>
              <a:rPr lang="de-DE" baseline="0" dirty="0" err="1" smtClean="0">
                <a:sym typeface="Wingdings" panose="05000000000000000000" pitchFamily="2" charset="2"/>
              </a:rPr>
              <a:t>the</a:t>
            </a:r>
            <a:r>
              <a:rPr lang="de-DE" baseline="0" dirty="0" smtClean="0">
                <a:sym typeface="Wingdings" panose="05000000000000000000" pitchFamily="2" charset="2"/>
              </a:rPr>
              <a:t> </a:t>
            </a:r>
            <a:r>
              <a:rPr lang="de-DE" baseline="0" dirty="0" err="1" smtClean="0">
                <a:sym typeface="Wingdings" panose="05000000000000000000" pitchFamily="2" charset="2"/>
              </a:rPr>
              <a:t>loss</a:t>
            </a:r>
            <a:r>
              <a:rPr lang="de-DE" baseline="0" dirty="0" smtClean="0">
                <a:sym typeface="Wingdings" panose="05000000000000000000" pitchFamily="2" charset="2"/>
              </a:rPr>
              <a:t> </a:t>
            </a:r>
            <a:r>
              <a:rPr lang="de-DE" baseline="0" dirty="0" err="1" smtClean="0">
                <a:sym typeface="Wingdings" panose="05000000000000000000" pitchFamily="2" charset="2"/>
              </a:rPr>
              <a:t>of</a:t>
            </a:r>
            <a:r>
              <a:rPr lang="de-DE" baseline="0" dirty="0" smtClean="0">
                <a:sym typeface="Wingdings" panose="05000000000000000000" pitchFamily="2" charset="2"/>
              </a:rPr>
              <a:t> </a:t>
            </a:r>
            <a:r>
              <a:rPr lang="de-DE" baseline="0" dirty="0" err="1" smtClean="0">
                <a:sym typeface="Wingdings" panose="05000000000000000000" pitchFamily="2" charset="2"/>
              </a:rPr>
              <a:t>electrons</a:t>
            </a:r>
            <a:r>
              <a:rPr lang="de-DE" baseline="0" dirty="0" smtClean="0">
                <a:sym typeface="Wingdings" panose="05000000000000000000" pitchFamily="2" charset="2"/>
              </a:rPr>
              <a:t> in PS II </a:t>
            </a:r>
            <a:r>
              <a:rPr lang="de-DE" baseline="0" dirty="0" err="1" smtClean="0">
                <a:sym typeface="Wingdings" panose="05000000000000000000" pitchFamily="2" charset="2"/>
              </a:rPr>
              <a:t>is</a:t>
            </a:r>
            <a:r>
              <a:rPr lang="de-DE" baseline="0" dirty="0" smtClean="0">
                <a:sym typeface="Wingdings" panose="05000000000000000000" pitchFamily="2" charset="2"/>
              </a:rPr>
              <a:t> </a:t>
            </a:r>
            <a:r>
              <a:rPr lang="de-DE" baseline="0" dirty="0" err="1" smtClean="0">
                <a:sym typeface="Wingdings" panose="05000000000000000000" pitchFamily="2" charset="2"/>
              </a:rPr>
              <a:t>subsequently</a:t>
            </a:r>
            <a:r>
              <a:rPr lang="de-DE" baseline="0" dirty="0" smtClean="0">
                <a:sym typeface="Wingdings" panose="05000000000000000000" pitchFamily="2" charset="2"/>
              </a:rPr>
              <a:t> </a:t>
            </a:r>
            <a:r>
              <a:rPr lang="de-DE" baseline="0" dirty="0" err="1" smtClean="0">
                <a:sym typeface="Wingdings" panose="05000000000000000000" pitchFamily="2" charset="2"/>
              </a:rPr>
              <a:t>replaced</a:t>
            </a:r>
            <a:r>
              <a:rPr lang="de-DE" baseline="0" dirty="0" smtClean="0">
                <a:sym typeface="Wingdings" panose="05000000000000000000" pitchFamily="2" charset="2"/>
              </a:rPr>
              <a:t> </a:t>
            </a:r>
            <a:r>
              <a:rPr lang="de-DE" baseline="0" dirty="0" err="1" smtClean="0">
                <a:sym typeface="Wingdings" panose="05000000000000000000" pitchFamily="2" charset="2"/>
              </a:rPr>
              <a:t>by</a:t>
            </a:r>
            <a:r>
              <a:rPr lang="de-DE" baseline="0" dirty="0" smtClean="0">
                <a:sym typeface="Wingdings" panose="05000000000000000000" pitchFamily="2" charset="2"/>
              </a:rPr>
              <a:t> </a:t>
            </a:r>
            <a:r>
              <a:rPr lang="de-DE" baseline="0" dirty="0" err="1" smtClean="0">
                <a:sym typeface="Wingdings" panose="05000000000000000000" pitchFamily="2" charset="2"/>
              </a:rPr>
              <a:t>electrons</a:t>
            </a:r>
            <a:r>
              <a:rPr lang="de-DE" baseline="0" dirty="0" smtClean="0">
                <a:sym typeface="Wingdings" panose="05000000000000000000" pitchFamily="2" charset="2"/>
              </a:rPr>
              <a:t> </a:t>
            </a:r>
            <a:r>
              <a:rPr lang="de-DE" baseline="0" dirty="0" err="1" smtClean="0">
                <a:sym typeface="Wingdings" panose="05000000000000000000" pitchFamily="2" charset="2"/>
              </a:rPr>
              <a:t>from</a:t>
            </a:r>
            <a:r>
              <a:rPr lang="de-DE" baseline="0" dirty="0" smtClean="0">
                <a:sym typeface="Wingdings" panose="05000000000000000000" pitchFamily="2" charset="2"/>
              </a:rPr>
              <a:t> </a:t>
            </a:r>
            <a:r>
              <a:rPr lang="de-DE" baseline="0" dirty="0" err="1" smtClean="0">
                <a:sym typeface="Wingdings" panose="05000000000000000000" pitchFamily="2" charset="2"/>
              </a:rPr>
              <a:t>the</a:t>
            </a:r>
            <a:r>
              <a:rPr lang="de-DE" baseline="0" dirty="0" smtClean="0">
                <a:sym typeface="Wingdings" panose="05000000000000000000" pitchFamily="2" charset="2"/>
              </a:rPr>
              <a:t> </a:t>
            </a:r>
            <a:r>
              <a:rPr lang="de-DE" baseline="0" dirty="0" err="1" smtClean="0">
                <a:sym typeface="Wingdings" panose="05000000000000000000" pitchFamily="2" charset="2"/>
              </a:rPr>
              <a:t>splitting</a:t>
            </a:r>
            <a:r>
              <a:rPr lang="de-DE" baseline="0" dirty="0" smtClean="0">
                <a:sym typeface="Wingdings" panose="05000000000000000000" pitchFamily="2" charset="2"/>
              </a:rPr>
              <a:t> </a:t>
            </a:r>
            <a:r>
              <a:rPr lang="de-DE" baseline="0" dirty="0" err="1" smtClean="0">
                <a:sym typeface="Wingdings" panose="05000000000000000000" pitchFamily="2" charset="2"/>
              </a:rPr>
              <a:t>of</a:t>
            </a:r>
            <a:r>
              <a:rPr lang="de-DE" baseline="0" dirty="0" smtClean="0">
                <a:sym typeface="Wingdings" panose="05000000000000000000" pitchFamily="2" charset="2"/>
              </a:rPr>
              <a:t> </a:t>
            </a:r>
            <a:r>
              <a:rPr lang="de-DE" baseline="0" dirty="0" err="1" smtClean="0">
                <a:sym typeface="Wingdings" panose="05000000000000000000" pitchFamily="2" charset="2"/>
              </a:rPr>
              <a:t>water</a:t>
            </a:r>
            <a:r>
              <a:rPr lang="de-DE" baseline="0" dirty="0" smtClean="0">
                <a:sym typeface="Wingdings" panose="05000000000000000000" pitchFamily="2" charset="2"/>
              </a:rPr>
              <a:t>, </a:t>
            </a:r>
            <a:r>
              <a:rPr lang="de-DE" baseline="0" dirty="0" err="1" smtClean="0">
                <a:sym typeface="Wingdings" panose="05000000000000000000" pitchFamily="2" charset="2"/>
              </a:rPr>
              <a:t>which</a:t>
            </a:r>
            <a:r>
              <a:rPr lang="de-DE" baseline="0" dirty="0" smtClean="0">
                <a:sym typeface="Wingdings" panose="05000000000000000000" pitchFamily="2" charset="2"/>
              </a:rPr>
              <a:t> </a:t>
            </a:r>
            <a:r>
              <a:rPr lang="de-DE" baseline="0" dirty="0" err="1" smtClean="0">
                <a:sym typeface="Wingdings" panose="05000000000000000000" pitchFamily="2" charset="2"/>
              </a:rPr>
              <a:t>takes</a:t>
            </a:r>
            <a:r>
              <a:rPr lang="de-DE" baseline="0" dirty="0" smtClean="0">
                <a:sym typeface="Wingdings" panose="05000000000000000000" pitchFamily="2" charset="2"/>
              </a:rPr>
              <a:t> </a:t>
            </a:r>
            <a:r>
              <a:rPr lang="de-DE" baseline="0" dirty="0" err="1" smtClean="0">
                <a:sym typeface="Wingdings" panose="05000000000000000000" pitchFamily="2" charset="2"/>
              </a:rPr>
              <a:t>place</a:t>
            </a:r>
            <a:r>
              <a:rPr lang="de-DE" baseline="0" dirty="0" smtClean="0">
                <a:sym typeface="Wingdings" panose="05000000000000000000" pitchFamily="2" charset="2"/>
              </a:rPr>
              <a:t> at </a:t>
            </a:r>
            <a:r>
              <a:rPr lang="de-DE" baseline="0" dirty="0" err="1" smtClean="0">
                <a:sym typeface="Wingdings" panose="05000000000000000000" pitchFamily="2" charset="2"/>
              </a:rPr>
              <a:t>the</a:t>
            </a:r>
            <a:r>
              <a:rPr lang="de-DE" baseline="0" dirty="0" smtClean="0">
                <a:sym typeface="Wingdings" panose="05000000000000000000" pitchFamily="2" charset="2"/>
              </a:rPr>
              <a:t> </a:t>
            </a:r>
            <a:r>
              <a:rPr lang="de-DE" baseline="0" dirty="0" err="1" smtClean="0">
                <a:sym typeface="Wingdings" panose="05000000000000000000" pitchFamily="2" charset="2"/>
              </a:rPr>
              <a:t>water</a:t>
            </a:r>
            <a:r>
              <a:rPr lang="de-DE" baseline="0" dirty="0" smtClean="0">
                <a:sym typeface="Wingdings" panose="05000000000000000000" pitchFamily="2" charset="2"/>
              </a:rPr>
              <a:t>-splitting </a:t>
            </a:r>
            <a:r>
              <a:rPr lang="de-DE" baseline="0" dirty="0" err="1" smtClean="0">
                <a:sym typeface="Wingdings" panose="05000000000000000000" pitchFamily="2" charset="2"/>
              </a:rPr>
              <a:t>complex</a:t>
            </a:r>
            <a:endParaRPr lang="de-DE" baseline="0" dirty="0" smtClean="0">
              <a:sym typeface="Wingdings" panose="05000000000000000000" pitchFamily="2" charset="2"/>
            </a:endParaRPr>
          </a:p>
          <a:p>
            <a:pPr marL="171450" indent="-171450">
              <a:buFont typeface="Wingdings" panose="05000000000000000000" pitchFamily="2" charset="2"/>
              <a:buChar char="à"/>
            </a:pPr>
            <a:r>
              <a:rPr lang="de-DE" baseline="0" dirty="0" err="1" smtClean="0">
                <a:sym typeface="Wingdings" panose="05000000000000000000" pitchFamily="2" charset="2"/>
              </a:rPr>
              <a:t>the</a:t>
            </a:r>
            <a:r>
              <a:rPr lang="de-DE" baseline="0" dirty="0" smtClean="0">
                <a:sym typeface="Wingdings" panose="05000000000000000000" pitchFamily="2" charset="2"/>
              </a:rPr>
              <a:t> </a:t>
            </a:r>
            <a:r>
              <a:rPr lang="de-DE" baseline="0" dirty="0" err="1" smtClean="0">
                <a:sym typeface="Wingdings" panose="05000000000000000000" pitchFamily="2" charset="2"/>
              </a:rPr>
              <a:t>cytochrome</a:t>
            </a:r>
            <a:r>
              <a:rPr lang="de-DE" baseline="0" dirty="0" smtClean="0">
                <a:sym typeface="Wingdings" panose="05000000000000000000" pitchFamily="2" charset="2"/>
              </a:rPr>
              <a:t> b6f-complex </a:t>
            </a:r>
            <a:r>
              <a:rPr lang="de-DE" baseline="0" dirty="0" err="1" smtClean="0">
                <a:sym typeface="Wingdings" panose="05000000000000000000" pitchFamily="2" charset="2"/>
              </a:rPr>
              <a:t>works</a:t>
            </a:r>
            <a:r>
              <a:rPr lang="de-DE" baseline="0" dirty="0" smtClean="0">
                <a:sym typeface="Wingdings" panose="05000000000000000000" pitchFamily="2" charset="2"/>
              </a:rPr>
              <a:t> </a:t>
            </a:r>
            <a:r>
              <a:rPr lang="de-DE" baseline="0" dirty="0" err="1" smtClean="0">
                <a:sym typeface="Wingdings" panose="05000000000000000000" pitchFamily="2" charset="2"/>
              </a:rPr>
              <a:t>as</a:t>
            </a:r>
            <a:r>
              <a:rPr lang="de-DE" baseline="0" dirty="0" smtClean="0">
                <a:sym typeface="Wingdings" panose="05000000000000000000" pitchFamily="2" charset="2"/>
              </a:rPr>
              <a:t> a </a:t>
            </a:r>
            <a:r>
              <a:rPr lang="de-DE" baseline="0" dirty="0" err="1" smtClean="0">
                <a:sym typeface="Wingdings" panose="05000000000000000000" pitchFamily="2" charset="2"/>
              </a:rPr>
              <a:t>proton</a:t>
            </a:r>
            <a:r>
              <a:rPr lang="de-DE" baseline="0" dirty="0" smtClean="0">
                <a:sym typeface="Wingdings" panose="05000000000000000000" pitchFamily="2" charset="2"/>
              </a:rPr>
              <a:t> pump </a:t>
            </a:r>
            <a:r>
              <a:rPr lang="de-DE" baseline="0" dirty="0" err="1" smtClean="0">
                <a:sym typeface="Wingdings" panose="05000000000000000000" pitchFamily="2" charset="2"/>
              </a:rPr>
              <a:t>that</a:t>
            </a:r>
            <a:r>
              <a:rPr lang="de-DE" baseline="0" dirty="0" smtClean="0">
                <a:sym typeface="Wingdings" panose="05000000000000000000" pitchFamily="2" charset="2"/>
              </a:rPr>
              <a:t> </a:t>
            </a:r>
            <a:r>
              <a:rPr lang="de-DE" baseline="0" dirty="0" err="1" smtClean="0">
                <a:sym typeface="Wingdings" panose="05000000000000000000" pitchFamily="2" charset="2"/>
              </a:rPr>
              <a:t>uses</a:t>
            </a:r>
            <a:r>
              <a:rPr lang="de-DE" baseline="0" dirty="0" smtClean="0">
                <a:sym typeface="Wingdings" panose="05000000000000000000" pitchFamily="2" charset="2"/>
              </a:rPr>
              <a:t> </a:t>
            </a:r>
            <a:r>
              <a:rPr lang="de-DE" baseline="0" dirty="0" err="1" smtClean="0">
                <a:sym typeface="Wingdings" panose="05000000000000000000" pitchFamily="2" charset="2"/>
              </a:rPr>
              <a:t>the</a:t>
            </a:r>
            <a:r>
              <a:rPr lang="de-DE" baseline="0" dirty="0" smtClean="0">
                <a:sym typeface="Wingdings" panose="05000000000000000000" pitchFamily="2" charset="2"/>
              </a:rPr>
              <a:t> </a:t>
            </a:r>
            <a:r>
              <a:rPr lang="de-DE" baseline="0" dirty="0" err="1" smtClean="0">
                <a:sym typeface="Wingdings" panose="05000000000000000000" pitchFamily="2" charset="2"/>
              </a:rPr>
              <a:t>energy</a:t>
            </a:r>
            <a:r>
              <a:rPr lang="de-DE" baseline="0" dirty="0" smtClean="0">
                <a:sym typeface="Wingdings" panose="05000000000000000000" pitchFamily="2" charset="2"/>
              </a:rPr>
              <a:t> </a:t>
            </a:r>
            <a:r>
              <a:rPr lang="de-DE" baseline="0" dirty="0" err="1" smtClean="0">
                <a:sym typeface="Wingdings" panose="05000000000000000000" pitchFamily="2" charset="2"/>
              </a:rPr>
              <a:t>of</a:t>
            </a:r>
            <a:r>
              <a:rPr lang="de-DE" baseline="0" dirty="0" smtClean="0">
                <a:sym typeface="Wingdings" panose="05000000000000000000" pitchFamily="2" charset="2"/>
              </a:rPr>
              <a:t> </a:t>
            </a:r>
            <a:r>
              <a:rPr lang="de-DE" baseline="0" dirty="0" err="1" smtClean="0">
                <a:sym typeface="Wingdings" panose="05000000000000000000" pitchFamily="2" charset="2"/>
              </a:rPr>
              <a:t>the</a:t>
            </a:r>
            <a:r>
              <a:rPr lang="de-DE" baseline="0" dirty="0" smtClean="0">
                <a:sym typeface="Wingdings" panose="05000000000000000000" pitchFamily="2" charset="2"/>
              </a:rPr>
              <a:t> </a:t>
            </a:r>
            <a:r>
              <a:rPr lang="de-DE" baseline="0" dirty="0" err="1" smtClean="0">
                <a:sym typeface="Wingdings" panose="05000000000000000000" pitchFamily="2" charset="2"/>
              </a:rPr>
              <a:t>electron</a:t>
            </a:r>
            <a:r>
              <a:rPr lang="de-DE" baseline="0" dirty="0" smtClean="0">
                <a:sym typeface="Wingdings" panose="05000000000000000000" pitchFamily="2" charset="2"/>
              </a:rPr>
              <a:t> </a:t>
            </a:r>
            <a:r>
              <a:rPr lang="de-DE" baseline="0" dirty="0" err="1" smtClean="0">
                <a:sym typeface="Wingdings" panose="05000000000000000000" pitchFamily="2" charset="2"/>
              </a:rPr>
              <a:t>transport</a:t>
            </a:r>
            <a:r>
              <a:rPr lang="de-DE" baseline="0" dirty="0" smtClean="0">
                <a:sym typeface="Wingdings" panose="05000000000000000000" pitchFamily="2" charset="2"/>
              </a:rPr>
              <a:t> </a:t>
            </a:r>
            <a:r>
              <a:rPr lang="de-DE" baseline="0" dirty="0" err="1" smtClean="0">
                <a:sym typeface="Wingdings" panose="05000000000000000000" pitchFamily="2" charset="2"/>
              </a:rPr>
              <a:t>to</a:t>
            </a:r>
            <a:r>
              <a:rPr lang="de-DE" baseline="0" dirty="0" smtClean="0">
                <a:sym typeface="Wingdings" panose="05000000000000000000" pitchFamily="2" charset="2"/>
              </a:rPr>
              <a:t> pump </a:t>
            </a:r>
            <a:r>
              <a:rPr lang="de-DE" baseline="0" dirty="0" err="1" smtClean="0">
                <a:sym typeface="Wingdings" panose="05000000000000000000" pitchFamily="2" charset="2"/>
              </a:rPr>
              <a:t>protons</a:t>
            </a:r>
            <a:r>
              <a:rPr lang="de-DE" baseline="0" dirty="0" smtClean="0">
                <a:sym typeface="Wingdings" panose="05000000000000000000" pitchFamily="2" charset="2"/>
              </a:rPr>
              <a:t> – H+-</a:t>
            </a:r>
            <a:r>
              <a:rPr lang="de-DE" baseline="0" dirty="0" err="1" smtClean="0">
                <a:sym typeface="Wingdings" panose="05000000000000000000" pitchFamily="2" charset="2"/>
              </a:rPr>
              <a:t>ions</a:t>
            </a:r>
            <a:r>
              <a:rPr lang="de-DE" baseline="0" dirty="0" smtClean="0">
                <a:sym typeface="Wingdings" panose="05000000000000000000" pitchFamily="2" charset="2"/>
              </a:rPr>
              <a:t> – </a:t>
            </a:r>
            <a:r>
              <a:rPr lang="de-DE" baseline="0" dirty="0" err="1" smtClean="0">
                <a:sym typeface="Wingdings" panose="05000000000000000000" pitchFamily="2" charset="2"/>
              </a:rPr>
              <a:t>against</a:t>
            </a:r>
            <a:r>
              <a:rPr lang="de-DE" baseline="0" dirty="0" smtClean="0">
                <a:sym typeface="Wingdings" panose="05000000000000000000" pitchFamily="2" charset="2"/>
              </a:rPr>
              <a:t> a </a:t>
            </a:r>
            <a:r>
              <a:rPr lang="de-DE" baseline="0" dirty="0" err="1" smtClean="0">
                <a:sym typeface="Wingdings" panose="05000000000000000000" pitchFamily="2" charset="2"/>
              </a:rPr>
              <a:t>concentration</a:t>
            </a:r>
            <a:r>
              <a:rPr lang="de-DE" baseline="0" dirty="0" smtClean="0">
                <a:sym typeface="Wingdings" panose="05000000000000000000" pitchFamily="2" charset="2"/>
              </a:rPr>
              <a:t> </a:t>
            </a:r>
            <a:r>
              <a:rPr lang="de-DE" baseline="0" dirty="0" err="1" smtClean="0">
                <a:sym typeface="Wingdings" panose="05000000000000000000" pitchFamily="2" charset="2"/>
              </a:rPr>
              <a:t>gradient</a:t>
            </a:r>
            <a:r>
              <a:rPr lang="de-DE" baseline="0" dirty="0" smtClean="0">
                <a:sym typeface="Wingdings" panose="05000000000000000000" pitchFamily="2" charset="2"/>
              </a:rPr>
              <a:t> </a:t>
            </a:r>
            <a:r>
              <a:rPr lang="de-DE" baseline="0" dirty="0" err="1" smtClean="0">
                <a:sym typeface="Wingdings" panose="05000000000000000000" pitchFamily="2" charset="2"/>
              </a:rPr>
              <a:t>from</a:t>
            </a:r>
            <a:r>
              <a:rPr lang="de-DE" baseline="0" dirty="0" smtClean="0">
                <a:sym typeface="Wingdings" panose="05000000000000000000" pitchFamily="2" charset="2"/>
              </a:rPr>
              <a:t> </a:t>
            </a:r>
            <a:r>
              <a:rPr lang="de-DE" baseline="0" dirty="0" err="1" smtClean="0">
                <a:sym typeface="Wingdings" panose="05000000000000000000" pitchFamily="2" charset="2"/>
              </a:rPr>
              <a:t>the</a:t>
            </a:r>
            <a:r>
              <a:rPr lang="de-DE" baseline="0" dirty="0" smtClean="0">
                <a:sym typeface="Wingdings" panose="05000000000000000000" pitchFamily="2" charset="2"/>
              </a:rPr>
              <a:t> </a:t>
            </a:r>
            <a:r>
              <a:rPr lang="de-DE" baseline="0" dirty="0" err="1" smtClean="0">
                <a:sym typeface="Wingdings" panose="05000000000000000000" pitchFamily="2" charset="2"/>
              </a:rPr>
              <a:t>stroma</a:t>
            </a:r>
            <a:r>
              <a:rPr lang="de-DE" baseline="0" dirty="0" smtClean="0">
                <a:sym typeface="Wingdings" panose="05000000000000000000" pitchFamily="2" charset="2"/>
              </a:rPr>
              <a:t> </a:t>
            </a:r>
            <a:r>
              <a:rPr lang="de-DE" baseline="0" dirty="0" err="1" smtClean="0">
                <a:sym typeface="Wingdings" panose="05000000000000000000" pitchFamily="2" charset="2"/>
              </a:rPr>
              <a:t>into</a:t>
            </a:r>
            <a:r>
              <a:rPr lang="de-DE" baseline="0" dirty="0" smtClean="0">
                <a:sym typeface="Wingdings" panose="05000000000000000000" pitchFamily="2" charset="2"/>
              </a:rPr>
              <a:t> </a:t>
            </a:r>
            <a:r>
              <a:rPr lang="de-DE" baseline="0" dirty="0" err="1" smtClean="0">
                <a:sym typeface="Wingdings" panose="05000000000000000000" pitchFamily="2" charset="2"/>
              </a:rPr>
              <a:t>the</a:t>
            </a:r>
            <a:r>
              <a:rPr lang="de-DE" baseline="0" dirty="0" smtClean="0">
                <a:sym typeface="Wingdings" panose="05000000000000000000" pitchFamily="2" charset="2"/>
              </a:rPr>
              <a:t> </a:t>
            </a:r>
            <a:r>
              <a:rPr lang="de-DE" baseline="0" dirty="0" err="1" smtClean="0">
                <a:sym typeface="Wingdings" panose="05000000000000000000" pitchFamily="2" charset="2"/>
              </a:rPr>
              <a:t>lumen</a:t>
            </a:r>
            <a:r>
              <a:rPr lang="de-DE" baseline="0" dirty="0" smtClean="0">
                <a:sym typeface="Wingdings" panose="05000000000000000000" pitchFamily="2" charset="2"/>
              </a:rPr>
              <a:t>. </a:t>
            </a:r>
          </a:p>
          <a:p>
            <a:pPr marL="171450" indent="-171450">
              <a:buFont typeface="Wingdings" panose="05000000000000000000" pitchFamily="2" charset="2"/>
              <a:buChar char="à"/>
            </a:pPr>
            <a:r>
              <a:rPr lang="de-DE" baseline="0" dirty="0" smtClean="0">
                <a:sym typeface="Wingdings" panose="05000000000000000000" pitchFamily="2" charset="2"/>
              </a:rPr>
              <a:t>ATP-</a:t>
            </a:r>
            <a:r>
              <a:rPr lang="de-DE" baseline="0" dirty="0" err="1" smtClean="0">
                <a:sym typeface="Wingdings" panose="05000000000000000000" pitchFamily="2" charset="2"/>
              </a:rPr>
              <a:t>synthase</a:t>
            </a:r>
            <a:r>
              <a:rPr lang="de-DE" baseline="0" dirty="0" smtClean="0">
                <a:sym typeface="Wingdings" panose="05000000000000000000" pitchFamily="2" charset="2"/>
              </a:rPr>
              <a:t>, an </a:t>
            </a:r>
            <a:r>
              <a:rPr lang="de-DE" baseline="0" dirty="0" err="1" smtClean="0">
                <a:sym typeface="Wingdings" panose="05000000000000000000" pitchFamily="2" charset="2"/>
              </a:rPr>
              <a:t>enzyme</a:t>
            </a:r>
            <a:r>
              <a:rPr lang="de-DE" baseline="0" dirty="0" smtClean="0">
                <a:sym typeface="Wingdings" panose="05000000000000000000" pitchFamily="2" charset="2"/>
              </a:rPr>
              <a:t> </a:t>
            </a:r>
            <a:r>
              <a:rPr lang="de-DE" baseline="0" dirty="0" err="1" smtClean="0">
                <a:sym typeface="Wingdings" panose="05000000000000000000" pitchFamily="2" charset="2"/>
              </a:rPr>
              <a:t>that</a:t>
            </a:r>
            <a:r>
              <a:rPr lang="de-DE" baseline="0" dirty="0" smtClean="0">
                <a:sym typeface="Wingdings" panose="05000000000000000000" pitchFamily="2" charset="2"/>
              </a:rPr>
              <a:t> </a:t>
            </a:r>
            <a:r>
              <a:rPr lang="de-DE" baseline="0" dirty="0" err="1" smtClean="0">
                <a:sym typeface="Wingdings" panose="05000000000000000000" pitchFamily="2" charset="2"/>
              </a:rPr>
              <a:t>tunnels</a:t>
            </a:r>
            <a:r>
              <a:rPr lang="de-DE" baseline="0" dirty="0" smtClean="0">
                <a:sym typeface="Wingdings" panose="05000000000000000000" pitchFamily="2" charset="2"/>
              </a:rPr>
              <a:t> </a:t>
            </a:r>
            <a:r>
              <a:rPr lang="de-DE" baseline="0" dirty="0" err="1" smtClean="0">
                <a:sym typeface="Wingdings" panose="05000000000000000000" pitchFamily="2" charset="2"/>
              </a:rPr>
              <a:t>the</a:t>
            </a:r>
            <a:r>
              <a:rPr lang="de-DE" baseline="0" dirty="0" smtClean="0">
                <a:sym typeface="Wingdings" panose="05000000000000000000" pitchFamily="2" charset="2"/>
              </a:rPr>
              <a:t> </a:t>
            </a:r>
            <a:r>
              <a:rPr lang="de-DE" baseline="0" dirty="0" err="1" smtClean="0">
                <a:sym typeface="Wingdings" panose="05000000000000000000" pitchFamily="2" charset="2"/>
              </a:rPr>
              <a:t>thylakoid</a:t>
            </a:r>
            <a:r>
              <a:rPr lang="de-DE" baseline="0" dirty="0" smtClean="0">
                <a:sym typeface="Wingdings" panose="05000000000000000000" pitchFamily="2" charset="2"/>
              </a:rPr>
              <a:t> </a:t>
            </a:r>
            <a:r>
              <a:rPr lang="de-DE" baseline="0" dirty="0" err="1" smtClean="0">
                <a:sym typeface="Wingdings" panose="05000000000000000000" pitchFamily="2" charset="2"/>
              </a:rPr>
              <a:t>membrane</a:t>
            </a:r>
            <a:r>
              <a:rPr lang="de-DE" baseline="0" dirty="0" smtClean="0">
                <a:sym typeface="Wingdings" panose="05000000000000000000" pitchFamily="2" charset="2"/>
              </a:rPr>
              <a:t> </a:t>
            </a:r>
            <a:r>
              <a:rPr lang="de-DE" baseline="0" dirty="0" err="1" smtClean="0">
                <a:sym typeface="Wingdings" panose="05000000000000000000" pitchFamily="2" charset="2"/>
              </a:rPr>
              <a:t>and</a:t>
            </a:r>
            <a:r>
              <a:rPr lang="de-DE" baseline="0" dirty="0" smtClean="0">
                <a:sym typeface="Wingdings" panose="05000000000000000000" pitchFamily="2" charset="2"/>
              </a:rPr>
              <a:t> </a:t>
            </a:r>
            <a:r>
              <a:rPr lang="de-DE" baseline="0" dirty="0" err="1" smtClean="0">
                <a:sym typeface="Wingdings" panose="05000000000000000000" pitchFamily="2" charset="2"/>
              </a:rPr>
              <a:t>connects</a:t>
            </a:r>
            <a:r>
              <a:rPr lang="de-DE" baseline="0" dirty="0" smtClean="0">
                <a:sym typeface="Wingdings" panose="05000000000000000000" pitchFamily="2" charset="2"/>
              </a:rPr>
              <a:t> Lumen </a:t>
            </a:r>
            <a:r>
              <a:rPr lang="de-DE" baseline="0" dirty="0" err="1" smtClean="0">
                <a:sym typeface="Wingdings" panose="05000000000000000000" pitchFamily="2" charset="2"/>
              </a:rPr>
              <a:t>and</a:t>
            </a:r>
            <a:r>
              <a:rPr lang="de-DE" baseline="0" dirty="0" smtClean="0">
                <a:sym typeface="Wingdings" panose="05000000000000000000" pitchFamily="2" charset="2"/>
              </a:rPr>
              <a:t> Stroma, </a:t>
            </a:r>
            <a:r>
              <a:rPr lang="de-DE" baseline="0" dirty="0" err="1" smtClean="0">
                <a:sym typeface="Wingdings" panose="05000000000000000000" pitchFamily="2" charset="2"/>
              </a:rPr>
              <a:t>uses</a:t>
            </a:r>
            <a:r>
              <a:rPr lang="de-DE" baseline="0" dirty="0" smtClean="0">
                <a:sym typeface="Wingdings" panose="05000000000000000000" pitchFamily="2" charset="2"/>
              </a:rPr>
              <a:t> </a:t>
            </a:r>
            <a:r>
              <a:rPr lang="de-DE" baseline="0" dirty="0" err="1" smtClean="0">
                <a:sym typeface="Wingdings" panose="05000000000000000000" pitchFamily="2" charset="2"/>
              </a:rPr>
              <a:t>this</a:t>
            </a:r>
            <a:r>
              <a:rPr lang="de-DE" baseline="0" dirty="0" smtClean="0">
                <a:sym typeface="Wingdings" panose="05000000000000000000" pitchFamily="2" charset="2"/>
              </a:rPr>
              <a:t> </a:t>
            </a:r>
            <a:r>
              <a:rPr lang="de-DE" baseline="0" dirty="0" err="1" smtClean="0">
                <a:sym typeface="Wingdings" panose="05000000000000000000" pitchFamily="2" charset="2"/>
              </a:rPr>
              <a:t>protongradient</a:t>
            </a:r>
            <a:r>
              <a:rPr lang="de-DE" baseline="0" dirty="0" smtClean="0">
                <a:sym typeface="Wingdings" panose="05000000000000000000" pitchFamily="2" charset="2"/>
              </a:rPr>
              <a:t> </a:t>
            </a:r>
            <a:r>
              <a:rPr lang="de-DE" baseline="0" dirty="0" err="1" smtClean="0">
                <a:sym typeface="Wingdings" panose="05000000000000000000" pitchFamily="2" charset="2"/>
              </a:rPr>
              <a:t>to</a:t>
            </a:r>
            <a:r>
              <a:rPr lang="de-DE" baseline="0" dirty="0" smtClean="0">
                <a:sym typeface="Wingdings" panose="05000000000000000000" pitchFamily="2" charset="2"/>
              </a:rPr>
              <a:t> </a:t>
            </a:r>
            <a:r>
              <a:rPr lang="de-DE" baseline="0" dirty="0" err="1" smtClean="0">
                <a:sym typeface="Wingdings" panose="05000000000000000000" pitchFamily="2" charset="2"/>
              </a:rPr>
              <a:t>combine</a:t>
            </a:r>
            <a:r>
              <a:rPr lang="de-DE" baseline="0" dirty="0" smtClean="0">
                <a:sym typeface="Wingdings" panose="05000000000000000000" pitchFamily="2" charset="2"/>
              </a:rPr>
              <a:t> </a:t>
            </a:r>
            <a:r>
              <a:rPr lang="de-DE" baseline="0" dirty="0" err="1" smtClean="0">
                <a:sym typeface="Wingdings" panose="05000000000000000000" pitchFamily="2" charset="2"/>
              </a:rPr>
              <a:t>the</a:t>
            </a:r>
            <a:r>
              <a:rPr lang="de-DE" baseline="0" dirty="0" smtClean="0">
                <a:sym typeface="Wingdings" panose="05000000000000000000" pitchFamily="2" charset="2"/>
              </a:rPr>
              <a:t> „</a:t>
            </a:r>
            <a:r>
              <a:rPr lang="de-DE" baseline="0" dirty="0" err="1" smtClean="0">
                <a:sym typeface="Wingdings" panose="05000000000000000000" pitchFamily="2" charset="2"/>
              </a:rPr>
              <a:t>energy</a:t>
            </a:r>
            <a:r>
              <a:rPr lang="de-DE" baseline="0" dirty="0" smtClean="0">
                <a:sym typeface="Wingdings" panose="05000000000000000000" pitchFamily="2" charset="2"/>
              </a:rPr>
              <a:t> </a:t>
            </a:r>
            <a:r>
              <a:rPr lang="de-DE" baseline="0" dirty="0" err="1" smtClean="0">
                <a:sym typeface="Wingdings" panose="05000000000000000000" pitchFamily="2" charset="2"/>
              </a:rPr>
              <a:t>storage</a:t>
            </a:r>
            <a:r>
              <a:rPr lang="de-DE" baseline="0" dirty="0" smtClean="0">
                <a:sym typeface="Wingdings" panose="05000000000000000000" pitchFamily="2" charset="2"/>
              </a:rPr>
              <a:t> </a:t>
            </a:r>
            <a:r>
              <a:rPr lang="de-DE" baseline="0" dirty="0" err="1" smtClean="0">
                <a:sym typeface="Wingdings" panose="05000000000000000000" pitchFamily="2" charset="2"/>
              </a:rPr>
              <a:t>molecule</a:t>
            </a:r>
            <a:r>
              <a:rPr lang="de-DE" baseline="0" dirty="0" smtClean="0">
                <a:sym typeface="Wingdings" panose="05000000000000000000" pitchFamily="2" charset="2"/>
              </a:rPr>
              <a:t>“ ATP – </a:t>
            </a:r>
            <a:r>
              <a:rPr lang="de-DE" baseline="0" dirty="0" err="1" smtClean="0">
                <a:sym typeface="Wingdings" panose="05000000000000000000" pitchFamily="2" charset="2"/>
              </a:rPr>
              <a:t>adenosine</a:t>
            </a:r>
            <a:r>
              <a:rPr lang="de-DE" baseline="0" dirty="0" smtClean="0">
                <a:sym typeface="Wingdings" panose="05000000000000000000" pitchFamily="2" charset="2"/>
              </a:rPr>
              <a:t> </a:t>
            </a:r>
            <a:r>
              <a:rPr lang="de-DE" baseline="0" dirty="0" err="1" smtClean="0">
                <a:sym typeface="Wingdings" panose="05000000000000000000" pitchFamily="2" charset="2"/>
              </a:rPr>
              <a:t>triphosphate</a:t>
            </a:r>
            <a:r>
              <a:rPr lang="de-DE" baseline="0" dirty="0" smtClean="0">
                <a:sym typeface="Wingdings" panose="05000000000000000000" pitchFamily="2" charset="2"/>
              </a:rPr>
              <a:t> – </a:t>
            </a:r>
            <a:r>
              <a:rPr lang="de-DE" baseline="0" dirty="0" err="1" smtClean="0">
                <a:sym typeface="Wingdings" panose="05000000000000000000" pitchFamily="2" charset="2"/>
              </a:rPr>
              <a:t>from</a:t>
            </a:r>
            <a:r>
              <a:rPr lang="de-DE" baseline="0" dirty="0" smtClean="0">
                <a:sym typeface="Wingdings" panose="05000000000000000000" pitchFamily="2" charset="2"/>
              </a:rPr>
              <a:t> ADP – </a:t>
            </a:r>
            <a:r>
              <a:rPr lang="de-DE" baseline="0" dirty="0" err="1" smtClean="0">
                <a:sym typeface="Wingdings" panose="05000000000000000000" pitchFamily="2" charset="2"/>
              </a:rPr>
              <a:t>adenosine</a:t>
            </a:r>
            <a:r>
              <a:rPr lang="de-DE" baseline="0" dirty="0" smtClean="0">
                <a:sym typeface="Wingdings" panose="05000000000000000000" pitchFamily="2" charset="2"/>
              </a:rPr>
              <a:t> </a:t>
            </a:r>
            <a:r>
              <a:rPr lang="de-DE" baseline="0" dirty="0" err="1" smtClean="0">
                <a:sym typeface="Wingdings" panose="05000000000000000000" pitchFamily="2" charset="2"/>
              </a:rPr>
              <a:t>diphosphate</a:t>
            </a:r>
            <a:r>
              <a:rPr lang="de-DE" baseline="0" dirty="0" smtClean="0">
                <a:sym typeface="Wingdings" panose="05000000000000000000" pitchFamily="2" charset="2"/>
              </a:rPr>
              <a:t> – </a:t>
            </a:r>
            <a:r>
              <a:rPr lang="de-DE" baseline="0" dirty="0" err="1" smtClean="0">
                <a:sym typeface="Wingdings" panose="05000000000000000000" pitchFamily="2" charset="2"/>
              </a:rPr>
              <a:t>and</a:t>
            </a:r>
            <a:r>
              <a:rPr lang="de-DE" baseline="0" dirty="0" smtClean="0">
                <a:sym typeface="Wingdings" panose="05000000000000000000" pitchFamily="2" charset="2"/>
              </a:rPr>
              <a:t> </a:t>
            </a:r>
            <a:r>
              <a:rPr lang="de-DE" baseline="0" dirty="0" err="1" smtClean="0">
                <a:sym typeface="Wingdings" panose="05000000000000000000" pitchFamily="2" charset="2"/>
              </a:rPr>
              <a:t>anorganic</a:t>
            </a:r>
            <a:r>
              <a:rPr lang="de-DE" baseline="0" dirty="0" smtClean="0">
                <a:sym typeface="Wingdings" panose="05000000000000000000" pitchFamily="2" charset="2"/>
              </a:rPr>
              <a:t> </a:t>
            </a:r>
            <a:r>
              <a:rPr lang="de-DE" baseline="0" dirty="0" err="1" smtClean="0">
                <a:sym typeface="Wingdings" panose="05000000000000000000" pitchFamily="2" charset="2"/>
              </a:rPr>
              <a:t>phosphate</a:t>
            </a:r>
            <a:r>
              <a:rPr lang="de-DE" baseline="0" dirty="0" smtClean="0">
                <a:sym typeface="Wingdings" panose="05000000000000000000" pitchFamily="2" charset="2"/>
              </a:rPr>
              <a:t>. </a:t>
            </a:r>
            <a:endParaRPr lang="de-DE" dirty="0" smtClean="0"/>
          </a:p>
          <a:p>
            <a:endParaRPr lang="de-DE" dirty="0"/>
          </a:p>
        </p:txBody>
      </p:sp>
      <p:sp>
        <p:nvSpPr>
          <p:cNvPr id="4" name="Foliennummernplatzhalter 3"/>
          <p:cNvSpPr>
            <a:spLocks noGrp="1"/>
          </p:cNvSpPr>
          <p:nvPr>
            <p:ph type="sldNum" sz="quarter" idx="10"/>
          </p:nvPr>
        </p:nvSpPr>
        <p:spPr/>
        <p:txBody>
          <a:bodyPr/>
          <a:lstStyle/>
          <a:p>
            <a:fld id="{0FE06A18-B6B3-4D1F-9B44-D5FFF42782DB}" type="slidenum">
              <a:rPr lang="de-DE" smtClean="0"/>
              <a:t>4</a:t>
            </a:fld>
            <a:endParaRPr lang="de-DE"/>
          </a:p>
        </p:txBody>
      </p:sp>
    </p:spTree>
    <p:extLst>
      <p:ext uri="{BB962C8B-B14F-4D97-AF65-F5344CB8AC3E}">
        <p14:creationId xmlns:p14="http://schemas.microsoft.com/office/powerpoint/2010/main" val="7624335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smtClean="0"/>
              <a:t>This </a:t>
            </a:r>
            <a:r>
              <a:rPr lang="de-DE" dirty="0" err="1" smtClean="0"/>
              <a:t>graph</a:t>
            </a:r>
            <a:r>
              <a:rPr lang="de-DE" dirty="0" smtClean="0"/>
              <a:t> </a:t>
            </a:r>
            <a:r>
              <a:rPr lang="de-DE" dirty="0" err="1" smtClean="0"/>
              <a:t>shows</a:t>
            </a:r>
            <a:r>
              <a:rPr lang="de-DE" dirty="0" smtClean="0"/>
              <a:t> </a:t>
            </a:r>
            <a:r>
              <a:rPr lang="de-DE" dirty="0" err="1" smtClean="0"/>
              <a:t>you</a:t>
            </a:r>
            <a:r>
              <a:rPr lang="de-DE" dirty="0" smtClean="0"/>
              <a:t> </a:t>
            </a:r>
            <a:r>
              <a:rPr lang="de-DE" dirty="0" err="1" smtClean="0"/>
              <a:t>the</a:t>
            </a:r>
            <a:r>
              <a:rPr lang="de-DE" dirty="0" smtClean="0"/>
              <a:t> </a:t>
            </a:r>
            <a:r>
              <a:rPr lang="de-DE" dirty="0" err="1" smtClean="0"/>
              <a:t>responses</a:t>
            </a:r>
            <a:r>
              <a:rPr lang="de-DE" dirty="0" smtClean="0"/>
              <a:t> </a:t>
            </a:r>
            <a:r>
              <a:rPr lang="de-DE" dirty="0" err="1" smtClean="0"/>
              <a:t>of</a:t>
            </a:r>
            <a:r>
              <a:rPr lang="de-DE" baseline="0" dirty="0" smtClean="0"/>
              <a:t> </a:t>
            </a:r>
            <a:r>
              <a:rPr lang="de-DE" baseline="0" dirty="0" err="1" smtClean="0"/>
              <a:t>stomatal</a:t>
            </a:r>
            <a:r>
              <a:rPr lang="de-DE" baseline="0" dirty="0" smtClean="0"/>
              <a:t> </a:t>
            </a:r>
            <a:r>
              <a:rPr lang="de-DE" baseline="0" dirty="0" err="1" smtClean="0"/>
              <a:t>conductance</a:t>
            </a:r>
            <a:r>
              <a:rPr lang="de-DE" baseline="0" dirty="0" smtClean="0"/>
              <a:t>, </a:t>
            </a:r>
            <a:r>
              <a:rPr lang="de-DE" baseline="0" dirty="0" err="1" smtClean="0"/>
              <a:t>transpiration</a:t>
            </a:r>
            <a:r>
              <a:rPr lang="de-DE" baseline="0" dirty="0" smtClean="0"/>
              <a:t> </a:t>
            </a:r>
            <a:r>
              <a:rPr lang="de-DE" baseline="0" dirty="0" err="1" smtClean="0"/>
              <a:t>and</a:t>
            </a:r>
            <a:r>
              <a:rPr lang="de-DE" baseline="0" dirty="0" smtClean="0"/>
              <a:t> </a:t>
            </a:r>
            <a:r>
              <a:rPr lang="de-DE" baseline="0" dirty="0" err="1" smtClean="0"/>
              <a:t>photsynthesis</a:t>
            </a:r>
            <a:r>
              <a:rPr lang="de-DE" baseline="0" dirty="0" smtClean="0"/>
              <a:t> </a:t>
            </a:r>
            <a:r>
              <a:rPr lang="de-DE" baseline="0" dirty="0" err="1" smtClean="0"/>
              <a:t>to</a:t>
            </a:r>
            <a:r>
              <a:rPr lang="de-DE" baseline="0" dirty="0" smtClean="0"/>
              <a:t> an </a:t>
            </a:r>
            <a:r>
              <a:rPr lang="de-DE" baseline="0" dirty="0" err="1" smtClean="0"/>
              <a:t>increasing</a:t>
            </a:r>
            <a:r>
              <a:rPr lang="de-DE" baseline="0" dirty="0" smtClean="0"/>
              <a:t> </a:t>
            </a:r>
            <a:r>
              <a:rPr lang="de-DE" baseline="0" dirty="0" err="1" smtClean="0"/>
              <a:t>water</a:t>
            </a:r>
            <a:r>
              <a:rPr lang="de-DE" baseline="0" dirty="0" smtClean="0"/>
              <a:t> </a:t>
            </a:r>
            <a:r>
              <a:rPr lang="de-DE" baseline="0" dirty="0" err="1" smtClean="0"/>
              <a:t>concentration</a:t>
            </a:r>
            <a:r>
              <a:rPr lang="de-DE" baseline="0" dirty="0" smtClean="0"/>
              <a:t> </a:t>
            </a:r>
            <a:r>
              <a:rPr lang="de-DE" baseline="0" dirty="0" err="1" smtClean="0"/>
              <a:t>gradient</a:t>
            </a:r>
            <a:r>
              <a:rPr lang="de-DE" baseline="0" dirty="0" smtClean="0"/>
              <a:t> </a:t>
            </a:r>
            <a:r>
              <a:rPr lang="de-DE" baseline="0" dirty="0" err="1" smtClean="0"/>
              <a:t>between</a:t>
            </a:r>
            <a:r>
              <a:rPr lang="de-DE" baseline="0" dirty="0" smtClean="0"/>
              <a:t> </a:t>
            </a:r>
            <a:r>
              <a:rPr lang="de-DE" baseline="0" dirty="0" err="1" smtClean="0"/>
              <a:t>leaf</a:t>
            </a:r>
            <a:r>
              <a:rPr lang="de-DE" baseline="0" dirty="0" smtClean="0"/>
              <a:t> </a:t>
            </a:r>
            <a:r>
              <a:rPr lang="de-DE" baseline="0" dirty="0" err="1" smtClean="0"/>
              <a:t>and</a:t>
            </a:r>
            <a:r>
              <a:rPr lang="de-DE" baseline="0" dirty="0" smtClean="0"/>
              <a:t> outside </a:t>
            </a:r>
            <a:r>
              <a:rPr lang="de-DE" baseline="0" dirty="0" err="1" smtClean="0"/>
              <a:t>air</a:t>
            </a:r>
            <a:r>
              <a:rPr lang="de-DE" baseline="0" dirty="0" smtClean="0"/>
              <a:t>. This </a:t>
            </a:r>
            <a:r>
              <a:rPr lang="de-DE" baseline="0" dirty="0" err="1" smtClean="0"/>
              <a:t>gradient</a:t>
            </a:r>
            <a:r>
              <a:rPr lang="de-DE" baseline="0" dirty="0" smtClean="0"/>
              <a:t>, </a:t>
            </a:r>
            <a:r>
              <a:rPr lang="de-DE" baseline="0" dirty="0" err="1" smtClean="0"/>
              <a:t>which</a:t>
            </a:r>
            <a:r>
              <a:rPr lang="de-DE" baseline="0" dirty="0" smtClean="0"/>
              <a:t> </a:t>
            </a:r>
            <a:r>
              <a:rPr lang="de-DE" baseline="0" dirty="0" err="1" smtClean="0"/>
              <a:t>can</a:t>
            </a:r>
            <a:r>
              <a:rPr lang="de-DE" baseline="0" dirty="0" smtClean="0"/>
              <a:t> </a:t>
            </a:r>
            <a:r>
              <a:rPr lang="de-DE" baseline="0" dirty="0" err="1" smtClean="0"/>
              <a:t>be</a:t>
            </a:r>
            <a:r>
              <a:rPr lang="de-DE" baseline="0" dirty="0" smtClean="0"/>
              <a:t> </a:t>
            </a:r>
            <a:r>
              <a:rPr lang="de-DE" baseline="0" dirty="0" err="1" smtClean="0"/>
              <a:t>expressed</a:t>
            </a:r>
            <a:r>
              <a:rPr lang="de-DE" baseline="0" dirty="0" smtClean="0"/>
              <a:t> </a:t>
            </a:r>
            <a:r>
              <a:rPr lang="de-DE" baseline="0" dirty="0" err="1" smtClean="0"/>
              <a:t>as</a:t>
            </a:r>
            <a:r>
              <a:rPr lang="de-DE" baseline="0" dirty="0" smtClean="0"/>
              <a:t> a </a:t>
            </a:r>
            <a:r>
              <a:rPr lang="de-DE" baseline="0" dirty="0" err="1" smtClean="0"/>
              <a:t>vapour</a:t>
            </a:r>
            <a:r>
              <a:rPr lang="de-DE" baseline="0" dirty="0" smtClean="0"/>
              <a:t> </a:t>
            </a:r>
            <a:r>
              <a:rPr lang="de-DE" baseline="0" dirty="0" err="1" smtClean="0"/>
              <a:t>pressure</a:t>
            </a:r>
            <a:r>
              <a:rPr lang="de-DE" baseline="0" dirty="0" smtClean="0"/>
              <a:t> </a:t>
            </a:r>
            <a:r>
              <a:rPr lang="de-DE" baseline="0" dirty="0" err="1" smtClean="0"/>
              <a:t>deficit</a:t>
            </a:r>
            <a:r>
              <a:rPr lang="de-DE" baseline="0" dirty="0" smtClean="0"/>
              <a:t> </a:t>
            </a:r>
            <a:r>
              <a:rPr lang="de-DE" baseline="0" dirty="0" err="1" smtClean="0"/>
              <a:t>as</a:t>
            </a:r>
            <a:r>
              <a:rPr lang="de-DE" baseline="0" dirty="0" smtClean="0"/>
              <a:t> </a:t>
            </a:r>
            <a:r>
              <a:rPr lang="de-DE" baseline="0" dirty="0" err="1" smtClean="0"/>
              <a:t>well</a:t>
            </a:r>
            <a:r>
              <a:rPr lang="de-DE" baseline="0" dirty="0" smtClean="0"/>
              <a:t>, </a:t>
            </a:r>
            <a:r>
              <a:rPr lang="de-DE" baseline="0" dirty="0" err="1" smtClean="0"/>
              <a:t>is</a:t>
            </a:r>
            <a:r>
              <a:rPr lang="de-DE" baseline="0" dirty="0" smtClean="0"/>
              <a:t> </a:t>
            </a:r>
            <a:r>
              <a:rPr lang="de-DE" baseline="0" dirty="0" err="1" smtClean="0"/>
              <a:t>the</a:t>
            </a:r>
            <a:r>
              <a:rPr lang="de-DE" baseline="0" dirty="0" smtClean="0"/>
              <a:t> </a:t>
            </a:r>
            <a:r>
              <a:rPr lang="de-DE" baseline="0" dirty="0" err="1" smtClean="0"/>
              <a:t>driving</a:t>
            </a:r>
            <a:r>
              <a:rPr lang="de-DE" baseline="0" dirty="0" smtClean="0"/>
              <a:t> </a:t>
            </a:r>
            <a:r>
              <a:rPr lang="de-DE" baseline="0" dirty="0" err="1" smtClean="0"/>
              <a:t>force</a:t>
            </a:r>
            <a:r>
              <a:rPr lang="de-DE" baseline="0" dirty="0" smtClean="0"/>
              <a:t> </a:t>
            </a:r>
            <a:r>
              <a:rPr lang="de-DE" baseline="0" dirty="0" err="1" smtClean="0"/>
              <a:t>of</a:t>
            </a:r>
            <a:r>
              <a:rPr lang="de-DE" baseline="0" dirty="0" smtClean="0"/>
              <a:t> </a:t>
            </a:r>
            <a:r>
              <a:rPr lang="de-DE" baseline="0" dirty="0" err="1" smtClean="0"/>
              <a:t>transipiration</a:t>
            </a:r>
            <a:r>
              <a:rPr lang="de-DE" baseline="0" dirty="0" smtClean="0"/>
              <a:t> </a:t>
            </a:r>
            <a:r>
              <a:rPr lang="de-DE" baseline="0" dirty="0" err="1" smtClean="0"/>
              <a:t>from</a:t>
            </a:r>
            <a:r>
              <a:rPr lang="de-DE" baseline="0" dirty="0" smtClean="0"/>
              <a:t> </a:t>
            </a:r>
            <a:r>
              <a:rPr lang="de-DE" baseline="0" dirty="0" err="1" smtClean="0"/>
              <a:t>the</a:t>
            </a:r>
            <a:r>
              <a:rPr lang="de-DE" baseline="0" dirty="0" smtClean="0"/>
              <a:t> </a:t>
            </a:r>
            <a:r>
              <a:rPr lang="de-DE" baseline="0" dirty="0" err="1" smtClean="0"/>
              <a:t>leaf</a:t>
            </a:r>
            <a:r>
              <a:rPr lang="de-DE" baseline="0" dirty="0" smtClean="0"/>
              <a:t>. As </a:t>
            </a:r>
            <a:r>
              <a:rPr lang="de-DE" baseline="0" dirty="0" err="1" smtClean="0"/>
              <a:t>soon</a:t>
            </a:r>
            <a:r>
              <a:rPr lang="de-DE" baseline="0" dirty="0" smtClean="0"/>
              <a:t> </a:t>
            </a:r>
            <a:r>
              <a:rPr lang="de-DE" baseline="0" dirty="0" err="1" smtClean="0"/>
              <a:t>as</a:t>
            </a:r>
            <a:r>
              <a:rPr lang="de-DE" baseline="0" dirty="0" smtClean="0"/>
              <a:t> </a:t>
            </a:r>
            <a:r>
              <a:rPr lang="de-DE" baseline="0" dirty="0" err="1" smtClean="0"/>
              <a:t>this</a:t>
            </a:r>
            <a:r>
              <a:rPr lang="de-DE" baseline="0" dirty="0" smtClean="0"/>
              <a:t> </a:t>
            </a:r>
            <a:r>
              <a:rPr lang="de-DE" baseline="0" dirty="0" err="1" smtClean="0"/>
              <a:t>gradient</a:t>
            </a:r>
            <a:r>
              <a:rPr lang="de-DE" baseline="0" dirty="0" smtClean="0"/>
              <a:t> </a:t>
            </a:r>
            <a:r>
              <a:rPr lang="de-DE" baseline="0" dirty="0" err="1" smtClean="0"/>
              <a:t>increases</a:t>
            </a:r>
            <a:r>
              <a:rPr lang="de-DE" baseline="0" dirty="0" smtClean="0"/>
              <a:t>, </a:t>
            </a:r>
            <a:r>
              <a:rPr lang="de-DE" baseline="0" dirty="0" err="1" smtClean="0"/>
              <a:t>the</a:t>
            </a:r>
            <a:r>
              <a:rPr lang="de-DE" baseline="0" dirty="0" smtClean="0"/>
              <a:t> </a:t>
            </a:r>
            <a:r>
              <a:rPr lang="de-DE" baseline="0" dirty="0" err="1" smtClean="0"/>
              <a:t>stomata</a:t>
            </a:r>
            <a:r>
              <a:rPr lang="de-DE" baseline="0" dirty="0" smtClean="0"/>
              <a:t> </a:t>
            </a:r>
            <a:r>
              <a:rPr lang="de-DE" baseline="0" dirty="0" err="1" smtClean="0"/>
              <a:t>close</a:t>
            </a:r>
            <a:r>
              <a:rPr lang="de-DE" baseline="0" dirty="0" smtClean="0"/>
              <a:t> </a:t>
            </a:r>
            <a:r>
              <a:rPr lang="de-DE" baseline="0" dirty="0" err="1" smtClean="0"/>
              <a:t>to</a:t>
            </a:r>
            <a:r>
              <a:rPr lang="de-DE" baseline="0" dirty="0" smtClean="0"/>
              <a:t> </a:t>
            </a:r>
            <a:r>
              <a:rPr lang="de-DE" baseline="0" dirty="0" err="1" smtClean="0"/>
              <a:t>counteract</a:t>
            </a:r>
            <a:r>
              <a:rPr lang="de-DE" baseline="0" dirty="0" smtClean="0"/>
              <a:t> </a:t>
            </a:r>
            <a:r>
              <a:rPr lang="de-DE" baseline="0" dirty="0" err="1" smtClean="0"/>
              <a:t>the</a:t>
            </a:r>
            <a:r>
              <a:rPr lang="de-DE" baseline="0" dirty="0" smtClean="0"/>
              <a:t> </a:t>
            </a:r>
            <a:r>
              <a:rPr lang="de-DE" baseline="0" dirty="0" err="1" smtClean="0"/>
              <a:t>increase</a:t>
            </a:r>
            <a:r>
              <a:rPr lang="de-DE" baseline="0" dirty="0" smtClean="0"/>
              <a:t> in </a:t>
            </a:r>
            <a:r>
              <a:rPr lang="de-DE" baseline="0" dirty="0" err="1" smtClean="0"/>
              <a:t>transpiration</a:t>
            </a:r>
            <a:r>
              <a:rPr lang="de-DE" baseline="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de-DE" baseline="0" dirty="0" smtClean="0"/>
              <a:t>The </a:t>
            </a:r>
            <a:r>
              <a:rPr lang="de-DE" baseline="0" dirty="0" err="1" smtClean="0"/>
              <a:t>extent</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stomatal</a:t>
            </a:r>
            <a:r>
              <a:rPr lang="de-DE" baseline="0" dirty="0" smtClean="0"/>
              <a:t> </a:t>
            </a:r>
            <a:r>
              <a:rPr lang="de-DE" baseline="0" dirty="0" err="1" smtClean="0"/>
              <a:t>reaction</a:t>
            </a:r>
            <a:r>
              <a:rPr lang="de-DE" baseline="0" dirty="0" smtClean="0"/>
              <a:t> </a:t>
            </a:r>
            <a:r>
              <a:rPr lang="de-DE" baseline="0" dirty="0" err="1" smtClean="0"/>
              <a:t>depends</a:t>
            </a:r>
            <a:r>
              <a:rPr lang="de-DE" baseline="0" dirty="0" smtClean="0"/>
              <a:t> on </a:t>
            </a:r>
            <a:r>
              <a:rPr lang="de-DE" baseline="0" dirty="0" err="1" smtClean="0"/>
              <a:t>the</a:t>
            </a:r>
            <a:r>
              <a:rPr lang="de-DE" baseline="0" dirty="0" smtClean="0"/>
              <a:t> </a:t>
            </a:r>
            <a:r>
              <a:rPr lang="de-DE" baseline="0" dirty="0" err="1" smtClean="0"/>
              <a:t>water</a:t>
            </a:r>
            <a:r>
              <a:rPr lang="de-DE" baseline="0" dirty="0" smtClean="0"/>
              <a:t>-stress </a:t>
            </a:r>
            <a:r>
              <a:rPr lang="de-DE" baseline="0" dirty="0" err="1" smtClean="0"/>
              <a:t>the</a:t>
            </a:r>
            <a:r>
              <a:rPr lang="de-DE" baseline="0" dirty="0" smtClean="0"/>
              <a:t> plant </a:t>
            </a:r>
            <a:r>
              <a:rPr lang="de-DE" baseline="0" dirty="0" err="1" smtClean="0"/>
              <a:t>experiences</a:t>
            </a:r>
            <a:r>
              <a:rPr lang="de-DE" baseline="0" dirty="0" smtClean="0"/>
              <a:t> – a </a:t>
            </a:r>
            <a:r>
              <a:rPr lang="de-DE" baseline="0" dirty="0" err="1" smtClean="0"/>
              <a:t>droughted</a:t>
            </a:r>
            <a:r>
              <a:rPr lang="de-DE" baseline="0" dirty="0" smtClean="0"/>
              <a:t> plant will </a:t>
            </a:r>
            <a:r>
              <a:rPr lang="de-DE" baseline="0" dirty="0" err="1" smtClean="0"/>
              <a:t>respond</a:t>
            </a:r>
            <a:r>
              <a:rPr lang="de-DE" baseline="0" dirty="0" smtClean="0"/>
              <a:t> </a:t>
            </a:r>
            <a:r>
              <a:rPr lang="de-DE" baseline="0" dirty="0" err="1" smtClean="0"/>
              <a:t>faster</a:t>
            </a:r>
            <a:r>
              <a:rPr lang="de-DE" baseline="0" dirty="0" smtClean="0"/>
              <a:t> </a:t>
            </a:r>
            <a:r>
              <a:rPr lang="de-DE" baseline="0" dirty="0" err="1" smtClean="0"/>
              <a:t>and</a:t>
            </a:r>
            <a:r>
              <a:rPr lang="de-DE" baseline="0" dirty="0" smtClean="0"/>
              <a:t> </a:t>
            </a:r>
            <a:r>
              <a:rPr lang="de-DE" baseline="0" dirty="0" err="1" smtClean="0"/>
              <a:t>reduce</a:t>
            </a:r>
            <a:r>
              <a:rPr lang="de-DE" baseline="0" dirty="0" smtClean="0"/>
              <a:t> </a:t>
            </a:r>
            <a:r>
              <a:rPr lang="de-DE" baseline="0" dirty="0" err="1" smtClean="0"/>
              <a:t>conductance</a:t>
            </a:r>
            <a:r>
              <a:rPr lang="de-DE" baseline="0" dirty="0" smtClean="0"/>
              <a:t> </a:t>
            </a:r>
            <a:r>
              <a:rPr lang="de-DE" baseline="0" dirty="0" err="1" smtClean="0"/>
              <a:t>further</a:t>
            </a:r>
            <a:r>
              <a:rPr lang="de-DE" baseline="0" dirty="0" smtClean="0"/>
              <a:t> </a:t>
            </a:r>
            <a:r>
              <a:rPr lang="de-DE" baseline="0" dirty="0" err="1" smtClean="0"/>
              <a:t>than</a:t>
            </a:r>
            <a:r>
              <a:rPr lang="de-DE" baseline="0" dirty="0" smtClean="0"/>
              <a:t> a well-</a:t>
            </a:r>
            <a:r>
              <a:rPr lang="de-DE" baseline="0" dirty="0" err="1" smtClean="0"/>
              <a:t>watered</a:t>
            </a:r>
            <a:r>
              <a:rPr lang="de-DE" baseline="0" dirty="0" smtClean="0"/>
              <a:t> </a:t>
            </a:r>
            <a:r>
              <a:rPr lang="de-DE" baseline="0" dirty="0" err="1" smtClean="0"/>
              <a:t>one</a:t>
            </a:r>
            <a:r>
              <a:rPr lang="de-DE" baseline="0" dirty="0" smtClean="0"/>
              <a:t>. Timing </a:t>
            </a:r>
            <a:r>
              <a:rPr lang="de-DE" baseline="0" dirty="0" err="1" smtClean="0"/>
              <a:t>and</a:t>
            </a:r>
            <a:r>
              <a:rPr lang="de-DE" baseline="0" dirty="0" smtClean="0"/>
              <a:t> </a:t>
            </a:r>
            <a:r>
              <a:rPr lang="de-DE" baseline="0" dirty="0" err="1" smtClean="0"/>
              <a:t>extent</a:t>
            </a:r>
            <a:r>
              <a:rPr lang="de-DE" baseline="0" dirty="0" smtClean="0"/>
              <a:t> </a:t>
            </a:r>
            <a:r>
              <a:rPr lang="de-DE" baseline="0" dirty="0" err="1" smtClean="0"/>
              <a:t>of</a:t>
            </a:r>
            <a:r>
              <a:rPr lang="de-DE" baseline="0" dirty="0" smtClean="0"/>
              <a:t>  </a:t>
            </a:r>
            <a:r>
              <a:rPr lang="de-DE" baseline="0" dirty="0" err="1" smtClean="0"/>
              <a:t>stomatal</a:t>
            </a:r>
            <a:r>
              <a:rPr lang="de-DE" baseline="0" dirty="0" smtClean="0"/>
              <a:t> </a:t>
            </a:r>
            <a:r>
              <a:rPr lang="de-DE" baseline="0" dirty="0" err="1" smtClean="0"/>
              <a:t>response</a:t>
            </a:r>
            <a:r>
              <a:rPr lang="de-DE" baseline="0" dirty="0" smtClean="0"/>
              <a:t> also </a:t>
            </a:r>
            <a:r>
              <a:rPr lang="de-DE" baseline="0" dirty="0" err="1" smtClean="0"/>
              <a:t>differ</a:t>
            </a:r>
            <a:r>
              <a:rPr lang="de-DE" baseline="0" dirty="0" smtClean="0"/>
              <a:t> </a:t>
            </a:r>
            <a:r>
              <a:rPr lang="de-DE" baseline="0" dirty="0" err="1" smtClean="0"/>
              <a:t>between</a:t>
            </a:r>
            <a:r>
              <a:rPr lang="de-DE" baseline="0" dirty="0" smtClean="0"/>
              <a:t> </a:t>
            </a:r>
            <a:r>
              <a:rPr lang="de-DE" baseline="0" dirty="0" err="1" smtClean="0"/>
              <a:t>plants</a:t>
            </a:r>
            <a:r>
              <a:rPr lang="de-DE" baseline="0" dirty="0" smtClean="0"/>
              <a:t> </a:t>
            </a:r>
            <a:r>
              <a:rPr lang="de-DE" baseline="0" dirty="0" err="1" smtClean="0"/>
              <a:t>applying</a:t>
            </a:r>
            <a:r>
              <a:rPr lang="de-DE" baseline="0" dirty="0" smtClean="0"/>
              <a:t> </a:t>
            </a:r>
            <a:r>
              <a:rPr lang="de-DE" baseline="0" dirty="0" err="1" smtClean="0"/>
              <a:t>rather</a:t>
            </a:r>
            <a:r>
              <a:rPr lang="de-DE" baseline="0" dirty="0" smtClean="0"/>
              <a:t> </a:t>
            </a:r>
            <a:r>
              <a:rPr lang="de-DE" baseline="0" dirty="0" err="1" smtClean="0"/>
              <a:t>conservative</a:t>
            </a:r>
            <a:r>
              <a:rPr lang="de-DE" baseline="0" dirty="0" smtClean="0"/>
              <a:t> </a:t>
            </a:r>
            <a:r>
              <a:rPr lang="de-DE" baseline="0" dirty="0" err="1" smtClean="0"/>
              <a:t>and</a:t>
            </a:r>
            <a:r>
              <a:rPr lang="de-DE" baseline="0" dirty="0" smtClean="0"/>
              <a:t> </a:t>
            </a:r>
            <a:r>
              <a:rPr lang="de-DE" baseline="0" dirty="0" err="1" smtClean="0"/>
              <a:t>others</a:t>
            </a:r>
            <a:r>
              <a:rPr lang="de-DE" baseline="0" dirty="0" smtClean="0"/>
              <a:t> </a:t>
            </a:r>
            <a:r>
              <a:rPr lang="de-DE" baseline="0" dirty="0" err="1" smtClean="0"/>
              <a:t>using</a:t>
            </a:r>
            <a:r>
              <a:rPr lang="de-DE" baseline="0" dirty="0" smtClean="0"/>
              <a:t> </a:t>
            </a:r>
            <a:r>
              <a:rPr lang="de-DE" baseline="0" dirty="0" err="1" smtClean="0"/>
              <a:t>rather</a:t>
            </a:r>
            <a:r>
              <a:rPr lang="de-DE" baseline="0" dirty="0" smtClean="0"/>
              <a:t> </a:t>
            </a:r>
            <a:r>
              <a:rPr lang="de-DE" baseline="0" dirty="0" err="1" smtClean="0"/>
              <a:t>prodigal</a:t>
            </a:r>
            <a:r>
              <a:rPr lang="de-DE" baseline="0" dirty="0" smtClean="0"/>
              <a:t> </a:t>
            </a:r>
            <a:r>
              <a:rPr lang="de-DE" baseline="0" dirty="0" err="1" smtClean="0"/>
              <a:t>strategies</a:t>
            </a:r>
            <a:r>
              <a:rPr lang="de-DE" baseline="0" dirty="0" smtClean="0"/>
              <a:t> </a:t>
            </a:r>
            <a:r>
              <a:rPr lang="de-DE" baseline="0" dirty="0" err="1" smtClean="0"/>
              <a:t>of</a:t>
            </a:r>
            <a:r>
              <a:rPr lang="de-DE" baseline="0" dirty="0" smtClean="0"/>
              <a:t> </a:t>
            </a:r>
            <a:r>
              <a:rPr lang="de-DE" baseline="0" dirty="0" err="1" smtClean="0"/>
              <a:t>exploitation</a:t>
            </a:r>
            <a:r>
              <a:rPr lang="de-DE" baseline="0" dirty="0" smtClean="0"/>
              <a:t> </a:t>
            </a:r>
            <a:r>
              <a:rPr lang="de-DE" baseline="0" dirty="0" err="1" smtClean="0"/>
              <a:t>of</a:t>
            </a:r>
            <a:r>
              <a:rPr lang="de-DE" baseline="0" dirty="0" smtClean="0"/>
              <a:t> </a:t>
            </a:r>
            <a:r>
              <a:rPr lang="de-DE" baseline="0" dirty="0" err="1" smtClean="0"/>
              <a:t>resources</a:t>
            </a:r>
            <a:r>
              <a:rPr lang="de-DE" baseline="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de-DE" baseline="0" dirty="0" err="1" smtClean="0"/>
              <a:t>Reduced</a:t>
            </a:r>
            <a:r>
              <a:rPr lang="de-DE" baseline="0" dirty="0" smtClean="0"/>
              <a:t> </a:t>
            </a:r>
            <a:r>
              <a:rPr lang="de-DE" baseline="0" dirty="0" err="1" smtClean="0"/>
              <a:t>stomatal</a:t>
            </a:r>
            <a:r>
              <a:rPr lang="de-DE" baseline="0" dirty="0" smtClean="0"/>
              <a:t> </a:t>
            </a:r>
            <a:r>
              <a:rPr lang="de-DE" baseline="0" dirty="0" err="1" smtClean="0"/>
              <a:t>conductance</a:t>
            </a:r>
            <a:r>
              <a:rPr lang="de-DE" baseline="0" dirty="0" smtClean="0"/>
              <a:t> </a:t>
            </a:r>
            <a:r>
              <a:rPr lang="de-DE" baseline="0" dirty="0" err="1" smtClean="0"/>
              <a:t>affects</a:t>
            </a:r>
            <a:r>
              <a:rPr lang="de-DE" baseline="0" dirty="0" smtClean="0"/>
              <a:t> </a:t>
            </a:r>
            <a:r>
              <a:rPr lang="de-DE" baseline="0" dirty="0" err="1" smtClean="0"/>
              <a:t>transpiration</a:t>
            </a:r>
            <a:r>
              <a:rPr lang="de-DE" baseline="0" dirty="0" smtClean="0"/>
              <a:t> </a:t>
            </a:r>
            <a:r>
              <a:rPr lang="de-DE" baseline="0" dirty="0" err="1" smtClean="0"/>
              <a:t>more</a:t>
            </a:r>
            <a:r>
              <a:rPr lang="de-DE" baseline="0" dirty="0" smtClean="0"/>
              <a:t> </a:t>
            </a:r>
            <a:r>
              <a:rPr lang="de-DE" baseline="0" dirty="0" err="1" smtClean="0"/>
              <a:t>than</a:t>
            </a:r>
            <a:r>
              <a:rPr lang="de-DE" baseline="0" dirty="0" smtClean="0"/>
              <a:t> </a:t>
            </a:r>
            <a:r>
              <a:rPr lang="de-DE" baseline="0" dirty="0" err="1" smtClean="0"/>
              <a:t>the</a:t>
            </a:r>
            <a:r>
              <a:rPr lang="de-DE" baseline="0" dirty="0" smtClean="0"/>
              <a:t> </a:t>
            </a:r>
            <a:r>
              <a:rPr lang="de-DE" baseline="0" dirty="0" err="1" smtClean="0"/>
              <a:t>influx</a:t>
            </a:r>
            <a:r>
              <a:rPr lang="de-DE" baseline="0" dirty="0" smtClean="0"/>
              <a:t> </a:t>
            </a:r>
            <a:r>
              <a:rPr lang="de-DE" baseline="0" dirty="0" err="1" smtClean="0"/>
              <a:t>of</a:t>
            </a:r>
            <a:r>
              <a:rPr lang="de-DE" baseline="0" dirty="0" smtClean="0"/>
              <a:t> CO</a:t>
            </a:r>
            <a:r>
              <a:rPr lang="de-DE" baseline="-25000" dirty="0" smtClean="0"/>
              <a:t>2</a:t>
            </a:r>
            <a:r>
              <a:rPr lang="de-DE" baseline="0" dirty="0" smtClean="0"/>
              <a:t>, </a:t>
            </a:r>
            <a:r>
              <a:rPr lang="de-DE" baseline="0" dirty="0" err="1" smtClean="0"/>
              <a:t>the</a:t>
            </a:r>
            <a:r>
              <a:rPr lang="de-DE" baseline="0" dirty="0" smtClean="0"/>
              <a:t> </a:t>
            </a:r>
            <a:r>
              <a:rPr lang="de-DE" baseline="0" dirty="0" err="1" smtClean="0"/>
              <a:t>efflux</a:t>
            </a:r>
            <a:r>
              <a:rPr lang="de-DE" baseline="0" dirty="0" smtClean="0"/>
              <a:t> </a:t>
            </a:r>
            <a:r>
              <a:rPr lang="de-DE" baseline="0" dirty="0" err="1" smtClean="0"/>
              <a:t>of</a:t>
            </a:r>
            <a:r>
              <a:rPr lang="de-DE" baseline="0" dirty="0" smtClean="0"/>
              <a:t> H</a:t>
            </a:r>
            <a:r>
              <a:rPr lang="de-DE" baseline="-25000" dirty="0" smtClean="0"/>
              <a:t>2</a:t>
            </a:r>
            <a:r>
              <a:rPr lang="de-DE" baseline="0" dirty="0" smtClean="0"/>
              <a:t>O </a:t>
            </a:r>
            <a:r>
              <a:rPr lang="de-DE" baseline="0" dirty="0" err="1" smtClean="0"/>
              <a:t>is</a:t>
            </a:r>
            <a:r>
              <a:rPr lang="de-DE" baseline="0" dirty="0" smtClean="0"/>
              <a:t> </a:t>
            </a:r>
            <a:r>
              <a:rPr lang="de-DE" baseline="0" dirty="0" err="1" smtClean="0"/>
              <a:t>reduced</a:t>
            </a:r>
            <a:r>
              <a:rPr lang="de-DE" baseline="0" dirty="0" smtClean="0"/>
              <a:t> </a:t>
            </a:r>
            <a:r>
              <a:rPr lang="de-DE" baseline="0" dirty="0" err="1" smtClean="0"/>
              <a:t>by</a:t>
            </a:r>
            <a:r>
              <a:rPr lang="de-DE" baseline="0" dirty="0" smtClean="0"/>
              <a:t> a </a:t>
            </a:r>
            <a:r>
              <a:rPr lang="de-DE" baseline="0" dirty="0" err="1" smtClean="0"/>
              <a:t>higher</a:t>
            </a:r>
            <a:r>
              <a:rPr lang="de-DE" baseline="0" dirty="0" smtClean="0"/>
              <a:t> </a:t>
            </a:r>
            <a:r>
              <a:rPr lang="de-DE" baseline="0" dirty="0" err="1" smtClean="0"/>
              <a:t>percenctage</a:t>
            </a:r>
            <a:r>
              <a:rPr lang="de-DE" baseline="0" dirty="0" smtClean="0"/>
              <a:t> </a:t>
            </a:r>
            <a:r>
              <a:rPr lang="de-DE" baseline="0" dirty="0" err="1" smtClean="0"/>
              <a:t>than</a:t>
            </a:r>
            <a:r>
              <a:rPr lang="de-DE" baseline="0" dirty="0" smtClean="0"/>
              <a:t> </a:t>
            </a:r>
            <a:r>
              <a:rPr lang="de-DE" baseline="0" dirty="0" err="1" smtClean="0"/>
              <a:t>the</a:t>
            </a:r>
            <a:r>
              <a:rPr lang="de-DE" baseline="0" dirty="0" smtClean="0"/>
              <a:t> </a:t>
            </a:r>
            <a:r>
              <a:rPr lang="de-DE" baseline="0" dirty="0" err="1" smtClean="0"/>
              <a:t>influx</a:t>
            </a:r>
            <a:r>
              <a:rPr lang="de-DE" baseline="0" dirty="0" smtClean="0"/>
              <a:t> </a:t>
            </a:r>
            <a:r>
              <a:rPr lang="de-DE" baseline="0" dirty="0" err="1" smtClean="0"/>
              <a:t>of</a:t>
            </a:r>
            <a:r>
              <a:rPr lang="de-DE" baseline="0" dirty="0" smtClean="0"/>
              <a:t> CO</a:t>
            </a:r>
            <a:r>
              <a:rPr lang="de-DE" baseline="-25000" dirty="0" smtClean="0"/>
              <a:t>2</a:t>
            </a:r>
            <a:r>
              <a:rPr lang="de-DE" baseline="0" dirty="0" smtClean="0"/>
              <a:t> . This </a:t>
            </a:r>
            <a:r>
              <a:rPr lang="de-DE" baseline="0" dirty="0" err="1" smtClean="0"/>
              <a:t>increases</a:t>
            </a:r>
            <a:r>
              <a:rPr lang="de-DE" baseline="0" dirty="0" smtClean="0"/>
              <a:t> </a:t>
            </a:r>
            <a:r>
              <a:rPr lang="de-DE" baseline="0" dirty="0" err="1" smtClean="0"/>
              <a:t>the</a:t>
            </a:r>
            <a:r>
              <a:rPr lang="de-DE" baseline="0" dirty="0" smtClean="0"/>
              <a:t> </a:t>
            </a:r>
            <a:r>
              <a:rPr lang="de-DE" baseline="0" dirty="0" err="1" smtClean="0"/>
              <a:t>Water</a:t>
            </a:r>
            <a:r>
              <a:rPr lang="de-DE" baseline="0" dirty="0" smtClean="0"/>
              <a:t>-</a:t>
            </a:r>
            <a:r>
              <a:rPr lang="de-DE" baseline="0" dirty="0" err="1" smtClean="0"/>
              <a:t>Use</a:t>
            </a:r>
            <a:r>
              <a:rPr lang="de-DE" baseline="0" dirty="0" smtClean="0"/>
              <a:t>-Efficiency WUE </a:t>
            </a:r>
            <a:r>
              <a:rPr lang="de-DE" baseline="0" dirty="0" err="1" smtClean="0"/>
              <a:t>of</a:t>
            </a:r>
            <a:r>
              <a:rPr lang="de-DE" baseline="0" dirty="0" smtClean="0"/>
              <a:t> </a:t>
            </a:r>
            <a:r>
              <a:rPr lang="de-DE" baseline="0" dirty="0" err="1" smtClean="0"/>
              <a:t>photosynthesis</a:t>
            </a:r>
            <a:r>
              <a:rPr lang="de-DE" baseline="0" dirty="0" smtClean="0"/>
              <a:t>, </a:t>
            </a:r>
            <a:r>
              <a:rPr lang="de-DE" baseline="0" dirty="0" err="1" smtClean="0"/>
              <a:t>the</a:t>
            </a:r>
            <a:r>
              <a:rPr lang="de-DE" baseline="0" dirty="0" smtClean="0"/>
              <a:t> </a:t>
            </a:r>
            <a:r>
              <a:rPr lang="de-DE" baseline="0" dirty="0" err="1" smtClean="0"/>
              <a:t>amount</a:t>
            </a:r>
            <a:r>
              <a:rPr lang="de-DE" baseline="0" dirty="0" smtClean="0"/>
              <a:t> </a:t>
            </a:r>
            <a:r>
              <a:rPr lang="de-DE" baseline="0" dirty="0" err="1" smtClean="0"/>
              <a:t>of</a:t>
            </a:r>
            <a:r>
              <a:rPr lang="de-DE" baseline="0" dirty="0" smtClean="0"/>
              <a:t> CO</a:t>
            </a:r>
            <a:r>
              <a:rPr lang="de-DE" baseline="-25000" dirty="0" smtClean="0"/>
              <a:t>2</a:t>
            </a:r>
            <a:r>
              <a:rPr lang="de-DE" baseline="0" dirty="0" smtClean="0"/>
              <a:t> </a:t>
            </a:r>
            <a:r>
              <a:rPr lang="de-DE" baseline="0" dirty="0" err="1" smtClean="0"/>
              <a:t>fixed</a:t>
            </a:r>
            <a:r>
              <a:rPr lang="de-DE" baseline="0" dirty="0" smtClean="0"/>
              <a:t> per H</a:t>
            </a:r>
            <a:r>
              <a:rPr lang="de-DE" baseline="-25000" dirty="0" smtClean="0"/>
              <a:t>2</a:t>
            </a:r>
            <a:r>
              <a:rPr lang="de-DE" baseline="0" dirty="0" smtClean="0"/>
              <a:t>O lost in </a:t>
            </a:r>
            <a:r>
              <a:rPr lang="de-DE" baseline="0" dirty="0" err="1" smtClean="0"/>
              <a:t>transpiration</a:t>
            </a:r>
            <a:r>
              <a:rPr lang="de-DE" baseline="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aseline="0" dirty="0" smtClean="0"/>
              <a:t> </a:t>
            </a:r>
            <a:endParaRPr lang="de-DE"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smtClean="0"/>
          </a:p>
          <a:p>
            <a:endParaRPr lang="de-DE" dirty="0"/>
          </a:p>
        </p:txBody>
      </p:sp>
      <p:sp>
        <p:nvSpPr>
          <p:cNvPr id="4" name="Foliennummernplatzhalter 3"/>
          <p:cNvSpPr>
            <a:spLocks noGrp="1"/>
          </p:cNvSpPr>
          <p:nvPr>
            <p:ph type="sldNum" sz="quarter" idx="10"/>
          </p:nvPr>
        </p:nvSpPr>
        <p:spPr/>
        <p:txBody>
          <a:bodyPr/>
          <a:lstStyle/>
          <a:p>
            <a:fld id="{46E745FC-2B65-4885-82FE-6A7DE99C0385}" type="slidenum">
              <a:rPr lang="de-DE" smtClean="0"/>
              <a:t>43</a:t>
            </a:fld>
            <a:endParaRPr lang="de-DE"/>
          </a:p>
        </p:txBody>
      </p:sp>
    </p:spTree>
    <p:extLst>
      <p:ext uri="{BB962C8B-B14F-4D97-AF65-F5344CB8AC3E}">
        <p14:creationId xmlns:p14="http://schemas.microsoft.com/office/powerpoint/2010/main" val="15015553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aseline="0" dirty="0" err="1" smtClean="0"/>
              <a:t>Here</a:t>
            </a:r>
            <a:r>
              <a:rPr lang="de-DE" baseline="0" dirty="0" smtClean="0"/>
              <a:t> </a:t>
            </a:r>
            <a:r>
              <a:rPr lang="de-DE" baseline="0" dirty="0" err="1" smtClean="0"/>
              <a:t>the</a:t>
            </a:r>
            <a:r>
              <a:rPr lang="de-DE" baseline="0" dirty="0" smtClean="0"/>
              <a:t> </a:t>
            </a:r>
            <a:r>
              <a:rPr lang="de-DE" baseline="0" dirty="0" err="1" smtClean="0"/>
              <a:t>responses</a:t>
            </a:r>
            <a:r>
              <a:rPr lang="de-DE" baseline="0" dirty="0" smtClean="0"/>
              <a:t> </a:t>
            </a:r>
            <a:r>
              <a:rPr lang="de-DE" baseline="0" dirty="0" err="1" smtClean="0"/>
              <a:t>of</a:t>
            </a:r>
            <a:r>
              <a:rPr lang="de-DE" baseline="0" dirty="0" smtClean="0"/>
              <a:t> </a:t>
            </a:r>
            <a:r>
              <a:rPr lang="de-DE" baseline="0" dirty="0" err="1" smtClean="0"/>
              <a:t>stomatal</a:t>
            </a:r>
            <a:r>
              <a:rPr lang="de-DE" baseline="0" dirty="0" smtClean="0"/>
              <a:t> </a:t>
            </a:r>
            <a:r>
              <a:rPr lang="de-DE" baseline="0" dirty="0" err="1" smtClean="0"/>
              <a:t>conductance</a:t>
            </a:r>
            <a:r>
              <a:rPr lang="de-DE" baseline="0" dirty="0" smtClean="0"/>
              <a:t>, </a:t>
            </a:r>
            <a:r>
              <a:rPr lang="de-DE" baseline="0" dirty="0" err="1" smtClean="0"/>
              <a:t>photosynthesis</a:t>
            </a:r>
            <a:r>
              <a:rPr lang="de-DE" baseline="0" dirty="0" smtClean="0"/>
              <a:t> </a:t>
            </a:r>
            <a:r>
              <a:rPr lang="de-DE" baseline="0" dirty="0" err="1" smtClean="0"/>
              <a:t>and</a:t>
            </a:r>
            <a:r>
              <a:rPr lang="de-DE" baseline="0" dirty="0" smtClean="0"/>
              <a:t> </a:t>
            </a:r>
            <a:r>
              <a:rPr lang="de-DE" baseline="0" dirty="0" err="1" smtClean="0"/>
              <a:t>Water</a:t>
            </a:r>
            <a:r>
              <a:rPr lang="de-DE" baseline="0" dirty="0" smtClean="0"/>
              <a:t> </a:t>
            </a:r>
            <a:r>
              <a:rPr lang="de-DE" baseline="0" dirty="0" err="1" smtClean="0"/>
              <a:t>use</a:t>
            </a:r>
            <a:r>
              <a:rPr lang="de-DE" baseline="0" dirty="0" smtClean="0"/>
              <a:t> </a:t>
            </a:r>
            <a:r>
              <a:rPr lang="de-DE" baseline="0" dirty="0" err="1" smtClean="0"/>
              <a:t>efficiency</a:t>
            </a:r>
            <a:r>
              <a:rPr lang="de-DE" baseline="0" dirty="0" smtClean="0"/>
              <a:t> </a:t>
            </a:r>
            <a:r>
              <a:rPr lang="de-DE" baseline="0" dirty="0" err="1" smtClean="0"/>
              <a:t>of</a:t>
            </a:r>
            <a:r>
              <a:rPr lang="de-DE" baseline="0" dirty="0" smtClean="0"/>
              <a:t> </a:t>
            </a:r>
            <a:r>
              <a:rPr lang="de-DE" baseline="0" dirty="0" err="1" smtClean="0"/>
              <a:t>young</a:t>
            </a:r>
            <a:r>
              <a:rPr lang="de-DE" baseline="0" dirty="0" smtClean="0"/>
              <a:t> </a:t>
            </a:r>
            <a:r>
              <a:rPr lang="de-DE" baseline="0" dirty="0" err="1" smtClean="0"/>
              <a:t>birch</a:t>
            </a:r>
            <a:r>
              <a:rPr lang="de-DE" baseline="0" dirty="0" smtClean="0"/>
              <a:t> </a:t>
            </a:r>
            <a:r>
              <a:rPr lang="de-DE" baseline="0" dirty="0" err="1" smtClean="0"/>
              <a:t>trees</a:t>
            </a:r>
            <a:r>
              <a:rPr lang="de-DE" baseline="0" dirty="0" smtClean="0"/>
              <a:t> </a:t>
            </a:r>
            <a:r>
              <a:rPr lang="de-DE" baseline="0" dirty="0" err="1" smtClean="0"/>
              <a:t>to</a:t>
            </a:r>
            <a:r>
              <a:rPr lang="de-DE" baseline="0" dirty="0" smtClean="0"/>
              <a:t> a </a:t>
            </a:r>
            <a:r>
              <a:rPr lang="de-DE" baseline="0" dirty="0" err="1" smtClean="0"/>
              <a:t>prolonged</a:t>
            </a:r>
            <a:r>
              <a:rPr lang="de-DE" baseline="0" dirty="0" smtClean="0"/>
              <a:t> </a:t>
            </a:r>
            <a:r>
              <a:rPr lang="de-DE" baseline="0" dirty="0" err="1" smtClean="0"/>
              <a:t>drought</a:t>
            </a:r>
            <a:r>
              <a:rPr lang="de-DE" baseline="0" dirty="0" smtClean="0"/>
              <a:t> </a:t>
            </a:r>
            <a:r>
              <a:rPr lang="de-DE" baseline="0" dirty="0" err="1" smtClean="0"/>
              <a:t>are</a:t>
            </a:r>
            <a:r>
              <a:rPr lang="de-DE" baseline="0" dirty="0" smtClean="0"/>
              <a:t> </a:t>
            </a:r>
            <a:r>
              <a:rPr lang="de-DE" baseline="0" dirty="0" err="1" smtClean="0"/>
              <a:t>shown</a:t>
            </a:r>
            <a:r>
              <a:rPr lang="de-DE" baseline="0" dirty="0" smtClean="0"/>
              <a:t>. </a:t>
            </a:r>
            <a:r>
              <a:rPr lang="de-DE" baseline="0" dirty="0" err="1" smtClean="0"/>
              <a:t>Water</a:t>
            </a:r>
            <a:r>
              <a:rPr lang="de-DE" baseline="0" dirty="0" smtClean="0"/>
              <a:t> was </a:t>
            </a:r>
            <a:r>
              <a:rPr lang="de-DE" baseline="0" dirty="0" err="1" smtClean="0"/>
              <a:t>withheld</a:t>
            </a:r>
            <a:r>
              <a:rPr lang="de-DE" baseline="0" dirty="0" smtClean="0"/>
              <a:t> </a:t>
            </a:r>
            <a:r>
              <a:rPr lang="de-DE" baseline="0" dirty="0" err="1" smtClean="0"/>
              <a:t>from</a:t>
            </a:r>
            <a:r>
              <a:rPr lang="de-DE" baseline="0" dirty="0" smtClean="0"/>
              <a:t> </a:t>
            </a:r>
            <a:r>
              <a:rPr lang="de-DE" baseline="0" dirty="0" err="1" smtClean="0"/>
              <a:t>the</a:t>
            </a:r>
            <a:r>
              <a:rPr lang="de-DE" baseline="0" dirty="0" smtClean="0"/>
              <a:t> dry </a:t>
            </a:r>
            <a:r>
              <a:rPr lang="de-DE" baseline="0" dirty="0" err="1" smtClean="0"/>
              <a:t>group</a:t>
            </a:r>
            <a:r>
              <a:rPr lang="de-DE" baseline="0" dirty="0" smtClean="0"/>
              <a:t> </a:t>
            </a:r>
            <a:r>
              <a:rPr lang="de-DE" baseline="0" dirty="0" err="1" smtClean="0"/>
              <a:t>of</a:t>
            </a:r>
            <a:r>
              <a:rPr lang="de-DE" baseline="0" dirty="0" smtClean="0"/>
              <a:t> </a:t>
            </a:r>
            <a:r>
              <a:rPr lang="de-DE" baseline="0" dirty="0" err="1" smtClean="0"/>
              <a:t>plants</a:t>
            </a:r>
            <a:r>
              <a:rPr lang="de-DE" baseline="0" dirty="0" smtClean="0"/>
              <a:t> </a:t>
            </a:r>
            <a:r>
              <a:rPr lang="de-DE" baseline="0" dirty="0" err="1" smtClean="0"/>
              <a:t>from</a:t>
            </a:r>
            <a:r>
              <a:rPr lang="de-DE" baseline="0" dirty="0" smtClean="0"/>
              <a:t> 1st. </a:t>
            </a:r>
            <a:r>
              <a:rPr lang="de-DE" baseline="0" dirty="0" err="1" smtClean="0"/>
              <a:t>of</a:t>
            </a:r>
            <a:r>
              <a:rPr lang="de-DE" baseline="0" dirty="0" smtClean="0"/>
              <a:t> June on – </a:t>
            </a:r>
            <a:r>
              <a:rPr lang="de-DE" baseline="0" dirty="0" err="1" smtClean="0"/>
              <a:t>indicated</a:t>
            </a:r>
            <a:r>
              <a:rPr lang="de-DE" baseline="0" dirty="0" smtClean="0"/>
              <a:t> </a:t>
            </a:r>
            <a:r>
              <a:rPr lang="de-DE" baseline="0" dirty="0" err="1" smtClean="0"/>
              <a:t>by</a:t>
            </a:r>
            <a:r>
              <a:rPr lang="de-DE" baseline="0" dirty="0" smtClean="0"/>
              <a:t> </a:t>
            </a:r>
            <a:r>
              <a:rPr lang="de-DE" baseline="0" dirty="0" err="1" smtClean="0"/>
              <a:t>the</a:t>
            </a:r>
            <a:r>
              <a:rPr lang="de-DE" baseline="0" dirty="0" smtClean="0"/>
              <a:t> </a:t>
            </a:r>
            <a:r>
              <a:rPr lang="de-DE" baseline="0" dirty="0" err="1" smtClean="0"/>
              <a:t>yellow</a:t>
            </a:r>
            <a:r>
              <a:rPr lang="de-DE" baseline="0" dirty="0" smtClean="0"/>
              <a:t> </a:t>
            </a:r>
            <a:r>
              <a:rPr lang="de-DE" baseline="0" dirty="0" err="1" smtClean="0"/>
              <a:t>arrows</a:t>
            </a:r>
            <a:r>
              <a:rPr lang="de-DE" baseline="0" dirty="0" smtClean="0"/>
              <a:t>. </a:t>
            </a:r>
            <a:r>
              <a:rPr lang="de-DE" baseline="0" dirty="0" err="1" smtClean="0"/>
              <a:t>By</a:t>
            </a:r>
            <a:r>
              <a:rPr lang="de-DE" baseline="0" dirty="0" smtClean="0"/>
              <a:t> </a:t>
            </a:r>
            <a:r>
              <a:rPr lang="de-DE" baseline="0" dirty="0" err="1" smtClean="0"/>
              <a:t>the</a:t>
            </a:r>
            <a:r>
              <a:rPr lang="de-DE" baseline="0" dirty="0" smtClean="0"/>
              <a:t> end </a:t>
            </a:r>
            <a:r>
              <a:rPr lang="de-DE" baseline="0" dirty="0" err="1" smtClean="0"/>
              <a:t>of</a:t>
            </a:r>
            <a:r>
              <a:rPr lang="de-DE" baseline="0" dirty="0" smtClean="0"/>
              <a:t> June </a:t>
            </a:r>
            <a:r>
              <a:rPr lang="de-DE" baseline="0" dirty="0" err="1" smtClean="0"/>
              <a:t>the</a:t>
            </a:r>
            <a:r>
              <a:rPr lang="de-DE" baseline="0" dirty="0" smtClean="0"/>
              <a:t> </a:t>
            </a:r>
            <a:r>
              <a:rPr lang="de-DE" baseline="0" dirty="0" err="1" smtClean="0"/>
              <a:t>pots</a:t>
            </a:r>
            <a:r>
              <a:rPr lang="de-DE" baseline="0" dirty="0" smtClean="0"/>
              <a:t> </a:t>
            </a:r>
            <a:r>
              <a:rPr lang="de-DE" baseline="0" dirty="0" err="1" smtClean="0"/>
              <a:t>they</a:t>
            </a:r>
            <a:r>
              <a:rPr lang="de-DE" baseline="0" dirty="0" smtClean="0"/>
              <a:t> </a:t>
            </a:r>
            <a:r>
              <a:rPr lang="de-DE" baseline="0" dirty="0" err="1" smtClean="0"/>
              <a:t>grew</a:t>
            </a:r>
            <a:r>
              <a:rPr lang="de-DE" baseline="0" dirty="0" smtClean="0"/>
              <a:t> in </a:t>
            </a:r>
            <a:r>
              <a:rPr lang="de-DE" baseline="0" dirty="0" err="1" smtClean="0"/>
              <a:t>had</a:t>
            </a:r>
            <a:r>
              <a:rPr lang="de-DE" baseline="0" dirty="0" smtClean="0"/>
              <a:t> </a:t>
            </a:r>
            <a:r>
              <a:rPr lang="de-DE" baseline="0" dirty="0" err="1" smtClean="0"/>
              <a:t>reached</a:t>
            </a:r>
            <a:r>
              <a:rPr lang="de-DE" baseline="0" dirty="0" smtClean="0"/>
              <a:t> </a:t>
            </a:r>
            <a:r>
              <a:rPr lang="de-DE" baseline="0" dirty="0" err="1" smtClean="0"/>
              <a:t>water</a:t>
            </a:r>
            <a:r>
              <a:rPr lang="de-DE" baseline="0" dirty="0" smtClean="0"/>
              <a:t> </a:t>
            </a:r>
            <a:r>
              <a:rPr lang="de-DE" baseline="0" dirty="0" err="1" smtClean="0"/>
              <a:t>contents</a:t>
            </a:r>
            <a:r>
              <a:rPr lang="de-DE" baseline="0" dirty="0" smtClean="0"/>
              <a:t> </a:t>
            </a:r>
            <a:r>
              <a:rPr lang="de-DE" baseline="0" dirty="0" err="1" smtClean="0"/>
              <a:t>of</a:t>
            </a:r>
            <a:r>
              <a:rPr lang="de-DE" baseline="0" dirty="0" smtClean="0"/>
              <a:t> </a:t>
            </a:r>
            <a:r>
              <a:rPr lang="de-DE" baseline="0" dirty="0" err="1" smtClean="0"/>
              <a:t>below</a:t>
            </a:r>
            <a:r>
              <a:rPr lang="de-DE" baseline="0" dirty="0" smtClean="0"/>
              <a:t> 3% (</a:t>
            </a:r>
            <a:r>
              <a:rPr lang="de-DE" baseline="0" dirty="0" err="1" smtClean="0"/>
              <a:t>which</a:t>
            </a:r>
            <a:r>
              <a:rPr lang="de-DE" baseline="0" dirty="0" smtClean="0"/>
              <a:t> </a:t>
            </a:r>
            <a:r>
              <a:rPr lang="de-DE" baseline="0" dirty="0" err="1" smtClean="0"/>
              <a:t>is</a:t>
            </a:r>
            <a:r>
              <a:rPr lang="de-DE" baseline="0" dirty="0" smtClean="0"/>
              <a:t> </a:t>
            </a:r>
            <a:r>
              <a:rPr lang="de-DE" baseline="0" dirty="0" err="1" smtClean="0"/>
              <a:t>quite</a:t>
            </a:r>
            <a:r>
              <a:rPr lang="de-DE" baseline="0" dirty="0" smtClean="0"/>
              <a:t> dry) </a:t>
            </a:r>
            <a:r>
              <a:rPr lang="de-DE" baseline="0" dirty="0" err="1" smtClean="0"/>
              <a:t>and</a:t>
            </a:r>
            <a:r>
              <a:rPr lang="de-DE" baseline="0" dirty="0" smtClean="0"/>
              <a:t> </a:t>
            </a:r>
            <a:r>
              <a:rPr lang="de-DE" baseline="0" dirty="0" err="1" smtClean="0"/>
              <a:t>were</a:t>
            </a:r>
            <a:r>
              <a:rPr lang="de-DE" baseline="0" dirty="0" smtClean="0"/>
              <a:t> </a:t>
            </a:r>
            <a:r>
              <a:rPr lang="de-DE" baseline="0" dirty="0" err="1" smtClean="0"/>
              <a:t>kept</a:t>
            </a:r>
            <a:r>
              <a:rPr lang="de-DE" baseline="0" dirty="0" smtClean="0"/>
              <a:t> at </a:t>
            </a:r>
            <a:r>
              <a:rPr lang="de-DE" baseline="0" dirty="0" err="1" smtClean="0"/>
              <a:t>this</a:t>
            </a:r>
            <a:r>
              <a:rPr lang="de-DE" baseline="0" dirty="0" smtClean="0"/>
              <a:t> </a:t>
            </a:r>
            <a:r>
              <a:rPr lang="de-DE" baseline="0" dirty="0" err="1" smtClean="0"/>
              <a:t>until</a:t>
            </a:r>
            <a:r>
              <a:rPr lang="de-DE" baseline="0" dirty="0" smtClean="0"/>
              <a:t> September. The </a:t>
            </a:r>
            <a:r>
              <a:rPr lang="de-DE" baseline="0" dirty="0" err="1" smtClean="0"/>
              <a:t>responses</a:t>
            </a:r>
            <a:r>
              <a:rPr lang="de-DE" baseline="0" dirty="0" smtClean="0"/>
              <a:t> </a:t>
            </a:r>
            <a:r>
              <a:rPr lang="de-DE" baseline="0" dirty="0" err="1" smtClean="0"/>
              <a:t>of</a:t>
            </a:r>
            <a:r>
              <a:rPr lang="de-DE" baseline="0" dirty="0" smtClean="0"/>
              <a:t> </a:t>
            </a:r>
            <a:r>
              <a:rPr lang="de-DE" baseline="0" dirty="0" err="1" smtClean="0"/>
              <a:t>these</a:t>
            </a:r>
            <a:r>
              <a:rPr lang="de-DE" baseline="0" dirty="0" smtClean="0"/>
              <a:t> </a:t>
            </a:r>
            <a:r>
              <a:rPr lang="de-DE" baseline="0" dirty="0" err="1" smtClean="0"/>
              <a:t>plants</a:t>
            </a:r>
            <a:r>
              <a:rPr lang="de-DE" baseline="0" dirty="0" smtClean="0"/>
              <a:t> </a:t>
            </a:r>
            <a:r>
              <a:rPr lang="de-DE" baseline="0" dirty="0" err="1" smtClean="0"/>
              <a:t>are</a:t>
            </a:r>
            <a:r>
              <a:rPr lang="de-DE" baseline="0" dirty="0" smtClean="0"/>
              <a:t> </a:t>
            </a:r>
            <a:r>
              <a:rPr lang="de-DE" baseline="0" dirty="0" err="1" smtClean="0"/>
              <a:t>indicated</a:t>
            </a:r>
            <a:r>
              <a:rPr lang="de-DE" baseline="0" dirty="0" smtClean="0"/>
              <a:t> </a:t>
            </a:r>
            <a:r>
              <a:rPr lang="de-DE" baseline="0" dirty="0" err="1" smtClean="0"/>
              <a:t>by</a:t>
            </a:r>
            <a:r>
              <a:rPr lang="de-DE" baseline="0" dirty="0" smtClean="0"/>
              <a:t> </a:t>
            </a:r>
            <a:r>
              <a:rPr lang="de-DE" baseline="0" dirty="0" err="1" smtClean="0"/>
              <a:t>the</a:t>
            </a:r>
            <a:r>
              <a:rPr lang="de-DE" baseline="0" dirty="0" smtClean="0"/>
              <a:t> </a:t>
            </a:r>
            <a:r>
              <a:rPr lang="de-DE" baseline="0" dirty="0" err="1" smtClean="0"/>
              <a:t>broken</a:t>
            </a:r>
            <a:r>
              <a:rPr lang="de-DE" baseline="0" dirty="0" smtClean="0"/>
              <a:t> </a:t>
            </a:r>
            <a:r>
              <a:rPr lang="de-DE" baseline="0" dirty="0" err="1" smtClean="0"/>
              <a:t>lines</a:t>
            </a:r>
            <a:r>
              <a:rPr lang="de-DE" baseline="0" dirty="0" smtClean="0"/>
              <a:t>. </a:t>
            </a:r>
            <a:r>
              <a:rPr lang="de-DE" baseline="0" dirty="0" err="1" smtClean="0"/>
              <a:t>Plants</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control</a:t>
            </a:r>
            <a:r>
              <a:rPr lang="de-DE" baseline="0" dirty="0" smtClean="0"/>
              <a:t> </a:t>
            </a:r>
            <a:r>
              <a:rPr lang="de-DE" baseline="0" dirty="0" err="1" smtClean="0"/>
              <a:t>group</a:t>
            </a:r>
            <a:r>
              <a:rPr lang="de-DE" baseline="0" dirty="0" smtClean="0"/>
              <a:t>, </a:t>
            </a:r>
            <a:r>
              <a:rPr lang="de-DE" baseline="0" dirty="0" err="1" smtClean="0"/>
              <a:t>the</a:t>
            </a:r>
            <a:r>
              <a:rPr lang="de-DE" baseline="0" dirty="0" smtClean="0"/>
              <a:t> solid </a:t>
            </a:r>
            <a:r>
              <a:rPr lang="de-DE" baseline="0" dirty="0" err="1" smtClean="0"/>
              <a:t>lines</a:t>
            </a:r>
            <a:r>
              <a:rPr lang="de-DE" baseline="0" dirty="0" smtClean="0"/>
              <a:t>, </a:t>
            </a:r>
            <a:r>
              <a:rPr lang="de-DE" baseline="0" dirty="0" err="1" smtClean="0"/>
              <a:t>were</a:t>
            </a:r>
            <a:r>
              <a:rPr lang="de-DE" baseline="0" dirty="0" smtClean="0"/>
              <a:t> well-</a:t>
            </a:r>
            <a:r>
              <a:rPr lang="de-DE" baseline="0" dirty="0" err="1" smtClean="0"/>
              <a:t>watered</a:t>
            </a:r>
            <a:r>
              <a:rPr lang="de-DE" baseline="0" dirty="0" smtClean="0"/>
              <a:t> </a:t>
            </a:r>
            <a:r>
              <a:rPr lang="de-DE" baseline="0" dirty="0" err="1" smtClean="0"/>
              <a:t>throughout</a:t>
            </a:r>
            <a:r>
              <a:rPr lang="de-DE" baseline="0" dirty="0" smtClean="0"/>
              <a:t> </a:t>
            </a:r>
            <a:r>
              <a:rPr lang="de-DE" baseline="0" dirty="0" err="1" smtClean="0"/>
              <a:t>the</a:t>
            </a:r>
            <a:r>
              <a:rPr lang="de-DE" baseline="0" dirty="0" smtClean="0"/>
              <a:t> </a:t>
            </a:r>
            <a:r>
              <a:rPr lang="de-DE" baseline="0" dirty="0" err="1" smtClean="0"/>
              <a:t>whole</a:t>
            </a:r>
            <a:r>
              <a:rPr lang="de-DE" baseline="0" dirty="0" smtClean="0"/>
              <a:t> </a:t>
            </a:r>
            <a:r>
              <a:rPr lang="de-DE" baseline="0" dirty="0" err="1" smtClean="0"/>
              <a:t>growth</a:t>
            </a:r>
            <a:r>
              <a:rPr lang="de-DE" baseline="0" dirty="0" smtClean="0"/>
              <a:t> </a:t>
            </a:r>
            <a:r>
              <a:rPr lang="de-DE" baseline="0" dirty="0" err="1" smtClean="0"/>
              <a:t>season</a:t>
            </a:r>
            <a:r>
              <a:rPr lang="de-DE" baseline="0" dirty="0" smtClean="0"/>
              <a:t>. </a:t>
            </a:r>
            <a:r>
              <a:rPr lang="de-DE" baseline="0" dirty="0" err="1" smtClean="0"/>
              <a:t>Measurements</a:t>
            </a:r>
            <a:r>
              <a:rPr lang="de-DE" baseline="0" dirty="0" smtClean="0"/>
              <a:t> werde </a:t>
            </a:r>
            <a:r>
              <a:rPr lang="de-DE" baseline="0" dirty="0" err="1" smtClean="0"/>
              <a:t>taken</a:t>
            </a:r>
            <a:r>
              <a:rPr lang="de-DE" baseline="0" dirty="0" smtClean="0"/>
              <a:t> </a:t>
            </a:r>
            <a:r>
              <a:rPr lang="de-DE" baseline="0" dirty="0" err="1" smtClean="0"/>
              <a:t>with</a:t>
            </a:r>
            <a:r>
              <a:rPr lang="de-DE" baseline="0" dirty="0" smtClean="0"/>
              <a:t> a LI-6400 gas-exchange </a:t>
            </a:r>
            <a:r>
              <a:rPr lang="de-DE" baseline="0" dirty="0" err="1" smtClean="0"/>
              <a:t>measurement</a:t>
            </a:r>
            <a:r>
              <a:rPr lang="de-DE" baseline="0" dirty="0" smtClean="0"/>
              <a:t> </a:t>
            </a:r>
            <a:r>
              <a:rPr lang="de-DE" baseline="0" dirty="0" err="1" smtClean="0"/>
              <a:t>system</a:t>
            </a:r>
            <a:r>
              <a:rPr lang="de-DE" baseline="0" dirty="0" smtClean="0"/>
              <a:t> at a </a:t>
            </a:r>
            <a:r>
              <a:rPr lang="de-DE" baseline="0" dirty="0" err="1" smtClean="0"/>
              <a:t>constant</a:t>
            </a:r>
            <a:r>
              <a:rPr lang="de-DE" baseline="0" dirty="0" smtClean="0"/>
              <a:t> </a:t>
            </a:r>
            <a:r>
              <a:rPr lang="de-DE" baseline="0" dirty="0" err="1" smtClean="0"/>
              <a:t>low</a:t>
            </a:r>
            <a:r>
              <a:rPr lang="de-DE" baseline="0" dirty="0" smtClean="0"/>
              <a:t> </a:t>
            </a:r>
            <a:r>
              <a:rPr lang="de-DE" baseline="0" dirty="0" err="1" smtClean="0"/>
              <a:t>Water-pressure</a:t>
            </a:r>
            <a:r>
              <a:rPr lang="de-DE" baseline="0" dirty="0" smtClean="0"/>
              <a:t> </a:t>
            </a:r>
            <a:r>
              <a:rPr lang="de-DE" baseline="0" dirty="0" err="1" smtClean="0"/>
              <a:t>deficit</a:t>
            </a:r>
            <a:r>
              <a:rPr lang="de-DE" baseline="0" dirty="0" smtClean="0"/>
              <a:t>, </a:t>
            </a:r>
            <a:r>
              <a:rPr lang="de-DE" baseline="0" dirty="0" err="1" smtClean="0"/>
              <a:t>saturating</a:t>
            </a:r>
            <a:r>
              <a:rPr lang="de-DE" baseline="0" dirty="0" smtClean="0"/>
              <a:t> light </a:t>
            </a:r>
            <a:r>
              <a:rPr lang="de-DE" baseline="0" dirty="0" err="1" smtClean="0"/>
              <a:t>intensity</a:t>
            </a:r>
            <a:r>
              <a:rPr lang="de-DE" baseline="0" dirty="0" smtClean="0"/>
              <a:t> </a:t>
            </a:r>
            <a:r>
              <a:rPr lang="de-DE" baseline="0" dirty="0" err="1" smtClean="0"/>
              <a:t>and</a:t>
            </a:r>
            <a:r>
              <a:rPr lang="de-DE" baseline="0" dirty="0" smtClean="0"/>
              <a:t> </a:t>
            </a:r>
            <a:r>
              <a:rPr lang="de-DE" baseline="0" dirty="0" err="1" smtClean="0"/>
              <a:t>ambient</a:t>
            </a:r>
            <a:r>
              <a:rPr lang="de-DE" baseline="0" dirty="0" smtClean="0"/>
              <a:t> CO</a:t>
            </a:r>
            <a:r>
              <a:rPr lang="de-DE" baseline="-25000" dirty="0" smtClean="0"/>
              <a:t>2</a:t>
            </a:r>
            <a:r>
              <a:rPr lang="de-DE" baseline="0" dirty="0" smtClean="0"/>
              <a:t>-concentration in </a:t>
            </a:r>
            <a:r>
              <a:rPr lang="de-DE" baseline="0" dirty="0" err="1" smtClean="0"/>
              <a:t>the</a:t>
            </a:r>
            <a:r>
              <a:rPr lang="de-DE" baseline="0" dirty="0" smtClean="0"/>
              <a:t> </a:t>
            </a:r>
            <a:r>
              <a:rPr lang="de-DE" baseline="0" dirty="0" err="1" smtClean="0"/>
              <a:t>measurement</a:t>
            </a:r>
            <a:r>
              <a:rPr lang="de-DE" baseline="0" dirty="0" smtClean="0"/>
              <a:t> </a:t>
            </a:r>
            <a:r>
              <a:rPr lang="de-DE" baseline="0" dirty="0" err="1" smtClean="0"/>
              <a:t>chamber</a:t>
            </a:r>
            <a:r>
              <a:rPr lang="de-DE" baseline="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de-DE" baseline="0" dirty="0" smtClean="0"/>
              <a:t>As </a:t>
            </a:r>
            <a:r>
              <a:rPr lang="de-DE" baseline="0" dirty="0" err="1" smtClean="0"/>
              <a:t>the</a:t>
            </a:r>
            <a:r>
              <a:rPr lang="de-DE" baseline="0" dirty="0" smtClean="0"/>
              <a:t> </a:t>
            </a:r>
            <a:r>
              <a:rPr lang="de-DE" baseline="0" dirty="0" err="1" smtClean="0"/>
              <a:t>topmost</a:t>
            </a:r>
            <a:r>
              <a:rPr lang="de-DE" baseline="0" dirty="0" smtClean="0"/>
              <a:t> </a:t>
            </a:r>
            <a:r>
              <a:rPr lang="de-DE" baseline="0" dirty="0" err="1" smtClean="0"/>
              <a:t>graph</a:t>
            </a:r>
            <a:r>
              <a:rPr lang="de-DE" baseline="0" dirty="0" smtClean="0"/>
              <a:t> </a:t>
            </a:r>
            <a:r>
              <a:rPr lang="de-DE" baseline="0" dirty="0" err="1" smtClean="0"/>
              <a:t>shows</a:t>
            </a:r>
            <a:r>
              <a:rPr lang="de-DE" baseline="0" dirty="0" smtClean="0"/>
              <a:t>, </a:t>
            </a:r>
            <a:r>
              <a:rPr lang="de-DE" baseline="0" dirty="0" err="1" smtClean="0"/>
              <a:t>stomatal</a:t>
            </a:r>
            <a:r>
              <a:rPr lang="de-DE" baseline="0" dirty="0" smtClean="0"/>
              <a:t> </a:t>
            </a:r>
            <a:r>
              <a:rPr lang="de-DE" baseline="0" dirty="0" err="1" smtClean="0"/>
              <a:t>conductance</a:t>
            </a:r>
            <a:r>
              <a:rPr lang="de-DE" baseline="0" dirty="0" smtClean="0"/>
              <a:t> </a:t>
            </a:r>
            <a:r>
              <a:rPr lang="de-DE" baseline="0" dirty="0" err="1" smtClean="0"/>
              <a:t>responded</a:t>
            </a:r>
            <a:r>
              <a:rPr lang="de-DE" baseline="0" dirty="0" smtClean="0"/>
              <a:t> </a:t>
            </a:r>
            <a:r>
              <a:rPr lang="de-DE" baseline="0" dirty="0" err="1" smtClean="0"/>
              <a:t>quite</a:t>
            </a:r>
            <a:r>
              <a:rPr lang="de-DE" baseline="0" dirty="0" smtClean="0"/>
              <a:t> </a:t>
            </a:r>
            <a:r>
              <a:rPr lang="de-DE" baseline="0" dirty="0" err="1" smtClean="0"/>
              <a:t>drastically</a:t>
            </a:r>
            <a:r>
              <a:rPr lang="de-DE" baseline="0" dirty="0" smtClean="0"/>
              <a:t> </a:t>
            </a:r>
            <a:r>
              <a:rPr lang="de-DE" baseline="0" dirty="0" err="1" smtClean="0"/>
              <a:t>to</a:t>
            </a:r>
            <a:r>
              <a:rPr lang="de-DE" baseline="0" dirty="0" smtClean="0"/>
              <a:t> </a:t>
            </a:r>
            <a:r>
              <a:rPr lang="de-DE" baseline="0" dirty="0" err="1" smtClean="0"/>
              <a:t>the</a:t>
            </a:r>
            <a:r>
              <a:rPr lang="de-DE" baseline="0" dirty="0" smtClean="0"/>
              <a:t> </a:t>
            </a:r>
            <a:r>
              <a:rPr lang="de-DE" baseline="0" dirty="0" err="1" smtClean="0"/>
              <a:t>drought</a:t>
            </a:r>
            <a:r>
              <a:rPr lang="de-DE" baseline="0" dirty="0" smtClean="0"/>
              <a:t>-stress – after </a:t>
            </a:r>
            <a:r>
              <a:rPr lang="de-DE" baseline="0" dirty="0" err="1" smtClean="0"/>
              <a:t>about</a:t>
            </a:r>
            <a:r>
              <a:rPr lang="de-DE" baseline="0" dirty="0" smtClean="0"/>
              <a:t> 3 </a:t>
            </a:r>
            <a:r>
              <a:rPr lang="de-DE" baseline="0" dirty="0" err="1" smtClean="0"/>
              <a:t>months</a:t>
            </a:r>
            <a:r>
              <a:rPr lang="de-DE" baseline="0" dirty="0" smtClean="0"/>
              <a:t> </a:t>
            </a:r>
            <a:r>
              <a:rPr lang="de-DE" baseline="0" dirty="0" err="1" smtClean="0"/>
              <a:t>of</a:t>
            </a:r>
            <a:r>
              <a:rPr lang="de-DE" baseline="0" dirty="0" smtClean="0"/>
              <a:t> </a:t>
            </a:r>
            <a:r>
              <a:rPr lang="de-DE" baseline="0" dirty="0" err="1" smtClean="0"/>
              <a:t>continuous</a:t>
            </a:r>
            <a:r>
              <a:rPr lang="de-DE" baseline="0" dirty="0" smtClean="0"/>
              <a:t> </a:t>
            </a:r>
            <a:r>
              <a:rPr lang="de-DE" baseline="0" dirty="0" err="1" smtClean="0"/>
              <a:t>water</a:t>
            </a:r>
            <a:r>
              <a:rPr lang="de-DE" baseline="0" dirty="0" smtClean="0"/>
              <a:t> </a:t>
            </a:r>
            <a:r>
              <a:rPr lang="de-DE" baseline="0" dirty="0" err="1" smtClean="0"/>
              <a:t>shortage</a:t>
            </a:r>
            <a:r>
              <a:rPr lang="de-DE" baseline="0" dirty="0" smtClean="0"/>
              <a:t>, </a:t>
            </a:r>
            <a:r>
              <a:rPr lang="de-DE" baseline="0" dirty="0" err="1" smtClean="0"/>
              <a:t>stomata</a:t>
            </a:r>
            <a:r>
              <a:rPr lang="de-DE" baseline="0" dirty="0" smtClean="0"/>
              <a:t> </a:t>
            </a:r>
            <a:r>
              <a:rPr lang="de-DE" baseline="0" dirty="0" err="1" smtClean="0"/>
              <a:t>closed</a:t>
            </a:r>
            <a:r>
              <a:rPr lang="de-DE" baseline="0" dirty="0" smtClean="0"/>
              <a:t> </a:t>
            </a:r>
            <a:r>
              <a:rPr lang="de-DE" baseline="0" dirty="0" err="1" smtClean="0"/>
              <a:t>almost</a:t>
            </a:r>
            <a:r>
              <a:rPr lang="de-DE" baseline="0" dirty="0" smtClean="0"/>
              <a:t> </a:t>
            </a:r>
            <a:r>
              <a:rPr lang="de-DE" baseline="0" dirty="0" err="1" smtClean="0"/>
              <a:t>completely</a:t>
            </a:r>
            <a:r>
              <a:rPr lang="de-DE" baseline="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aseline="0" dirty="0" smtClean="0"/>
              <a:t>The </a:t>
            </a:r>
            <a:r>
              <a:rPr lang="de-DE" baseline="0" dirty="0" err="1" smtClean="0"/>
              <a:t>graph</a:t>
            </a:r>
            <a:r>
              <a:rPr lang="de-DE" baseline="0" dirty="0" smtClean="0"/>
              <a:t> </a:t>
            </a:r>
            <a:r>
              <a:rPr lang="de-DE" baseline="0" dirty="0" err="1" smtClean="0"/>
              <a:t>below</a:t>
            </a:r>
            <a:r>
              <a:rPr lang="de-DE" baseline="0" dirty="0" smtClean="0"/>
              <a:t> </a:t>
            </a:r>
            <a:r>
              <a:rPr lang="de-DE" baseline="0" dirty="0" err="1" smtClean="0"/>
              <a:t>shows</a:t>
            </a:r>
            <a:r>
              <a:rPr lang="de-DE" baseline="0" dirty="0" smtClean="0"/>
              <a:t> </a:t>
            </a:r>
            <a:r>
              <a:rPr lang="de-DE" baseline="0" dirty="0" err="1" smtClean="0"/>
              <a:t>that</a:t>
            </a:r>
            <a:r>
              <a:rPr lang="de-DE" baseline="0" dirty="0" smtClean="0"/>
              <a:t> </a:t>
            </a:r>
            <a:r>
              <a:rPr lang="de-DE" baseline="0" dirty="0" err="1" smtClean="0"/>
              <a:t>the</a:t>
            </a:r>
            <a:r>
              <a:rPr lang="de-DE" baseline="0" dirty="0" smtClean="0"/>
              <a:t> rate </a:t>
            </a:r>
            <a:r>
              <a:rPr lang="de-DE" baseline="0" dirty="0" err="1" smtClean="0"/>
              <a:t>of</a:t>
            </a:r>
            <a:r>
              <a:rPr lang="de-DE" baseline="0" dirty="0" smtClean="0"/>
              <a:t> </a:t>
            </a:r>
            <a:r>
              <a:rPr lang="de-DE" baseline="0" dirty="0" err="1" smtClean="0"/>
              <a:t>photosynthesis</a:t>
            </a:r>
            <a:r>
              <a:rPr lang="de-DE" baseline="0" dirty="0" smtClean="0"/>
              <a:t> </a:t>
            </a:r>
            <a:r>
              <a:rPr lang="de-DE" baseline="0" dirty="0" err="1" smtClean="0"/>
              <a:t>fell</a:t>
            </a:r>
            <a:r>
              <a:rPr lang="de-DE" baseline="0" dirty="0" smtClean="0"/>
              <a:t> </a:t>
            </a:r>
            <a:r>
              <a:rPr lang="de-DE" baseline="0" dirty="0" err="1" smtClean="0"/>
              <a:t>dramatically</a:t>
            </a:r>
            <a:r>
              <a:rPr lang="de-DE" baseline="0" dirty="0" smtClean="0"/>
              <a:t> </a:t>
            </a:r>
            <a:r>
              <a:rPr lang="de-DE" baseline="0" dirty="0" err="1" smtClean="0"/>
              <a:t>as</a:t>
            </a:r>
            <a:r>
              <a:rPr lang="de-DE" baseline="0" dirty="0" smtClean="0"/>
              <a:t> </a:t>
            </a:r>
            <a:r>
              <a:rPr lang="de-DE" baseline="0" dirty="0" err="1" smtClean="0"/>
              <a:t>well</a:t>
            </a:r>
            <a:r>
              <a:rPr lang="de-DE" baseline="0" dirty="0" smtClean="0"/>
              <a:t>, </a:t>
            </a:r>
            <a:r>
              <a:rPr lang="de-DE" baseline="0" dirty="0" err="1" smtClean="0"/>
              <a:t>although</a:t>
            </a:r>
            <a:r>
              <a:rPr lang="de-DE" baseline="0" dirty="0" smtClean="0"/>
              <a:t> not </a:t>
            </a:r>
            <a:r>
              <a:rPr lang="de-DE" baseline="0" dirty="0" err="1" smtClean="0"/>
              <a:t>to</a:t>
            </a:r>
            <a:r>
              <a:rPr lang="de-DE" baseline="0" dirty="0" smtClean="0"/>
              <a:t> </a:t>
            </a:r>
            <a:r>
              <a:rPr lang="de-DE" baseline="0" dirty="0" err="1" smtClean="0"/>
              <a:t>the</a:t>
            </a:r>
            <a:r>
              <a:rPr lang="de-DE" baseline="0" dirty="0" smtClean="0"/>
              <a:t> same </a:t>
            </a:r>
            <a:r>
              <a:rPr lang="de-DE" baseline="0" dirty="0" err="1" smtClean="0"/>
              <a:t>extent</a:t>
            </a:r>
            <a:r>
              <a:rPr lang="de-DE" baseline="0" dirty="0" smtClean="0"/>
              <a:t>, </a:t>
            </a:r>
            <a:r>
              <a:rPr lang="de-DE" baseline="0" dirty="0" err="1" smtClean="0"/>
              <a:t>it</a:t>
            </a:r>
            <a:r>
              <a:rPr lang="de-DE" baseline="0" dirty="0" smtClean="0"/>
              <a:t> still </a:t>
            </a:r>
            <a:r>
              <a:rPr lang="de-DE" baseline="0" dirty="0" err="1" smtClean="0"/>
              <a:t>reached</a:t>
            </a:r>
            <a:r>
              <a:rPr lang="de-DE" baseline="0" dirty="0" smtClean="0"/>
              <a:t> </a:t>
            </a:r>
            <a:r>
              <a:rPr lang="de-DE" baseline="0" dirty="0" err="1" smtClean="0"/>
              <a:t>values</a:t>
            </a:r>
            <a:r>
              <a:rPr lang="de-DE" baseline="0" dirty="0" smtClean="0"/>
              <a:t> </a:t>
            </a:r>
            <a:r>
              <a:rPr lang="de-DE" baseline="0" dirty="0" err="1" smtClean="0"/>
              <a:t>of</a:t>
            </a:r>
            <a:r>
              <a:rPr lang="de-DE" baseline="0" dirty="0" smtClean="0"/>
              <a:t> </a:t>
            </a:r>
            <a:r>
              <a:rPr lang="de-DE" baseline="0" dirty="0" err="1" smtClean="0"/>
              <a:t>about</a:t>
            </a:r>
            <a:r>
              <a:rPr lang="de-DE" baseline="0" dirty="0" smtClean="0"/>
              <a:t> 2,5 </a:t>
            </a:r>
            <a:r>
              <a:rPr lang="de-DE" baseline="0" dirty="0" err="1" smtClean="0"/>
              <a:t>ymol</a:t>
            </a:r>
            <a:r>
              <a:rPr lang="de-DE" baseline="0" dirty="0" smtClean="0"/>
              <a:t> CO</a:t>
            </a:r>
            <a:r>
              <a:rPr lang="de-DE" baseline="-25000" dirty="0" smtClean="0"/>
              <a:t>2</a:t>
            </a:r>
            <a:r>
              <a:rPr lang="de-DE" baseline="0" dirty="0" smtClean="0"/>
              <a:t> per </a:t>
            </a:r>
            <a:r>
              <a:rPr lang="de-DE" baseline="0" dirty="0" err="1" smtClean="0"/>
              <a:t>sqm</a:t>
            </a:r>
            <a:r>
              <a:rPr lang="de-DE" baseline="0" dirty="0" smtClean="0"/>
              <a:t> </a:t>
            </a:r>
            <a:r>
              <a:rPr lang="de-DE" baseline="0" dirty="0" err="1" smtClean="0"/>
              <a:t>and</a:t>
            </a:r>
            <a:r>
              <a:rPr lang="de-DE" baseline="0" dirty="0" smtClean="0"/>
              <a:t> </a:t>
            </a:r>
            <a:r>
              <a:rPr lang="de-DE" baseline="0" dirty="0" err="1" smtClean="0"/>
              <a:t>second</a:t>
            </a:r>
            <a:r>
              <a:rPr lang="de-DE" baseline="0" dirty="0" smtClean="0"/>
              <a:t> </a:t>
            </a:r>
            <a:r>
              <a:rPr lang="de-DE" baseline="0" dirty="0" err="1" smtClean="0"/>
              <a:t>by</a:t>
            </a:r>
            <a:r>
              <a:rPr lang="de-DE" baseline="0" dirty="0" smtClean="0"/>
              <a:t> </a:t>
            </a:r>
            <a:r>
              <a:rPr lang="de-DE" baseline="0" dirty="0" err="1" smtClean="0"/>
              <a:t>the</a:t>
            </a:r>
            <a:r>
              <a:rPr lang="de-DE" baseline="0" dirty="0" smtClean="0"/>
              <a:t> end </a:t>
            </a:r>
            <a:r>
              <a:rPr lang="de-DE" baseline="0" dirty="0" err="1" smtClean="0"/>
              <a:t>of</a:t>
            </a:r>
            <a:r>
              <a:rPr lang="de-DE" baseline="0" dirty="0" smtClean="0"/>
              <a:t> August.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aseline="0" dirty="0" err="1" smtClean="0"/>
              <a:t>Water</a:t>
            </a:r>
            <a:r>
              <a:rPr lang="de-DE" baseline="0" dirty="0" smtClean="0"/>
              <a:t> </a:t>
            </a:r>
            <a:r>
              <a:rPr lang="de-DE" baseline="0" dirty="0" err="1" smtClean="0"/>
              <a:t>use</a:t>
            </a:r>
            <a:r>
              <a:rPr lang="de-DE" baseline="0" dirty="0" smtClean="0"/>
              <a:t> </a:t>
            </a:r>
            <a:r>
              <a:rPr lang="de-DE" baseline="0" dirty="0" err="1" smtClean="0"/>
              <a:t>efficienc</a:t>
            </a:r>
            <a:r>
              <a:rPr lang="de-DE" baseline="0" dirty="0" smtClean="0"/>
              <a:t> WUE </a:t>
            </a:r>
            <a:r>
              <a:rPr lang="de-DE" baseline="0" dirty="0" err="1" smtClean="0"/>
              <a:t>is</a:t>
            </a:r>
            <a:r>
              <a:rPr lang="de-DE" baseline="0" dirty="0" smtClean="0"/>
              <a:t> </a:t>
            </a:r>
            <a:r>
              <a:rPr lang="de-DE" baseline="0" dirty="0" err="1" smtClean="0"/>
              <a:t>shown</a:t>
            </a:r>
            <a:r>
              <a:rPr lang="de-DE" baseline="0" dirty="0" smtClean="0"/>
              <a:t> on </a:t>
            </a:r>
            <a:r>
              <a:rPr lang="de-DE" baseline="0" dirty="0" err="1" smtClean="0"/>
              <a:t>the</a:t>
            </a:r>
            <a:r>
              <a:rPr lang="de-DE" baseline="0" dirty="0" smtClean="0"/>
              <a:t> </a:t>
            </a:r>
            <a:r>
              <a:rPr lang="de-DE" baseline="0" dirty="0" err="1" smtClean="0"/>
              <a:t>right</a:t>
            </a:r>
            <a:r>
              <a:rPr lang="de-DE" baseline="0" dirty="0" smtClean="0"/>
              <a:t>, </a:t>
            </a:r>
            <a:r>
              <a:rPr lang="de-DE" baseline="0" dirty="0" err="1" smtClean="0"/>
              <a:t>it</a:t>
            </a:r>
            <a:r>
              <a:rPr lang="de-DE" baseline="0" dirty="0" smtClean="0"/>
              <a:t> </a:t>
            </a:r>
            <a:r>
              <a:rPr lang="de-DE" baseline="0" dirty="0" err="1" smtClean="0"/>
              <a:t>gives</a:t>
            </a:r>
            <a:r>
              <a:rPr lang="de-DE" baseline="0" dirty="0" smtClean="0"/>
              <a:t> </a:t>
            </a:r>
            <a:r>
              <a:rPr lang="de-DE" baseline="0" dirty="0" err="1" smtClean="0"/>
              <a:t>the</a:t>
            </a:r>
            <a:r>
              <a:rPr lang="de-DE" baseline="0" dirty="0" smtClean="0"/>
              <a:t> </a:t>
            </a:r>
            <a:r>
              <a:rPr lang="de-DE" baseline="0" dirty="0" err="1" smtClean="0"/>
              <a:t>ymols</a:t>
            </a:r>
            <a:r>
              <a:rPr lang="de-DE" baseline="0" dirty="0" smtClean="0"/>
              <a:t> </a:t>
            </a:r>
            <a:r>
              <a:rPr lang="de-DE" baseline="0" dirty="0" err="1" smtClean="0"/>
              <a:t>of</a:t>
            </a:r>
            <a:r>
              <a:rPr lang="de-DE" baseline="0" dirty="0" smtClean="0"/>
              <a:t> CO</a:t>
            </a:r>
            <a:r>
              <a:rPr lang="de-DE" baseline="-25000" dirty="0" smtClean="0"/>
              <a:t>2</a:t>
            </a:r>
            <a:r>
              <a:rPr lang="de-DE" baseline="0" dirty="0" smtClean="0"/>
              <a:t> </a:t>
            </a:r>
            <a:r>
              <a:rPr lang="de-DE" baseline="0" dirty="0" err="1" smtClean="0"/>
              <a:t>assimilated</a:t>
            </a:r>
            <a:r>
              <a:rPr lang="de-DE" baseline="0" dirty="0" smtClean="0"/>
              <a:t> in </a:t>
            </a:r>
            <a:r>
              <a:rPr lang="de-DE" baseline="0" dirty="0" err="1" smtClean="0"/>
              <a:t>photosynthesis</a:t>
            </a:r>
            <a:r>
              <a:rPr lang="de-DE" baseline="0" dirty="0" smtClean="0"/>
              <a:t> per mmol </a:t>
            </a:r>
            <a:r>
              <a:rPr lang="de-DE" baseline="0" dirty="0" err="1" smtClean="0"/>
              <a:t>of</a:t>
            </a:r>
            <a:r>
              <a:rPr lang="de-DE" baseline="0" dirty="0" smtClean="0"/>
              <a:t> H</a:t>
            </a:r>
            <a:r>
              <a:rPr lang="de-DE" baseline="-25000" dirty="0" smtClean="0"/>
              <a:t>2</a:t>
            </a:r>
            <a:r>
              <a:rPr lang="de-DE" baseline="0" dirty="0" smtClean="0"/>
              <a:t>O </a:t>
            </a:r>
            <a:r>
              <a:rPr lang="de-DE" baseline="0" dirty="0" err="1" smtClean="0"/>
              <a:t>transpired</a:t>
            </a:r>
            <a:r>
              <a:rPr lang="de-DE" baseline="0" dirty="0" smtClean="0"/>
              <a:t>. </a:t>
            </a:r>
            <a:r>
              <a:rPr lang="de-DE" baseline="0" dirty="0" err="1" smtClean="0"/>
              <a:t>Water</a:t>
            </a:r>
            <a:r>
              <a:rPr lang="de-DE" baseline="0" dirty="0" smtClean="0"/>
              <a:t> </a:t>
            </a:r>
            <a:r>
              <a:rPr lang="de-DE" baseline="0" dirty="0" err="1" smtClean="0"/>
              <a:t>use</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drought-stressed</a:t>
            </a:r>
            <a:r>
              <a:rPr lang="de-DE" baseline="0" dirty="0" smtClean="0"/>
              <a:t> </a:t>
            </a:r>
            <a:r>
              <a:rPr lang="de-DE" baseline="0" dirty="0" err="1" smtClean="0"/>
              <a:t>plants</a:t>
            </a:r>
            <a:r>
              <a:rPr lang="de-DE" baseline="0" dirty="0" smtClean="0"/>
              <a:t> </a:t>
            </a:r>
            <a:r>
              <a:rPr lang="de-DE" baseline="0" dirty="0" err="1" smtClean="0"/>
              <a:t>rises</a:t>
            </a:r>
            <a:r>
              <a:rPr lang="de-DE" baseline="0" dirty="0" smtClean="0"/>
              <a:t> </a:t>
            </a:r>
            <a:r>
              <a:rPr lang="de-DE" baseline="0" dirty="0" err="1" smtClean="0"/>
              <a:t>from</a:t>
            </a:r>
            <a:r>
              <a:rPr lang="de-DE" baseline="0" dirty="0" smtClean="0"/>
              <a:t> </a:t>
            </a:r>
            <a:r>
              <a:rPr lang="de-DE" baseline="0" dirty="0" err="1" smtClean="0"/>
              <a:t>the</a:t>
            </a:r>
            <a:r>
              <a:rPr lang="de-DE" baseline="0" dirty="0" smtClean="0"/>
              <a:t> </a:t>
            </a:r>
            <a:r>
              <a:rPr lang="de-DE" baseline="0" dirty="0" err="1" smtClean="0"/>
              <a:t>onset</a:t>
            </a:r>
            <a:r>
              <a:rPr lang="de-DE" baseline="0" dirty="0" smtClean="0"/>
              <a:t> </a:t>
            </a:r>
            <a:r>
              <a:rPr lang="de-DE" baseline="0" dirty="0" err="1" smtClean="0"/>
              <a:t>of</a:t>
            </a:r>
            <a:r>
              <a:rPr lang="de-DE" baseline="0" dirty="0" smtClean="0"/>
              <a:t> </a:t>
            </a:r>
            <a:r>
              <a:rPr lang="de-DE" baseline="0" dirty="0" err="1" smtClean="0"/>
              <a:t>drought</a:t>
            </a:r>
            <a:r>
              <a:rPr lang="de-DE" baseline="0" dirty="0" smtClean="0"/>
              <a:t>, </a:t>
            </a:r>
            <a:r>
              <a:rPr lang="de-DE" baseline="0" dirty="0" err="1" smtClean="0"/>
              <a:t>from</a:t>
            </a:r>
            <a:r>
              <a:rPr lang="de-DE" baseline="0" dirty="0" smtClean="0"/>
              <a:t> </a:t>
            </a:r>
            <a:r>
              <a:rPr lang="de-DE" baseline="0" dirty="0" err="1" smtClean="0"/>
              <a:t>mid-July</a:t>
            </a:r>
            <a:r>
              <a:rPr lang="de-DE" baseline="0" dirty="0" smtClean="0"/>
              <a:t> </a:t>
            </a:r>
            <a:r>
              <a:rPr lang="de-DE" baseline="0" dirty="0" err="1" smtClean="0"/>
              <a:t>nearly</a:t>
            </a:r>
            <a:r>
              <a:rPr lang="de-DE" baseline="0" dirty="0" smtClean="0"/>
              <a:t> </a:t>
            </a:r>
            <a:r>
              <a:rPr lang="de-DE" baseline="0" dirty="0" err="1" smtClean="0"/>
              <a:t>linearly</a:t>
            </a:r>
            <a:r>
              <a:rPr lang="de-DE" baseline="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smtClean="0"/>
          </a:p>
          <a:p>
            <a:endParaRPr lang="de-DE" dirty="0"/>
          </a:p>
        </p:txBody>
      </p:sp>
      <p:sp>
        <p:nvSpPr>
          <p:cNvPr id="4" name="Foliennummernplatzhalter 3"/>
          <p:cNvSpPr>
            <a:spLocks noGrp="1"/>
          </p:cNvSpPr>
          <p:nvPr>
            <p:ph type="sldNum" sz="quarter" idx="10"/>
          </p:nvPr>
        </p:nvSpPr>
        <p:spPr/>
        <p:txBody>
          <a:bodyPr/>
          <a:lstStyle/>
          <a:p>
            <a:fld id="{46E745FC-2B65-4885-82FE-6A7DE99C0385}" type="slidenum">
              <a:rPr lang="de-DE" smtClean="0"/>
              <a:t>44</a:t>
            </a:fld>
            <a:endParaRPr lang="de-DE"/>
          </a:p>
        </p:txBody>
      </p:sp>
    </p:spTree>
    <p:extLst>
      <p:ext uri="{BB962C8B-B14F-4D97-AF65-F5344CB8AC3E}">
        <p14:creationId xmlns:p14="http://schemas.microsoft.com/office/powerpoint/2010/main" val="26958297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aseline="0" dirty="0" err="1" smtClean="0"/>
              <a:t>Here</a:t>
            </a:r>
            <a:r>
              <a:rPr lang="de-DE" baseline="0" dirty="0" smtClean="0"/>
              <a:t> </a:t>
            </a:r>
            <a:r>
              <a:rPr lang="de-DE" baseline="0" dirty="0" err="1" smtClean="0"/>
              <a:t>the</a:t>
            </a:r>
            <a:r>
              <a:rPr lang="de-DE" baseline="0" dirty="0" smtClean="0"/>
              <a:t> </a:t>
            </a:r>
            <a:r>
              <a:rPr lang="de-DE" baseline="0" dirty="0" err="1" smtClean="0"/>
              <a:t>responses</a:t>
            </a:r>
            <a:r>
              <a:rPr lang="de-DE" baseline="0" dirty="0" smtClean="0"/>
              <a:t> </a:t>
            </a:r>
            <a:r>
              <a:rPr lang="de-DE" baseline="0" dirty="0" err="1" smtClean="0"/>
              <a:t>of</a:t>
            </a:r>
            <a:r>
              <a:rPr lang="de-DE" baseline="0" dirty="0" smtClean="0"/>
              <a:t> </a:t>
            </a:r>
            <a:r>
              <a:rPr lang="de-DE" baseline="0" dirty="0" err="1" smtClean="0"/>
              <a:t>stomatal</a:t>
            </a:r>
            <a:r>
              <a:rPr lang="de-DE" baseline="0" dirty="0" smtClean="0"/>
              <a:t> </a:t>
            </a:r>
            <a:r>
              <a:rPr lang="de-DE" baseline="0" dirty="0" err="1" smtClean="0"/>
              <a:t>conductance</a:t>
            </a:r>
            <a:r>
              <a:rPr lang="de-DE" baseline="0" dirty="0" smtClean="0"/>
              <a:t>, </a:t>
            </a:r>
            <a:r>
              <a:rPr lang="de-DE" baseline="0" dirty="0" err="1" smtClean="0"/>
              <a:t>photosynthesis</a:t>
            </a:r>
            <a:r>
              <a:rPr lang="de-DE" baseline="0" dirty="0" smtClean="0"/>
              <a:t> </a:t>
            </a:r>
            <a:r>
              <a:rPr lang="de-DE" baseline="0" dirty="0" err="1" smtClean="0"/>
              <a:t>and</a:t>
            </a:r>
            <a:r>
              <a:rPr lang="de-DE" baseline="0" dirty="0" smtClean="0"/>
              <a:t> </a:t>
            </a:r>
            <a:r>
              <a:rPr lang="de-DE" baseline="0" dirty="0" err="1" smtClean="0"/>
              <a:t>Water</a:t>
            </a:r>
            <a:r>
              <a:rPr lang="de-DE" baseline="0" dirty="0" smtClean="0"/>
              <a:t> </a:t>
            </a:r>
            <a:r>
              <a:rPr lang="de-DE" baseline="0" dirty="0" err="1" smtClean="0"/>
              <a:t>use</a:t>
            </a:r>
            <a:r>
              <a:rPr lang="de-DE" baseline="0" dirty="0" smtClean="0"/>
              <a:t> </a:t>
            </a:r>
            <a:r>
              <a:rPr lang="de-DE" baseline="0" dirty="0" err="1" smtClean="0"/>
              <a:t>efficiency</a:t>
            </a:r>
            <a:r>
              <a:rPr lang="de-DE" baseline="0" dirty="0" smtClean="0"/>
              <a:t> </a:t>
            </a:r>
            <a:r>
              <a:rPr lang="de-DE" baseline="0" dirty="0" err="1" smtClean="0"/>
              <a:t>of</a:t>
            </a:r>
            <a:r>
              <a:rPr lang="de-DE" baseline="0" dirty="0" smtClean="0"/>
              <a:t> </a:t>
            </a:r>
            <a:r>
              <a:rPr lang="de-DE" baseline="0" dirty="0" err="1" smtClean="0"/>
              <a:t>young</a:t>
            </a:r>
            <a:r>
              <a:rPr lang="de-DE" baseline="0" dirty="0" smtClean="0"/>
              <a:t> </a:t>
            </a:r>
            <a:r>
              <a:rPr lang="de-DE" baseline="0" dirty="0" err="1" smtClean="0"/>
              <a:t>birch</a:t>
            </a:r>
            <a:r>
              <a:rPr lang="de-DE" baseline="0" dirty="0" smtClean="0"/>
              <a:t> </a:t>
            </a:r>
            <a:r>
              <a:rPr lang="de-DE" baseline="0" dirty="0" err="1" smtClean="0"/>
              <a:t>trees</a:t>
            </a:r>
            <a:r>
              <a:rPr lang="de-DE" baseline="0" dirty="0" smtClean="0"/>
              <a:t> </a:t>
            </a:r>
            <a:r>
              <a:rPr lang="de-DE" baseline="0" dirty="0" err="1" smtClean="0"/>
              <a:t>to</a:t>
            </a:r>
            <a:r>
              <a:rPr lang="de-DE" baseline="0" dirty="0" smtClean="0"/>
              <a:t> a </a:t>
            </a:r>
            <a:r>
              <a:rPr lang="de-DE" baseline="0" dirty="0" err="1" smtClean="0"/>
              <a:t>prolonged</a:t>
            </a:r>
            <a:r>
              <a:rPr lang="de-DE" baseline="0" dirty="0" smtClean="0"/>
              <a:t> </a:t>
            </a:r>
            <a:r>
              <a:rPr lang="de-DE" baseline="0" dirty="0" err="1" smtClean="0"/>
              <a:t>drought</a:t>
            </a:r>
            <a:r>
              <a:rPr lang="de-DE" baseline="0" dirty="0" smtClean="0"/>
              <a:t> </a:t>
            </a:r>
            <a:r>
              <a:rPr lang="de-DE" baseline="0" dirty="0" err="1" smtClean="0"/>
              <a:t>are</a:t>
            </a:r>
            <a:r>
              <a:rPr lang="de-DE" baseline="0" dirty="0" smtClean="0"/>
              <a:t> </a:t>
            </a:r>
            <a:r>
              <a:rPr lang="de-DE" baseline="0" dirty="0" err="1" smtClean="0"/>
              <a:t>shown</a:t>
            </a:r>
            <a:r>
              <a:rPr lang="de-DE" baseline="0" dirty="0" smtClean="0"/>
              <a:t>. </a:t>
            </a:r>
            <a:r>
              <a:rPr lang="de-DE" baseline="0" dirty="0" err="1" smtClean="0"/>
              <a:t>Water</a:t>
            </a:r>
            <a:r>
              <a:rPr lang="de-DE" baseline="0" dirty="0" smtClean="0"/>
              <a:t> was </a:t>
            </a:r>
            <a:r>
              <a:rPr lang="de-DE" baseline="0" dirty="0" err="1" smtClean="0"/>
              <a:t>withheld</a:t>
            </a:r>
            <a:r>
              <a:rPr lang="de-DE" baseline="0" dirty="0" smtClean="0"/>
              <a:t> </a:t>
            </a:r>
            <a:r>
              <a:rPr lang="de-DE" baseline="0" dirty="0" err="1" smtClean="0"/>
              <a:t>from</a:t>
            </a:r>
            <a:r>
              <a:rPr lang="de-DE" baseline="0" dirty="0" smtClean="0"/>
              <a:t> </a:t>
            </a:r>
            <a:r>
              <a:rPr lang="de-DE" baseline="0" dirty="0" err="1" smtClean="0"/>
              <a:t>the</a:t>
            </a:r>
            <a:r>
              <a:rPr lang="de-DE" baseline="0" dirty="0" smtClean="0"/>
              <a:t> dry </a:t>
            </a:r>
            <a:r>
              <a:rPr lang="de-DE" baseline="0" dirty="0" err="1" smtClean="0"/>
              <a:t>group</a:t>
            </a:r>
            <a:r>
              <a:rPr lang="de-DE" baseline="0" dirty="0" smtClean="0"/>
              <a:t> </a:t>
            </a:r>
            <a:r>
              <a:rPr lang="de-DE" baseline="0" dirty="0" err="1" smtClean="0"/>
              <a:t>of</a:t>
            </a:r>
            <a:r>
              <a:rPr lang="de-DE" baseline="0" dirty="0" smtClean="0"/>
              <a:t> </a:t>
            </a:r>
            <a:r>
              <a:rPr lang="de-DE" baseline="0" dirty="0" err="1" smtClean="0"/>
              <a:t>plants</a:t>
            </a:r>
            <a:r>
              <a:rPr lang="de-DE" baseline="0" dirty="0" smtClean="0"/>
              <a:t> </a:t>
            </a:r>
            <a:r>
              <a:rPr lang="de-DE" baseline="0" dirty="0" err="1" smtClean="0"/>
              <a:t>from</a:t>
            </a:r>
            <a:r>
              <a:rPr lang="de-DE" baseline="0" dirty="0" smtClean="0"/>
              <a:t> 1st. </a:t>
            </a:r>
            <a:r>
              <a:rPr lang="de-DE" baseline="0" dirty="0" err="1" smtClean="0"/>
              <a:t>of</a:t>
            </a:r>
            <a:r>
              <a:rPr lang="de-DE" baseline="0" dirty="0" smtClean="0"/>
              <a:t> June on – </a:t>
            </a:r>
            <a:r>
              <a:rPr lang="de-DE" baseline="0" dirty="0" err="1" smtClean="0"/>
              <a:t>indicated</a:t>
            </a:r>
            <a:r>
              <a:rPr lang="de-DE" baseline="0" dirty="0" smtClean="0"/>
              <a:t> </a:t>
            </a:r>
            <a:r>
              <a:rPr lang="de-DE" baseline="0" dirty="0" err="1" smtClean="0"/>
              <a:t>by</a:t>
            </a:r>
            <a:r>
              <a:rPr lang="de-DE" baseline="0" dirty="0" smtClean="0"/>
              <a:t> </a:t>
            </a:r>
            <a:r>
              <a:rPr lang="de-DE" baseline="0" dirty="0" err="1" smtClean="0"/>
              <a:t>the</a:t>
            </a:r>
            <a:r>
              <a:rPr lang="de-DE" baseline="0" dirty="0" smtClean="0"/>
              <a:t> </a:t>
            </a:r>
            <a:r>
              <a:rPr lang="de-DE" baseline="0" dirty="0" err="1" smtClean="0"/>
              <a:t>yellow</a:t>
            </a:r>
            <a:r>
              <a:rPr lang="de-DE" baseline="0" dirty="0" smtClean="0"/>
              <a:t> </a:t>
            </a:r>
            <a:r>
              <a:rPr lang="de-DE" baseline="0" dirty="0" err="1" smtClean="0"/>
              <a:t>arrows</a:t>
            </a:r>
            <a:r>
              <a:rPr lang="de-DE" baseline="0" dirty="0" smtClean="0"/>
              <a:t>. </a:t>
            </a:r>
            <a:r>
              <a:rPr lang="de-DE" baseline="0" dirty="0" err="1" smtClean="0"/>
              <a:t>By</a:t>
            </a:r>
            <a:r>
              <a:rPr lang="de-DE" baseline="0" dirty="0" smtClean="0"/>
              <a:t> </a:t>
            </a:r>
            <a:r>
              <a:rPr lang="de-DE" baseline="0" dirty="0" err="1" smtClean="0"/>
              <a:t>the</a:t>
            </a:r>
            <a:r>
              <a:rPr lang="de-DE" baseline="0" dirty="0" smtClean="0"/>
              <a:t> end </a:t>
            </a:r>
            <a:r>
              <a:rPr lang="de-DE" baseline="0" dirty="0" err="1" smtClean="0"/>
              <a:t>of</a:t>
            </a:r>
            <a:r>
              <a:rPr lang="de-DE" baseline="0" dirty="0" smtClean="0"/>
              <a:t> June </a:t>
            </a:r>
            <a:r>
              <a:rPr lang="de-DE" baseline="0" dirty="0" err="1" smtClean="0"/>
              <a:t>the</a:t>
            </a:r>
            <a:r>
              <a:rPr lang="de-DE" baseline="0" dirty="0" smtClean="0"/>
              <a:t> </a:t>
            </a:r>
            <a:r>
              <a:rPr lang="de-DE" baseline="0" dirty="0" err="1" smtClean="0"/>
              <a:t>pots</a:t>
            </a:r>
            <a:r>
              <a:rPr lang="de-DE" baseline="0" dirty="0" smtClean="0"/>
              <a:t> </a:t>
            </a:r>
            <a:r>
              <a:rPr lang="de-DE" baseline="0" dirty="0" err="1" smtClean="0"/>
              <a:t>they</a:t>
            </a:r>
            <a:r>
              <a:rPr lang="de-DE" baseline="0" dirty="0" smtClean="0"/>
              <a:t> </a:t>
            </a:r>
            <a:r>
              <a:rPr lang="de-DE" baseline="0" dirty="0" err="1" smtClean="0"/>
              <a:t>grew</a:t>
            </a:r>
            <a:r>
              <a:rPr lang="de-DE" baseline="0" dirty="0" smtClean="0"/>
              <a:t> in </a:t>
            </a:r>
            <a:r>
              <a:rPr lang="de-DE" baseline="0" dirty="0" err="1" smtClean="0"/>
              <a:t>had</a:t>
            </a:r>
            <a:r>
              <a:rPr lang="de-DE" baseline="0" dirty="0" smtClean="0"/>
              <a:t> </a:t>
            </a:r>
            <a:r>
              <a:rPr lang="de-DE" baseline="0" dirty="0" err="1" smtClean="0"/>
              <a:t>reached</a:t>
            </a:r>
            <a:r>
              <a:rPr lang="de-DE" baseline="0" dirty="0" smtClean="0"/>
              <a:t> </a:t>
            </a:r>
            <a:r>
              <a:rPr lang="de-DE" baseline="0" dirty="0" err="1" smtClean="0"/>
              <a:t>water</a:t>
            </a:r>
            <a:r>
              <a:rPr lang="de-DE" baseline="0" dirty="0" smtClean="0"/>
              <a:t> </a:t>
            </a:r>
            <a:r>
              <a:rPr lang="de-DE" baseline="0" dirty="0" err="1" smtClean="0"/>
              <a:t>contents</a:t>
            </a:r>
            <a:r>
              <a:rPr lang="de-DE" baseline="0" dirty="0" smtClean="0"/>
              <a:t> </a:t>
            </a:r>
            <a:r>
              <a:rPr lang="de-DE" baseline="0" dirty="0" err="1" smtClean="0"/>
              <a:t>of</a:t>
            </a:r>
            <a:r>
              <a:rPr lang="de-DE" baseline="0" dirty="0" smtClean="0"/>
              <a:t> </a:t>
            </a:r>
            <a:r>
              <a:rPr lang="de-DE" baseline="0" dirty="0" err="1" smtClean="0"/>
              <a:t>below</a:t>
            </a:r>
            <a:r>
              <a:rPr lang="de-DE" baseline="0" dirty="0" smtClean="0"/>
              <a:t> 3% (</a:t>
            </a:r>
            <a:r>
              <a:rPr lang="de-DE" baseline="0" dirty="0" err="1" smtClean="0"/>
              <a:t>which</a:t>
            </a:r>
            <a:r>
              <a:rPr lang="de-DE" baseline="0" dirty="0" smtClean="0"/>
              <a:t> </a:t>
            </a:r>
            <a:r>
              <a:rPr lang="de-DE" baseline="0" dirty="0" err="1" smtClean="0"/>
              <a:t>is</a:t>
            </a:r>
            <a:r>
              <a:rPr lang="de-DE" baseline="0" dirty="0" smtClean="0"/>
              <a:t> </a:t>
            </a:r>
            <a:r>
              <a:rPr lang="de-DE" baseline="0" dirty="0" err="1" smtClean="0"/>
              <a:t>quite</a:t>
            </a:r>
            <a:r>
              <a:rPr lang="de-DE" baseline="0" dirty="0" smtClean="0"/>
              <a:t> dry) </a:t>
            </a:r>
            <a:r>
              <a:rPr lang="de-DE" baseline="0" dirty="0" err="1" smtClean="0"/>
              <a:t>and</a:t>
            </a:r>
            <a:r>
              <a:rPr lang="de-DE" baseline="0" dirty="0" smtClean="0"/>
              <a:t> </a:t>
            </a:r>
            <a:r>
              <a:rPr lang="de-DE" baseline="0" dirty="0" err="1" smtClean="0"/>
              <a:t>were</a:t>
            </a:r>
            <a:r>
              <a:rPr lang="de-DE" baseline="0" dirty="0" smtClean="0"/>
              <a:t> </a:t>
            </a:r>
            <a:r>
              <a:rPr lang="de-DE" baseline="0" dirty="0" err="1" smtClean="0"/>
              <a:t>kept</a:t>
            </a:r>
            <a:r>
              <a:rPr lang="de-DE" baseline="0" dirty="0" smtClean="0"/>
              <a:t> at </a:t>
            </a:r>
            <a:r>
              <a:rPr lang="de-DE" baseline="0" dirty="0" err="1" smtClean="0"/>
              <a:t>this</a:t>
            </a:r>
            <a:r>
              <a:rPr lang="de-DE" baseline="0" dirty="0" smtClean="0"/>
              <a:t> </a:t>
            </a:r>
            <a:r>
              <a:rPr lang="de-DE" baseline="0" dirty="0" err="1" smtClean="0"/>
              <a:t>until</a:t>
            </a:r>
            <a:r>
              <a:rPr lang="de-DE" baseline="0" dirty="0" smtClean="0"/>
              <a:t> September. The </a:t>
            </a:r>
            <a:r>
              <a:rPr lang="de-DE" baseline="0" dirty="0" err="1" smtClean="0"/>
              <a:t>responses</a:t>
            </a:r>
            <a:r>
              <a:rPr lang="de-DE" baseline="0" dirty="0" smtClean="0"/>
              <a:t> </a:t>
            </a:r>
            <a:r>
              <a:rPr lang="de-DE" baseline="0" dirty="0" err="1" smtClean="0"/>
              <a:t>of</a:t>
            </a:r>
            <a:r>
              <a:rPr lang="de-DE" baseline="0" dirty="0" smtClean="0"/>
              <a:t> </a:t>
            </a:r>
            <a:r>
              <a:rPr lang="de-DE" baseline="0" dirty="0" err="1" smtClean="0"/>
              <a:t>these</a:t>
            </a:r>
            <a:r>
              <a:rPr lang="de-DE" baseline="0" dirty="0" smtClean="0"/>
              <a:t> </a:t>
            </a:r>
            <a:r>
              <a:rPr lang="de-DE" baseline="0" dirty="0" err="1" smtClean="0"/>
              <a:t>plants</a:t>
            </a:r>
            <a:r>
              <a:rPr lang="de-DE" baseline="0" dirty="0" smtClean="0"/>
              <a:t> </a:t>
            </a:r>
            <a:r>
              <a:rPr lang="de-DE" baseline="0" dirty="0" err="1" smtClean="0"/>
              <a:t>are</a:t>
            </a:r>
            <a:r>
              <a:rPr lang="de-DE" baseline="0" dirty="0" smtClean="0"/>
              <a:t> </a:t>
            </a:r>
            <a:r>
              <a:rPr lang="de-DE" baseline="0" dirty="0" err="1" smtClean="0"/>
              <a:t>indicated</a:t>
            </a:r>
            <a:r>
              <a:rPr lang="de-DE" baseline="0" dirty="0" smtClean="0"/>
              <a:t> </a:t>
            </a:r>
            <a:r>
              <a:rPr lang="de-DE" baseline="0" dirty="0" err="1" smtClean="0"/>
              <a:t>by</a:t>
            </a:r>
            <a:r>
              <a:rPr lang="de-DE" baseline="0" dirty="0" smtClean="0"/>
              <a:t> </a:t>
            </a:r>
            <a:r>
              <a:rPr lang="de-DE" baseline="0" dirty="0" err="1" smtClean="0"/>
              <a:t>the</a:t>
            </a:r>
            <a:r>
              <a:rPr lang="de-DE" baseline="0" dirty="0" smtClean="0"/>
              <a:t> </a:t>
            </a:r>
            <a:r>
              <a:rPr lang="de-DE" baseline="0" dirty="0" err="1" smtClean="0"/>
              <a:t>broken</a:t>
            </a:r>
            <a:r>
              <a:rPr lang="de-DE" baseline="0" dirty="0" smtClean="0"/>
              <a:t> </a:t>
            </a:r>
            <a:r>
              <a:rPr lang="de-DE" baseline="0" dirty="0" err="1" smtClean="0"/>
              <a:t>lines</a:t>
            </a:r>
            <a:r>
              <a:rPr lang="de-DE" baseline="0" dirty="0" smtClean="0"/>
              <a:t>. </a:t>
            </a:r>
            <a:r>
              <a:rPr lang="de-DE" baseline="0" dirty="0" err="1" smtClean="0"/>
              <a:t>Plants</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control</a:t>
            </a:r>
            <a:r>
              <a:rPr lang="de-DE" baseline="0" dirty="0" smtClean="0"/>
              <a:t> </a:t>
            </a:r>
            <a:r>
              <a:rPr lang="de-DE" baseline="0" dirty="0" err="1" smtClean="0"/>
              <a:t>group</a:t>
            </a:r>
            <a:r>
              <a:rPr lang="de-DE" baseline="0" dirty="0" smtClean="0"/>
              <a:t>, </a:t>
            </a:r>
            <a:r>
              <a:rPr lang="de-DE" baseline="0" dirty="0" err="1" smtClean="0"/>
              <a:t>the</a:t>
            </a:r>
            <a:r>
              <a:rPr lang="de-DE" baseline="0" dirty="0" smtClean="0"/>
              <a:t> solid </a:t>
            </a:r>
            <a:r>
              <a:rPr lang="de-DE" baseline="0" dirty="0" err="1" smtClean="0"/>
              <a:t>lines</a:t>
            </a:r>
            <a:r>
              <a:rPr lang="de-DE" baseline="0" dirty="0" smtClean="0"/>
              <a:t>, </a:t>
            </a:r>
            <a:r>
              <a:rPr lang="de-DE" baseline="0" dirty="0" err="1" smtClean="0"/>
              <a:t>were</a:t>
            </a:r>
            <a:r>
              <a:rPr lang="de-DE" baseline="0" dirty="0" smtClean="0"/>
              <a:t> well-</a:t>
            </a:r>
            <a:r>
              <a:rPr lang="de-DE" baseline="0" dirty="0" err="1" smtClean="0"/>
              <a:t>watered</a:t>
            </a:r>
            <a:r>
              <a:rPr lang="de-DE" baseline="0" dirty="0" smtClean="0"/>
              <a:t> </a:t>
            </a:r>
            <a:r>
              <a:rPr lang="de-DE" baseline="0" dirty="0" err="1" smtClean="0"/>
              <a:t>throughout</a:t>
            </a:r>
            <a:r>
              <a:rPr lang="de-DE" baseline="0" dirty="0" smtClean="0"/>
              <a:t> </a:t>
            </a:r>
            <a:r>
              <a:rPr lang="de-DE" baseline="0" dirty="0" err="1" smtClean="0"/>
              <a:t>the</a:t>
            </a:r>
            <a:r>
              <a:rPr lang="de-DE" baseline="0" dirty="0" smtClean="0"/>
              <a:t> </a:t>
            </a:r>
            <a:r>
              <a:rPr lang="de-DE" baseline="0" dirty="0" err="1" smtClean="0"/>
              <a:t>whole</a:t>
            </a:r>
            <a:r>
              <a:rPr lang="de-DE" baseline="0" dirty="0" smtClean="0"/>
              <a:t> </a:t>
            </a:r>
            <a:r>
              <a:rPr lang="de-DE" baseline="0" dirty="0" err="1" smtClean="0"/>
              <a:t>growth</a:t>
            </a:r>
            <a:r>
              <a:rPr lang="de-DE" baseline="0" dirty="0" smtClean="0"/>
              <a:t> </a:t>
            </a:r>
            <a:r>
              <a:rPr lang="de-DE" baseline="0" dirty="0" err="1" smtClean="0"/>
              <a:t>season</a:t>
            </a:r>
            <a:r>
              <a:rPr lang="de-DE" baseline="0" dirty="0" smtClean="0"/>
              <a:t>. </a:t>
            </a:r>
            <a:r>
              <a:rPr lang="de-DE" baseline="0" dirty="0" err="1" smtClean="0"/>
              <a:t>Measurements</a:t>
            </a:r>
            <a:r>
              <a:rPr lang="de-DE" baseline="0" dirty="0" smtClean="0"/>
              <a:t> werde </a:t>
            </a:r>
            <a:r>
              <a:rPr lang="de-DE" baseline="0" dirty="0" err="1" smtClean="0"/>
              <a:t>taken</a:t>
            </a:r>
            <a:r>
              <a:rPr lang="de-DE" baseline="0" dirty="0" smtClean="0"/>
              <a:t> </a:t>
            </a:r>
            <a:r>
              <a:rPr lang="de-DE" baseline="0" dirty="0" err="1" smtClean="0"/>
              <a:t>with</a:t>
            </a:r>
            <a:r>
              <a:rPr lang="de-DE" baseline="0" dirty="0" smtClean="0"/>
              <a:t> a LI-6400 gas-exchange </a:t>
            </a:r>
            <a:r>
              <a:rPr lang="de-DE" baseline="0" dirty="0" err="1" smtClean="0"/>
              <a:t>measurement</a:t>
            </a:r>
            <a:r>
              <a:rPr lang="de-DE" baseline="0" dirty="0" smtClean="0"/>
              <a:t> </a:t>
            </a:r>
            <a:r>
              <a:rPr lang="de-DE" baseline="0" dirty="0" err="1" smtClean="0"/>
              <a:t>system</a:t>
            </a:r>
            <a:r>
              <a:rPr lang="de-DE" baseline="0" dirty="0" smtClean="0"/>
              <a:t> at a </a:t>
            </a:r>
            <a:r>
              <a:rPr lang="de-DE" baseline="0" dirty="0" err="1" smtClean="0"/>
              <a:t>constant</a:t>
            </a:r>
            <a:r>
              <a:rPr lang="de-DE" baseline="0" dirty="0" smtClean="0"/>
              <a:t> </a:t>
            </a:r>
            <a:r>
              <a:rPr lang="de-DE" baseline="0" dirty="0" err="1" smtClean="0"/>
              <a:t>low</a:t>
            </a:r>
            <a:r>
              <a:rPr lang="de-DE" baseline="0" dirty="0" smtClean="0"/>
              <a:t> </a:t>
            </a:r>
            <a:r>
              <a:rPr lang="de-DE" baseline="0" dirty="0" err="1" smtClean="0"/>
              <a:t>Water-pressure</a:t>
            </a:r>
            <a:r>
              <a:rPr lang="de-DE" baseline="0" dirty="0" smtClean="0"/>
              <a:t> </a:t>
            </a:r>
            <a:r>
              <a:rPr lang="de-DE" baseline="0" dirty="0" err="1" smtClean="0"/>
              <a:t>deficit</a:t>
            </a:r>
            <a:r>
              <a:rPr lang="de-DE" baseline="0" dirty="0" smtClean="0"/>
              <a:t>, </a:t>
            </a:r>
            <a:r>
              <a:rPr lang="de-DE" baseline="0" dirty="0" err="1" smtClean="0"/>
              <a:t>saturating</a:t>
            </a:r>
            <a:r>
              <a:rPr lang="de-DE" baseline="0" dirty="0" smtClean="0"/>
              <a:t> light </a:t>
            </a:r>
            <a:r>
              <a:rPr lang="de-DE" baseline="0" dirty="0" err="1" smtClean="0"/>
              <a:t>intensity</a:t>
            </a:r>
            <a:r>
              <a:rPr lang="de-DE" baseline="0" dirty="0" smtClean="0"/>
              <a:t> </a:t>
            </a:r>
            <a:r>
              <a:rPr lang="de-DE" baseline="0" dirty="0" err="1" smtClean="0"/>
              <a:t>and</a:t>
            </a:r>
            <a:r>
              <a:rPr lang="de-DE" baseline="0" dirty="0" smtClean="0"/>
              <a:t> </a:t>
            </a:r>
            <a:r>
              <a:rPr lang="de-DE" baseline="0" dirty="0" err="1" smtClean="0"/>
              <a:t>ambient</a:t>
            </a:r>
            <a:r>
              <a:rPr lang="de-DE" baseline="0" dirty="0" smtClean="0"/>
              <a:t> CO</a:t>
            </a:r>
            <a:r>
              <a:rPr lang="de-DE" baseline="-25000" dirty="0" smtClean="0"/>
              <a:t>2</a:t>
            </a:r>
            <a:r>
              <a:rPr lang="de-DE" baseline="0" dirty="0" smtClean="0"/>
              <a:t>-concentration in </a:t>
            </a:r>
            <a:r>
              <a:rPr lang="de-DE" baseline="0" dirty="0" err="1" smtClean="0"/>
              <a:t>the</a:t>
            </a:r>
            <a:r>
              <a:rPr lang="de-DE" baseline="0" dirty="0" smtClean="0"/>
              <a:t> </a:t>
            </a:r>
            <a:r>
              <a:rPr lang="de-DE" baseline="0" dirty="0" err="1" smtClean="0"/>
              <a:t>measurement</a:t>
            </a:r>
            <a:r>
              <a:rPr lang="de-DE" baseline="0" dirty="0" smtClean="0"/>
              <a:t> </a:t>
            </a:r>
            <a:r>
              <a:rPr lang="de-DE" baseline="0" dirty="0" err="1" smtClean="0"/>
              <a:t>chamber</a:t>
            </a:r>
            <a:r>
              <a:rPr lang="de-DE" baseline="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de-DE" baseline="0" dirty="0" smtClean="0"/>
              <a:t>As </a:t>
            </a:r>
            <a:r>
              <a:rPr lang="de-DE" baseline="0" dirty="0" err="1" smtClean="0"/>
              <a:t>the</a:t>
            </a:r>
            <a:r>
              <a:rPr lang="de-DE" baseline="0" dirty="0" smtClean="0"/>
              <a:t> </a:t>
            </a:r>
            <a:r>
              <a:rPr lang="de-DE" baseline="0" dirty="0" err="1" smtClean="0"/>
              <a:t>topmost</a:t>
            </a:r>
            <a:r>
              <a:rPr lang="de-DE" baseline="0" dirty="0" smtClean="0"/>
              <a:t> </a:t>
            </a:r>
            <a:r>
              <a:rPr lang="de-DE" baseline="0" dirty="0" err="1" smtClean="0"/>
              <a:t>graph</a:t>
            </a:r>
            <a:r>
              <a:rPr lang="de-DE" baseline="0" dirty="0" smtClean="0"/>
              <a:t> </a:t>
            </a:r>
            <a:r>
              <a:rPr lang="de-DE" baseline="0" dirty="0" err="1" smtClean="0"/>
              <a:t>shows</a:t>
            </a:r>
            <a:r>
              <a:rPr lang="de-DE" baseline="0" dirty="0" smtClean="0"/>
              <a:t>, </a:t>
            </a:r>
            <a:r>
              <a:rPr lang="de-DE" baseline="0" dirty="0" err="1" smtClean="0"/>
              <a:t>stomatal</a:t>
            </a:r>
            <a:r>
              <a:rPr lang="de-DE" baseline="0" dirty="0" smtClean="0"/>
              <a:t> </a:t>
            </a:r>
            <a:r>
              <a:rPr lang="de-DE" baseline="0" dirty="0" err="1" smtClean="0"/>
              <a:t>conductance</a:t>
            </a:r>
            <a:r>
              <a:rPr lang="de-DE" baseline="0" dirty="0" smtClean="0"/>
              <a:t> </a:t>
            </a:r>
            <a:r>
              <a:rPr lang="de-DE" baseline="0" dirty="0" err="1" smtClean="0"/>
              <a:t>responded</a:t>
            </a:r>
            <a:r>
              <a:rPr lang="de-DE" baseline="0" dirty="0" smtClean="0"/>
              <a:t> </a:t>
            </a:r>
            <a:r>
              <a:rPr lang="de-DE" baseline="0" dirty="0" err="1" smtClean="0"/>
              <a:t>quite</a:t>
            </a:r>
            <a:r>
              <a:rPr lang="de-DE" baseline="0" dirty="0" smtClean="0"/>
              <a:t> </a:t>
            </a:r>
            <a:r>
              <a:rPr lang="de-DE" baseline="0" dirty="0" err="1" smtClean="0"/>
              <a:t>drastically</a:t>
            </a:r>
            <a:r>
              <a:rPr lang="de-DE" baseline="0" dirty="0" smtClean="0"/>
              <a:t> </a:t>
            </a:r>
            <a:r>
              <a:rPr lang="de-DE" baseline="0" dirty="0" err="1" smtClean="0"/>
              <a:t>to</a:t>
            </a:r>
            <a:r>
              <a:rPr lang="de-DE" baseline="0" dirty="0" smtClean="0"/>
              <a:t> </a:t>
            </a:r>
            <a:r>
              <a:rPr lang="de-DE" baseline="0" dirty="0" err="1" smtClean="0"/>
              <a:t>the</a:t>
            </a:r>
            <a:r>
              <a:rPr lang="de-DE" baseline="0" dirty="0" smtClean="0"/>
              <a:t> </a:t>
            </a:r>
            <a:r>
              <a:rPr lang="de-DE" baseline="0" dirty="0" err="1" smtClean="0"/>
              <a:t>drought</a:t>
            </a:r>
            <a:r>
              <a:rPr lang="de-DE" baseline="0" dirty="0" smtClean="0"/>
              <a:t>-stress – after </a:t>
            </a:r>
            <a:r>
              <a:rPr lang="de-DE" baseline="0" dirty="0" err="1" smtClean="0"/>
              <a:t>about</a:t>
            </a:r>
            <a:r>
              <a:rPr lang="de-DE" baseline="0" dirty="0" smtClean="0"/>
              <a:t> 3 </a:t>
            </a:r>
            <a:r>
              <a:rPr lang="de-DE" baseline="0" dirty="0" err="1" smtClean="0"/>
              <a:t>months</a:t>
            </a:r>
            <a:r>
              <a:rPr lang="de-DE" baseline="0" dirty="0" smtClean="0"/>
              <a:t> </a:t>
            </a:r>
            <a:r>
              <a:rPr lang="de-DE" baseline="0" dirty="0" err="1" smtClean="0"/>
              <a:t>of</a:t>
            </a:r>
            <a:r>
              <a:rPr lang="de-DE" baseline="0" dirty="0" smtClean="0"/>
              <a:t> </a:t>
            </a:r>
            <a:r>
              <a:rPr lang="de-DE" baseline="0" dirty="0" err="1" smtClean="0"/>
              <a:t>continuous</a:t>
            </a:r>
            <a:r>
              <a:rPr lang="de-DE" baseline="0" dirty="0" smtClean="0"/>
              <a:t> </a:t>
            </a:r>
            <a:r>
              <a:rPr lang="de-DE" baseline="0" dirty="0" err="1" smtClean="0"/>
              <a:t>water</a:t>
            </a:r>
            <a:r>
              <a:rPr lang="de-DE" baseline="0" dirty="0" smtClean="0"/>
              <a:t> </a:t>
            </a:r>
            <a:r>
              <a:rPr lang="de-DE" baseline="0" dirty="0" err="1" smtClean="0"/>
              <a:t>shortage</a:t>
            </a:r>
            <a:r>
              <a:rPr lang="de-DE" baseline="0" dirty="0" smtClean="0"/>
              <a:t>, </a:t>
            </a:r>
            <a:r>
              <a:rPr lang="de-DE" baseline="0" dirty="0" err="1" smtClean="0"/>
              <a:t>stomata</a:t>
            </a:r>
            <a:r>
              <a:rPr lang="de-DE" baseline="0" dirty="0" smtClean="0"/>
              <a:t> </a:t>
            </a:r>
            <a:r>
              <a:rPr lang="de-DE" baseline="0" dirty="0" err="1" smtClean="0"/>
              <a:t>closed</a:t>
            </a:r>
            <a:r>
              <a:rPr lang="de-DE" baseline="0" dirty="0" smtClean="0"/>
              <a:t> </a:t>
            </a:r>
            <a:r>
              <a:rPr lang="de-DE" baseline="0" dirty="0" err="1" smtClean="0"/>
              <a:t>almost</a:t>
            </a:r>
            <a:r>
              <a:rPr lang="de-DE" baseline="0" dirty="0" smtClean="0"/>
              <a:t> </a:t>
            </a:r>
            <a:r>
              <a:rPr lang="de-DE" baseline="0" dirty="0" err="1" smtClean="0"/>
              <a:t>completely</a:t>
            </a:r>
            <a:r>
              <a:rPr lang="de-DE" baseline="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aseline="0" dirty="0" smtClean="0"/>
              <a:t>The </a:t>
            </a:r>
            <a:r>
              <a:rPr lang="de-DE" baseline="0" dirty="0" err="1" smtClean="0"/>
              <a:t>graph</a:t>
            </a:r>
            <a:r>
              <a:rPr lang="de-DE" baseline="0" dirty="0" smtClean="0"/>
              <a:t> </a:t>
            </a:r>
            <a:r>
              <a:rPr lang="de-DE" baseline="0" dirty="0" err="1" smtClean="0"/>
              <a:t>below</a:t>
            </a:r>
            <a:r>
              <a:rPr lang="de-DE" baseline="0" dirty="0" smtClean="0"/>
              <a:t> </a:t>
            </a:r>
            <a:r>
              <a:rPr lang="de-DE" baseline="0" dirty="0" err="1" smtClean="0"/>
              <a:t>shows</a:t>
            </a:r>
            <a:r>
              <a:rPr lang="de-DE" baseline="0" dirty="0" smtClean="0"/>
              <a:t> </a:t>
            </a:r>
            <a:r>
              <a:rPr lang="de-DE" baseline="0" dirty="0" err="1" smtClean="0"/>
              <a:t>that</a:t>
            </a:r>
            <a:r>
              <a:rPr lang="de-DE" baseline="0" dirty="0" smtClean="0"/>
              <a:t> </a:t>
            </a:r>
            <a:r>
              <a:rPr lang="de-DE" baseline="0" dirty="0" err="1" smtClean="0"/>
              <a:t>the</a:t>
            </a:r>
            <a:r>
              <a:rPr lang="de-DE" baseline="0" dirty="0" smtClean="0"/>
              <a:t> rate </a:t>
            </a:r>
            <a:r>
              <a:rPr lang="de-DE" baseline="0" dirty="0" err="1" smtClean="0"/>
              <a:t>of</a:t>
            </a:r>
            <a:r>
              <a:rPr lang="de-DE" baseline="0" dirty="0" smtClean="0"/>
              <a:t> </a:t>
            </a:r>
            <a:r>
              <a:rPr lang="de-DE" baseline="0" dirty="0" err="1" smtClean="0"/>
              <a:t>photosynthesis</a:t>
            </a:r>
            <a:r>
              <a:rPr lang="de-DE" baseline="0" dirty="0" smtClean="0"/>
              <a:t> </a:t>
            </a:r>
            <a:r>
              <a:rPr lang="de-DE" baseline="0" dirty="0" err="1" smtClean="0"/>
              <a:t>fell</a:t>
            </a:r>
            <a:r>
              <a:rPr lang="de-DE" baseline="0" dirty="0" smtClean="0"/>
              <a:t> </a:t>
            </a:r>
            <a:r>
              <a:rPr lang="de-DE" baseline="0" dirty="0" err="1" smtClean="0"/>
              <a:t>dramatically</a:t>
            </a:r>
            <a:r>
              <a:rPr lang="de-DE" baseline="0" dirty="0" smtClean="0"/>
              <a:t> </a:t>
            </a:r>
            <a:r>
              <a:rPr lang="de-DE" baseline="0" dirty="0" err="1" smtClean="0"/>
              <a:t>as</a:t>
            </a:r>
            <a:r>
              <a:rPr lang="de-DE" baseline="0" dirty="0" smtClean="0"/>
              <a:t> </a:t>
            </a:r>
            <a:r>
              <a:rPr lang="de-DE" baseline="0" dirty="0" err="1" smtClean="0"/>
              <a:t>well</a:t>
            </a:r>
            <a:r>
              <a:rPr lang="de-DE" baseline="0" dirty="0" smtClean="0"/>
              <a:t>, </a:t>
            </a:r>
            <a:r>
              <a:rPr lang="de-DE" baseline="0" dirty="0" err="1" smtClean="0"/>
              <a:t>although</a:t>
            </a:r>
            <a:r>
              <a:rPr lang="de-DE" baseline="0" dirty="0" smtClean="0"/>
              <a:t> not </a:t>
            </a:r>
            <a:r>
              <a:rPr lang="de-DE" baseline="0" dirty="0" err="1" smtClean="0"/>
              <a:t>to</a:t>
            </a:r>
            <a:r>
              <a:rPr lang="de-DE" baseline="0" dirty="0" smtClean="0"/>
              <a:t> </a:t>
            </a:r>
            <a:r>
              <a:rPr lang="de-DE" baseline="0" dirty="0" err="1" smtClean="0"/>
              <a:t>the</a:t>
            </a:r>
            <a:r>
              <a:rPr lang="de-DE" baseline="0" dirty="0" smtClean="0"/>
              <a:t> same </a:t>
            </a:r>
            <a:r>
              <a:rPr lang="de-DE" baseline="0" dirty="0" err="1" smtClean="0"/>
              <a:t>extent</a:t>
            </a:r>
            <a:r>
              <a:rPr lang="de-DE" baseline="0" dirty="0" smtClean="0"/>
              <a:t>, </a:t>
            </a:r>
            <a:r>
              <a:rPr lang="de-DE" baseline="0" dirty="0" err="1" smtClean="0"/>
              <a:t>it</a:t>
            </a:r>
            <a:r>
              <a:rPr lang="de-DE" baseline="0" dirty="0" smtClean="0"/>
              <a:t> still </a:t>
            </a:r>
            <a:r>
              <a:rPr lang="de-DE" baseline="0" dirty="0" err="1" smtClean="0"/>
              <a:t>reached</a:t>
            </a:r>
            <a:r>
              <a:rPr lang="de-DE" baseline="0" dirty="0" smtClean="0"/>
              <a:t> </a:t>
            </a:r>
            <a:r>
              <a:rPr lang="de-DE" baseline="0" dirty="0" err="1" smtClean="0"/>
              <a:t>values</a:t>
            </a:r>
            <a:r>
              <a:rPr lang="de-DE" baseline="0" dirty="0" smtClean="0"/>
              <a:t> </a:t>
            </a:r>
            <a:r>
              <a:rPr lang="de-DE" baseline="0" dirty="0" err="1" smtClean="0"/>
              <a:t>of</a:t>
            </a:r>
            <a:r>
              <a:rPr lang="de-DE" baseline="0" dirty="0" smtClean="0"/>
              <a:t> </a:t>
            </a:r>
            <a:r>
              <a:rPr lang="de-DE" baseline="0" dirty="0" err="1" smtClean="0"/>
              <a:t>about</a:t>
            </a:r>
            <a:r>
              <a:rPr lang="de-DE" baseline="0" dirty="0" smtClean="0"/>
              <a:t> 2,5 </a:t>
            </a:r>
            <a:r>
              <a:rPr lang="de-DE" baseline="0" dirty="0" err="1" smtClean="0"/>
              <a:t>ymol</a:t>
            </a:r>
            <a:r>
              <a:rPr lang="de-DE" baseline="0" dirty="0" smtClean="0"/>
              <a:t> CO</a:t>
            </a:r>
            <a:r>
              <a:rPr lang="de-DE" baseline="-25000" dirty="0" smtClean="0"/>
              <a:t>2</a:t>
            </a:r>
            <a:r>
              <a:rPr lang="de-DE" baseline="0" dirty="0" smtClean="0"/>
              <a:t> per </a:t>
            </a:r>
            <a:r>
              <a:rPr lang="de-DE" baseline="0" dirty="0" err="1" smtClean="0"/>
              <a:t>sqm</a:t>
            </a:r>
            <a:r>
              <a:rPr lang="de-DE" baseline="0" dirty="0" smtClean="0"/>
              <a:t> </a:t>
            </a:r>
            <a:r>
              <a:rPr lang="de-DE" baseline="0" dirty="0" err="1" smtClean="0"/>
              <a:t>and</a:t>
            </a:r>
            <a:r>
              <a:rPr lang="de-DE" baseline="0" dirty="0" smtClean="0"/>
              <a:t> </a:t>
            </a:r>
            <a:r>
              <a:rPr lang="de-DE" baseline="0" dirty="0" err="1" smtClean="0"/>
              <a:t>second</a:t>
            </a:r>
            <a:r>
              <a:rPr lang="de-DE" baseline="0" dirty="0" smtClean="0"/>
              <a:t> </a:t>
            </a:r>
            <a:r>
              <a:rPr lang="de-DE" baseline="0" dirty="0" err="1" smtClean="0"/>
              <a:t>by</a:t>
            </a:r>
            <a:r>
              <a:rPr lang="de-DE" baseline="0" dirty="0" smtClean="0"/>
              <a:t> </a:t>
            </a:r>
            <a:r>
              <a:rPr lang="de-DE" baseline="0" dirty="0" err="1" smtClean="0"/>
              <a:t>the</a:t>
            </a:r>
            <a:r>
              <a:rPr lang="de-DE" baseline="0" dirty="0" smtClean="0"/>
              <a:t> end </a:t>
            </a:r>
            <a:r>
              <a:rPr lang="de-DE" baseline="0" dirty="0" err="1" smtClean="0"/>
              <a:t>of</a:t>
            </a:r>
            <a:r>
              <a:rPr lang="de-DE" baseline="0" dirty="0" smtClean="0"/>
              <a:t> August.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aseline="0" dirty="0" err="1" smtClean="0"/>
              <a:t>Water</a:t>
            </a:r>
            <a:r>
              <a:rPr lang="de-DE" baseline="0" dirty="0" smtClean="0"/>
              <a:t> </a:t>
            </a:r>
            <a:r>
              <a:rPr lang="de-DE" baseline="0" dirty="0" err="1" smtClean="0"/>
              <a:t>use</a:t>
            </a:r>
            <a:r>
              <a:rPr lang="de-DE" baseline="0" dirty="0" smtClean="0"/>
              <a:t> </a:t>
            </a:r>
            <a:r>
              <a:rPr lang="de-DE" baseline="0" dirty="0" err="1" smtClean="0"/>
              <a:t>efficienc</a:t>
            </a:r>
            <a:r>
              <a:rPr lang="de-DE" baseline="0" dirty="0" smtClean="0"/>
              <a:t> WUE </a:t>
            </a:r>
            <a:r>
              <a:rPr lang="de-DE" baseline="0" dirty="0" err="1" smtClean="0"/>
              <a:t>is</a:t>
            </a:r>
            <a:r>
              <a:rPr lang="de-DE" baseline="0" dirty="0" smtClean="0"/>
              <a:t> </a:t>
            </a:r>
            <a:r>
              <a:rPr lang="de-DE" baseline="0" dirty="0" err="1" smtClean="0"/>
              <a:t>shown</a:t>
            </a:r>
            <a:r>
              <a:rPr lang="de-DE" baseline="0" dirty="0" smtClean="0"/>
              <a:t> on </a:t>
            </a:r>
            <a:r>
              <a:rPr lang="de-DE" baseline="0" dirty="0" err="1" smtClean="0"/>
              <a:t>the</a:t>
            </a:r>
            <a:r>
              <a:rPr lang="de-DE" baseline="0" dirty="0" smtClean="0"/>
              <a:t> </a:t>
            </a:r>
            <a:r>
              <a:rPr lang="de-DE" baseline="0" dirty="0" err="1" smtClean="0"/>
              <a:t>right</a:t>
            </a:r>
            <a:r>
              <a:rPr lang="de-DE" baseline="0" dirty="0" smtClean="0"/>
              <a:t>, </a:t>
            </a:r>
            <a:r>
              <a:rPr lang="de-DE" baseline="0" dirty="0" err="1" smtClean="0"/>
              <a:t>it</a:t>
            </a:r>
            <a:r>
              <a:rPr lang="de-DE" baseline="0" dirty="0" smtClean="0"/>
              <a:t> </a:t>
            </a:r>
            <a:r>
              <a:rPr lang="de-DE" baseline="0" dirty="0" err="1" smtClean="0"/>
              <a:t>gives</a:t>
            </a:r>
            <a:r>
              <a:rPr lang="de-DE" baseline="0" dirty="0" smtClean="0"/>
              <a:t> </a:t>
            </a:r>
            <a:r>
              <a:rPr lang="de-DE" baseline="0" dirty="0" err="1" smtClean="0"/>
              <a:t>the</a:t>
            </a:r>
            <a:r>
              <a:rPr lang="de-DE" baseline="0" dirty="0" smtClean="0"/>
              <a:t> </a:t>
            </a:r>
            <a:r>
              <a:rPr lang="de-DE" baseline="0" dirty="0" err="1" smtClean="0"/>
              <a:t>ymols</a:t>
            </a:r>
            <a:r>
              <a:rPr lang="de-DE" baseline="0" dirty="0" smtClean="0"/>
              <a:t> </a:t>
            </a:r>
            <a:r>
              <a:rPr lang="de-DE" baseline="0" dirty="0" err="1" smtClean="0"/>
              <a:t>of</a:t>
            </a:r>
            <a:r>
              <a:rPr lang="de-DE" baseline="0" dirty="0" smtClean="0"/>
              <a:t> CO</a:t>
            </a:r>
            <a:r>
              <a:rPr lang="de-DE" baseline="-25000" dirty="0" smtClean="0"/>
              <a:t>2</a:t>
            </a:r>
            <a:r>
              <a:rPr lang="de-DE" baseline="0" dirty="0" smtClean="0"/>
              <a:t> </a:t>
            </a:r>
            <a:r>
              <a:rPr lang="de-DE" baseline="0" dirty="0" err="1" smtClean="0"/>
              <a:t>assimilated</a:t>
            </a:r>
            <a:r>
              <a:rPr lang="de-DE" baseline="0" dirty="0" smtClean="0"/>
              <a:t> in </a:t>
            </a:r>
            <a:r>
              <a:rPr lang="de-DE" baseline="0" dirty="0" err="1" smtClean="0"/>
              <a:t>photosynthesis</a:t>
            </a:r>
            <a:r>
              <a:rPr lang="de-DE" baseline="0" dirty="0" smtClean="0"/>
              <a:t> per mmol </a:t>
            </a:r>
            <a:r>
              <a:rPr lang="de-DE" baseline="0" dirty="0" err="1" smtClean="0"/>
              <a:t>of</a:t>
            </a:r>
            <a:r>
              <a:rPr lang="de-DE" baseline="0" dirty="0" smtClean="0"/>
              <a:t> H</a:t>
            </a:r>
            <a:r>
              <a:rPr lang="de-DE" baseline="-25000" dirty="0" smtClean="0"/>
              <a:t>2</a:t>
            </a:r>
            <a:r>
              <a:rPr lang="de-DE" baseline="0" dirty="0" smtClean="0"/>
              <a:t>O </a:t>
            </a:r>
            <a:r>
              <a:rPr lang="de-DE" baseline="0" dirty="0" err="1" smtClean="0"/>
              <a:t>transpired</a:t>
            </a:r>
            <a:r>
              <a:rPr lang="de-DE" baseline="0" dirty="0" smtClean="0"/>
              <a:t>. </a:t>
            </a:r>
            <a:r>
              <a:rPr lang="de-DE" baseline="0" dirty="0" err="1" smtClean="0"/>
              <a:t>Water</a:t>
            </a:r>
            <a:r>
              <a:rPr lang="de-DE" baseline="0" dirty="0" smtClean="0"/>
              <a:t> </a:t>
            </a:r>
            <a:r>
              <a:rPr lang="de-DE" baseline="0" dirty="0" err="1" smtClean="0"/>
              <a:t>use</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drought-stressed</a:t>
            </a:r>
            <a:r>
              <a:rPr lang="de-DE" baseline="0" dirty="0" smtClean="0"/>
              <a:t> </a:t>
            </a:r>
            <a:r>
              <a:rPr lang="de-DE" baseline="0" dirty="0" err="1" smtClean="0"/>
              <a:t>plants</a:t>
            </a:r>
            <a:r>
              <a:rPr lang="de-DE" baseline="0" dirty="0" smtClean="0"/>
              <a:t> </a:t>
            </a:r>
            <a:r>
              <a:rPr lang="de-DE" baseline="0" dirty="0" err="1" smtClean="0"/>
              <a:t>rises</a:t>
            </a:r>
            <a:r>
              <a:rPr lang="de-DE" baseline="0" dirty="0" smtClean="0"/>
              <a:t> </a:t>
            </a:r>
            <a:r>
              <a:rPr lang="de-DE" baseline="0" dirty="0" err="1" smtClean="0"/>
              <a:t>from</a:t>
            </a:r>
            <a:r>
              <a:rPr lang="de-DE" baseline="0" dirty="0" smtClean="0"/>
              <a:t> </a:t>
            </a:r>
            <a:r>
              <a:rPr lang="de-DE" baseline="0" dirty="0" err="1" smtClean="0"/>
              <a:t>the</a:t>
            </a:r>
            <a:r>
              <a:rPr lang="de-DE" baseline="0" dirty="0" smtClean="0"/>
              <a:t> </a:t>
            </a:r>
            <a:r>
              <a:rPr lang="de-DE" baseline="0" dirty="0" err="1" smtClean="0"/>
              <a:t>onset</a:t>
            </a:r>
            <a:r>
              <a:rPr lang="de-DE" baseline="0" dirty="0" smtClean="0"/>
              <a:t> </a:t>
            </a:r>
            <a:r>
              <a:rPr lang="de-DE" baseline="0" dirty="0" err="1" smtClean="0"/>
              <a:t>of</a:t>
            </a:r>
            <a:r>
              <a:rPr lang="de-DE" baseline="0" dirty="0" smtClean="0"/>
              <a:t> </a:t>
            </a:r>
            <a:r>
              <a:rPr lang="de-DE" baseline="0" dirty="0" err="1" smtClean="0"/>
              <a:t>drought</a:t>
            </a:r>
            <a:r>
              <a:rPr lang="de-DE" baseline="0" dirty="0" smtClean="0"/>
              <a:t>, </a:t>
            </a:r>
            <a:r>
              <a:rPr lang="de-DE" baseline="0" dirty="0" err="1" smtClean="0"/>
              <a:t>from</a:t>
            </a:r>
            <a:r>
              <a:rPr lang="de-DE" baseline="0" dirty="0" smtClean="0"/>
              <a:t> </a:t>
            </a:r>
            <a:r>
              <a:rPr lang="de-DE" baseline="0" dirty="0" err="1" smtClean="0"/>
              <a:t>mid-July</a:t>
            </a:r>
            <a:r>
              <a:rPr lang="de-DE" baseline="0" dirty="0" smtClean="0"/>
              <a:t> </a:t>
            </a:r>
            <a:r>
              <a:rPr lang="de-DE" baseline="0" dirty="0" err="1" smtClean="0"/>
              <a:t>nearly</a:t>
            </a:r>
            <a:r>
              <a:rPr lang="de-DE" baseline="0" dirty="0" smtClean="0"/>
              <a:t> </a:t>
            </a:r>
            <a:r>
              <a:rPr lang="de-DE" baseline="0" dirty="0" err="1" smtClean="0"/>
              <a:t>linearly</a:t>
            </a:r>
            <a:r>
              <a:rPr lang="de-DE" baseline="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smtClean="0"/>
          </a:p>
          <a:p>
            <a:endParaRPr lang="de-DE" dirty="0"/>
          </a:p>
        </p:txBody>
      </p:sp>
      <p:sp>
        <p:nvSpPr>
          <p:cNvPr id="4" name="Foliennummernplatzhalter 3"/>
          <p:cNvSpPr>
            <a:spLocks noGrp="1"/>
          </p:cNvSpPr>
          <p:nvPr>
            <p:ph type="sldNum" sz="quarter" idx="10"/>
          </p:nvPr>
        </p:nvSpPr>
        <p:spPr/>
        <p:txBody>
          <a:bodyPr/>
          <a:lstStyle/>
          <a:p>
            <a:fld id="{46E745FC-2B65-4885-82FE-6A7DE99C0385}" type="slidenum">
              <a:rPr lang="de-DE" smtClean="0"/>
              <a:t>45</a:t>
            </a:fld>
            <a:endParaRPr lang="de-DE"/>
          </a:p>
        </p:txBody>
      </p:sp>
    </p:spTree>
    <p:extLst>
      <p:ext uri="{BB962C8B-B14F-4D97-AF65-F5344CB8AC3E}">
        <p14:creationId xmlns:p14="http://schemas.microsoft.com/office/powerpoint/2010/main" val="4303836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b="0" dirty="0" smtClean="0">
                <a:sym typeface="Wingdings" panose="05000000000000000000" pitchFamily="2" charset="2"/>
              </a:rPr>
              <a:t>δ</a:t>
            </a:r>
            <a:r>
              <a:rPr lang="de-DE" b="0" baseline="30000" dirty="0" smtClean="0">
                <a:sym typeface="Wingdings" panose="05000000000000000000" pitchFamily="2" charset="2"/>
              </a:rPr>
              <a:t> 13</a:t>
            </a:r>
            <a:r>
              <a:rPr lang="de-DE" b="0" dirty="0" smtClean="0"/>
              <a:t>C  </a:t>
            </a:r>
            <a:r>
              <a:rPr lang="de-DE" b="0" dirty="0" err="1" smtClean="0"/>
              <a:t>is</a:t>
            </a:r>
            <a:r>
              <a:rPr lang="de-DE" b="0" dirty="0" smtClean="0"/>
              <a:t> a </a:t>
            </a:r>
            <a:r>
              <a:rPr lang="de-DE" b="0" dirty="0" err="1" smtClean="0"/>
              <a:t>value</a:t>
            </a:r>
            <a:r>
              <a:rPr lang="de-DE" b="0" dirty="0" smtClean="0"/>
              <a:t> </a:t>
            </a:r>
            <a:r>
              <a:rPr lang="de-DE" b="0" dirty="0" err="1" smtClean="0"/>
              <a:t>that</a:t>
            </a:r>
            <a:r>
              <a:rPr lang="de-DE" b="0" dirty="0" smtClean="0"/>
              <a:t> </a:t>
            </a:r>
            <a:r>
              <a:rPr lang="de-DE" b="0" dirty="0" err="1" smtClean="0"/>
              <a:t>can</a:t>
            </a:r>
            <a:r>
              <a:rPr lang="de-DE" b="0" dirty="0" smtClean="0"/>
              <a:t> </a:t>
            </a:r>
            <a:r>
              <a:rPr lang="de-DE" b="0" dirty="0" err="1" smtClean="0"/>
              <a:t>be</a:t>
            </a:r>
            <a:r>
              <a:rPr lang="de-DE" b="0" dirty="0" smtClean="0"/>
              <a:t> </a:t>
            </a:r>
            <a:r>
              <a:rPr lang="de-DE" b="0" dirty="0" err="1" smtClean="0"/>
              <a:t>calculated</a:t>
            </a:r>
            <a:r>
              <a:rPr lang="de-DE" b="0" dirty="0" smtClean="0"/>
              <a:t> </a:t>
            </a:r>
            <a:r>
              <a:rPr lang="de-DE" b="0" dirty="0" err="1" smtClean="0"/>
              <a:t>from</a:t>
            </a:r>
            <a:r>
              <a:rPr lang="de-DE" b="0" dirty="0" smtClean="0"/>
              <a:t> </a:t>
            </a:r>
            <a:r>
              <a:rPr lang="de-DE" b="0" dirty="0" err="1" smtClean="0"/>
              <a:t>the</a:t>
            </a:r>
            <a:r>
              <a:rPr lang="de-DE" b="0" dirty="0" smtClean="0"/>
              <a:t> </a:t>
            </a:r>
            <a:r>
              <a:rPr lang="de-DE" b="0" dirty="0" err="1" smtClean="0"/>
              <a:t>measurement</a:t>
            </a:r>
            <a:r>
              <a:rPr lang="de-DE" b="0" dirty="0" smtClean="0"/>
              <a:t> </a:t>
            </a:r>
            <a:r>
              <a:rPr lang="de-DE" b="0" dirty="0" err="1" smtClean="0"/>
              <a:t>of</a:t>
            </a:r>
            <a:r>
              <a:rPr lang="de-DE" b="0" baseline="0" dirty="0" smtClean="0"/>
              <a:t> </a:t>
            </a:r>
            <a:r>
              <a:rPr lang="de-DE" b="0" baseline="0" dirty="0" err="1" smtClean="0"/>
              <a:t>the</a:t>
            </a:r>
            <a:r>
              <a:rPr lang="de-DE" b="0" baseline="0" dirty="0" smtClean="0"/>
              <a:t> </a:t>
            </a:r>
            <a:r>
              <a:rPr lang="de-DE" b="0" baseline="30000" dirty="0" smtClean="0">
                <a:sym typeface="Wingdings" panose="05000000000000000000" pitchFamily="2" charset="2"/>
              </a:rPr>
              <a:t>13</a:t>
            </a:r>
            <a:r>
              <a:rPr lang="de-DE" b="0" dirty="0" smtClean="0"/>
              <a:t>C</a:t>
            </a:r>
            <a:r>
              <a:rPr lang="de-DE" b="0" baseline="0" dirty="0"/>
              <a:t> </a:t>
            </a:r>
            <a:r>
              <a:rPr lang="de-DE" b="0" baseline="0" dirty="0" err="1" smtClean="0"/>
              <a:t>to</a:t>
            </a:r>
            <a:r>
              <a:rPr lang="de-DE" b="0" baseline="0" dirty="0" smtClean="0"/>
              <a:t> </a:t>
            </a:r>
            <a:r>
              <a:rPr lang="de-DE" b="0" baseline="30000" dirty="0" smtClean="0">
                <a:sym typeface="Wingdings" panose="05000000000000000000" pitchFamily="2" charset="2"/>
              </a:rPr>
              <a:t>12</a:t>
            </a:r>
            <a:r>
              <a:rPr lang="de-DE" b="0" dirty="0" smtClean="0"/>
              <a:t>C </a:t>
            </a:r>
            <a:r>
              <a:rPr lang="de-DE" b="0" dirty="0" err="1" smtClean="0"/>
              <a:t>ratio</a:t>
            </a:r>
            <a:r>
              <a:rPr lang="de-DE" b="0" dirty="0" smtClean="0"/>
              <a:t> in plant</a:t>
            </a:r>
            <a:r>
              <a:rPr lang="de-DE" b="0" baseline="0" dirty="0" smtClean="0"/>
              <a:t> material.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b="0" baseline="0" dirty="0" smtClean="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lang="de-DE" b="0" baseline="0" dirty="0" err="1" smtClean="0"/>
              <a:t>Atmospheric</a:t>
            </a:r>
            <a:r>
              <a:rPr lang="de-DE" b="0" baseline="0" dirty="0" smtClean="0"/>
              <a:t> CO2 </a:t>
            </a:r>
            <a:r>
              <a:rPr lang="de-DE" b="0" baseline="0" dirty="0" err="1" smtClean="0"/>
              <a:t>consists</a:t>
            </a:r>
            <a:r>
              <a:rPr lang="de-DE" b="0" baseline="0" dirty="0" smtClean="0"/>
              <a:t> </a:t>
            </a:r>
            <a:r>
              <a:rPr lang="de-DE" b="0" baseline="0" dirty="0" err="1" smtClean="0"/>
              <a:t>of</a:t>
            </a:r>
            <a:r>
              <a:rPr lang="de-DE" b="0" baseline="0" dirty="0" smtClean="0"/>
              <a:t> 98,9% </a:t>
            </a:r>
            <a:r>
              <a:rPr lang="de-DE" b="0" baseline="30000" dirty="0" smtClean="0">
                <a:sym typeface="Wingdings" panose="05000000000000000000" pitchFamily="2" charset="2"/>
              </a:rPr>
              <a:t>12</a:t>
            </a:r>
            <a:r>
              <a:rPr lang="de-DE" b="0" dirty="0" smtClean="0"/>
              <a:t>C </a:t>
            </a:r>
            <a:r>
              <a:rPr lang="de-DE" b="0" dirty="0" err="1" smtClean="0"/>
              <a:t>and</a:t>
            </a:r>
            <a:r>
              <a:rPr lang="de-DE" b="0" dirty="0" smtClean="0"/>
              <a:t> 1,1% </a:t>
            </a:r>
            <a:r>
              <a:rPr lang="de-DE" b="0" dirty="0" err="1" smtClean="0"/>
              <a:t>of</a:t>
            </a:r>
            <a:r>
              <a:rPr lang="de-DE" b="0" dirty="0" smtClean="0"/>
              <a:t> </a:t>
            </a:r>
            <a:r>
              <a:rPr lang="de-DE" b="0" dirty="0" err="1" smtClean="0"/>
              <a:t>the</a:t>
            </a:r>
            <a:r>
              <a:rPr lang="de-DE" b="0" dirty="0" smtClean="0"/>
              <a:t> </a:t>
            </a:r>
            <a:r>
              <a:rPr lang="de-DE" b="0" dirty="0" err="1" smtClean="0"/>
              <a:t>heavier</a:t>
            </a:r>
            <a:r>
              <a:rPr lang="de-DE" b="0" dirty="0" smtClean="0"/>
              <a:t> C-isotope</a:t>
            </a:r>
            <a:r>
              <a:rPr lang="de-DE" b="0" baseline="0" dirty="0" smtClean="0"/>
              <a:t> </a:t>
            </a:r>
            <a:r>
              <a:rPr lang="de-DE" b="0" baseline="30000" dirty="0" smtClean="0">
                <a:sym typeface="Wingdings" panose="05000000000000000000" pitchFamily="2" charset="2"/>
              </a:rPr>
              <a:t>13</a:t>
            </a:r>
            <a:r>
              <a:rPr lang="de-DE" b="0" dirty="0" smtClean="0"/>
              <a:t>C.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lang="de-DE" b="0" dirty="0" err="1" smtClean="0"/>
              <a:t>Rubisco</a:t>
            </a:r>
            <a:r>
              <a:rPr lang="de-DE" b="0" dirty="0" smtClean="0"/>
              <a:t>,</a:t>
            </a:r>
            <a:r>
              <a:rPr lang="de-DE" b="0" baseline="0" dirty="0" smtClean="0"/>
              <a:t> </a:t>
            </a:r>
            <a:r>
              <a:rPr lang="de-DE" b="0" baseline="0" dirty="0" err="1" smtClean="0"/>
              <a:t>the</a:t>
            </a:r>
            <a:r>
              <a:rPr lang="de-DE" b="0" baseline="0" dirty="0" smtClean="0"/>
              <a:t> </a:t>
            </a:r>
            <a:r>
              <a:rPr lang="de-DE" b="0" baseline="0" dirty="0" err="1" smtClean="0"/>
              <a:t>main</a:t>
            </a:r>
            <a:r>
              <a:rPr lang="de-DE" b="0" baseline="0" dirty="0" smtClean="0"/>
              <a:t> </a:t>
            </a:r>
            <a:r>
              <a:rPr lang="de-DE" b="0" baseline="0" dirty="0" err="1" smtClean="0"/>
              <a:t>enzyme</a:t>
            </a:r>
            <a:r>
              <a:rPr lang="de-DE" b="0" baseline="0" dirty="0" smtClean="0"/>
              <a:t> in </a:t>
            </a:r>
            <a:r>
              <a:rPr lang="de-DE" b="0" baseline="0" dirty="0" err="1" smtClean="0"/>
              <a:t>the</a:t>
            </a:r>
            <a:r>
              <a:rPr lang="de-DE" b="0" baseline="0" dirty="0" smtClean="0"/>
              <a:t> Calvin </a:t>
            </a:r>
            <a:r>
              <a:rPr lang="de-DE" b="0" baseline="0" dirty="0" err="1" smtClean="0"/>
              <a:t>cycle</a:t>
            </a:r>
            <a:r>
              <a:rPr lang="de-DE" b="0" baseline="0" dirty="0" smtClean="0"/>
              <a:t> </a:t>
            </a:r>
            <a:r>
              <a:rPr lang="de-DE" b="0" baseline="0" dirty="0" err="1" smtClean="0"/>
              <a:t>prefers</a:t>
            </a:r>
            <a:r>
              <a:rPr lang="de-DE" b="0" baseline="0" dirty="0" smtClean="0"/>
              <a:t> </a:t>
            </a:r>
            <a:r>
              <a:rPr lang="de-DE" b="0" baseline="0" dirty="0" err="1" smtClean="0"/>
              <a:t>to</a:t>
            </a:r>
            <a:r>
              <a:rPr lang="de-DE" b="0" baseline="0" dirty="0" smtClean="0"/>
              <a:t> </a:t>
            </a:r>
            <a:r>
              <a:rPr lang="de-DE" b="0" baseline="0" dirty="0" err="1" smtClean="0"/>
              <a:t>catalyze</a:t>
            </a:r>
            <a:r>
              <a:rPr lang="de-DE" b="0" baseline="0" dirty="0" smtClean="0"/>
              <a:t> </a:t>
            </a:r>
            <a:r>
              <a:rPr lang="de-DE" b="0" baseline="0" dirty="0" err="1" smtClean="0"/>
              <a:t>the</a:t>
            </a:r>
            <a:r>
              <a:rPr lang="de-DE" b="0" baseline="0" dirty="0" smtClean="0"/>
              <a:t> </a:t>
            </a:r>
            <a:r>
              <a:rPr lang="de-DE" b="0" baseline="0" dirty="0" err="1" smtClean="0"/>
              <a:t>reaction</a:t>
            </a:r>
            <a:r>
              <a:rPr lang="de-DE" b="0" baseline="0" dirty="0" smtClean="0"/>
              <a:t> </a:t>
            </a:r>
            <a:r>
              <a:rPr lang="de-DE" b="0" baseline="0" dirty="0" err="1" smtClean="0"/>
              <a:t>of</a:t>
            </a:r>
            <a:r>
              <a:rPr lang="de-DE" b="0" baseline="0" dirty="0" smtClean="0"/>
              <a:t> </a:t>
            </a:r>
            <a:r>
              <a:rPr lang="de-DE" b="0" baseline="30000" dirty="0" smtClean="0">
                <a:sym typeface="Wingdings" panose="05000000000000000000" pitchFamily="2" charset="2"/>
              </a:rPr>
              <a:t>12</a:t>
            </a:r>
            <a:r>
              <a:rPr lang="de-DE" b="0" dirty="0" smtClean="0"/>
              <a:t>CO</a:t>
            </a:r>
            <a:r>
              <a:rPr lang="de-DE" b="0" baseline="-25000" dirty="0" smtClean="0"/>
              <a:t>2 </a:t>
            </a:r>
            <a:r>
              <a:rPr lang="de-DE" b="0" baseline="0" dirty="0" err="1" smtClean="0"/>
              <a:t>with</a:t>
            </a:r>
            <a:r>
              <a:rPr lang="de-DE" b="0" baseline="0" dirty="0" smtClean="0"/>
              <a:t> </a:t>
            </a:r>
            <a:r>
              <a:rPr lang="de-DE" b="0" baseline="0" dirty="0" err="1" smtClean="0"/>
              <a:t>Ribulose-Bisphosphate</a:t>
            </a:r>
            <a:r>
              <a:rPr lang="de-DE" b="0" baseline="0" dirty="0" smtClean="0"/>
              <a:t>, so </a:t>
            </a:r>
            <a:r>
              <a:rPr lang="de-DE" b="0" baseline="0" dirty="0" err="1" smtClean="0"/>
              <a:t>the</a:t>
            </a:r>
            <a:r>
              <a:rPr lang="de-DE" b="0" baseline="0" dirty="0" smtClean="0"/>
              <a:t> </a:t>
            </a:r>
            <a:r>
              <a:rPr lang="de-DE" b="0" baseline="0" dirty="0" err="1" smtClean="0"/>
              <a:t>percentage</a:t>
            </a:r>
            <a:r>
              <a:rPr lang="de-DE" b="0" baseline="0" dirty="0" smtClean="0"/>
              <a:t> </a:t>
            </a:r>
            <a:r>
              <a:rPr lang="de-DE" b="0" baseline="0" dirty="0" err="1" smtClean="0"/>
              <a:t>of</a:t>
            </a:r>
            <a:r>
              <a:rPr lang="de-DE" b="0" baseline="0" dirty="0" smtClean="0"/>
              <a:t> </a:t>
            </a:r>
            <a:r>
              <a:rPr lang="de-DE" b="0" baseline="30000" dirty="0" smtClean="0">
                <a:sym typeface="Wingdings" panose="05000000000000000000" pitchFamily="2" charset="2"/>
              </a:rPr>
              <a:t>12</a:t>
            </a:r>
            <a:r>
              <a:rPr lang="de-DE" b="0" dirty="0" smtClean="0"/>
              <a:t>C in plant material</a:t>
            </a:r>
            <a:r>
              <a:rPr lang="de-DE" b="0" baseline="0" dirty="0" smtClean="0"/>
              <a:t> </a:t>
            </a:r>
            <a:r>
              <a:rPr lang="de-DE" b="0" baseline="0" dirty="0" err="1" smtClean="0"/>
              <a:t>is</a:t>
            </a:r>
            <a:r>
              <a:rPr lang="de-DE" b="0" baseline="0" dirty="0" smtClean="0"/>
              <a:t> </a:t>
            </a:r>
            <a:r>
              <a:rPr lang="de-DE" b="0" baseline="0" dirty="0" err="1" smtClean="0"/>
              <a:t>much</a:t>
            </a:r>
            <a:r>
              <a:rPr lang="de-DE" b="0" baseline="0" dirty="0" smtClean="0"/>
              <a:t> </a:t>
            </a:r>
            <a:r>
              <a:rPr lang="de-DE" b="0" baseline="0" dirty="0" err="1" smtClean="0"/>
              <a:t>higher</a:t>
            </a:r>
            <a:r>
              <a:rPr lang="de-DE" b="0" baseline="0" dirty="0" smtClean="0"/>
              <a:t> </a:t>
            </a:r>
            <a:r>
              <a:rPr lang="de-DE" b="0" baseline="0" dirty="0" err="1" smtClean="0"/>
              <a:t>than</a:t>
            </a:r>
            <a:r>
              <a:rPr lang="de-DE" b="0" baseline="0" dirty="0" smtClean="0"/>
              <a:t> 98,8%.</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lang="de-DE" b="0" baseline="0" dirty="0" smtClean="0">
                <a:sym typeface="Wingdings" panose="05000000000000000000" pitchFamily="2" charset="2"/>
              </a:rPr>
              <a:t>But </a:t>
            </a:r>
            <a:r>
              <a:rPr lang="de-DE" b="0" baseline="0" dirty="0" err="1" smtClean="0">
                <a:sym typeface="Wingdings" panose="05000000000000000000" pitchFamily="2" charset="2"/>
              </a:rPr>
              <a:t>if</a:t>
            </a:r>
            <a:r>
              <a:rPr lang="de-DE" b="0" baseline="0" dirty="0" smtClean="0">
                <a:sym typeface="Wingdings" panose="05000000000000000000" pitchFamily="2" charset="2"/>
              </a:rPr>
              <a:t> </a:t>
            </a:r>
            <a:r>
              <a:rPr lang="de-DE" b="0" baseline="0" dirty="0" err="1" smtClean="0">
                <a:sym typeface="Wingdings" panose="05000000000000000000" pitchFamily="2" charset="2"/>
              </a:rPr>
              <a:t>Ci</a:t>
            </a:r>
            <a:r>
              <a:rPr lang="de-DE" b="0" baseline="0" dirty="0" smtClean="0">
                <a:sym typeface="Wingdings" panose="05000000000000000000" pitchFamily="2" charset="2"/>
              </a:rPr>
              <a:t> </a:t>
            </a:r>
            <a:r>
              <a:rPr lang="de-DE" b="0" baseline="0" dirty="0" err="1" smtClean="0">
                <a:sym typeface="Wingdings" panose="05000000000000000000" pitchFamily="2" charset="2"/>
              </a:rPr>
              <a:t>is</a:t>
            </a:r>
            <a:r>
              <a:rPr lang="de-DE" b="0" baseline="0" dirty="0" smtClean="0">
                <a:sym typeface="Wingdings" panose="05000000000000000000" pitchFamily="2" charset="2"/>
              </a:rPr>
              <a:t> </a:t>
            </a:r>
            <a:r>
              <a:rPr lang="de-DE" b="0" baseline="0" dirty="0" err="1" smtClean="0">
                <a:sym typeface="Wingdings" panose="05000000000000000000" pitchFamily="2" charset="2"/>
              </a:rPr>
              <a:t>lowered</a:t>
            </a:r>
            <a:r>
              <a:rPr lang="de-DE" b="0" baseline="0" dirty="0" smtClean="0">
                <a:sym typeface="Wingdings" panose="05000000000000000000" pitchFamily="2" charset="2"/>
              </a:rPr>
              <a:t> due </a:t>
            </a:r>
            <a:r>
              <a:rPr lang="de-DE" b="0" baseline="0" dirty="0" err="1" smtClean="0">
                <a:sym typeface="Wingdings" panose="05000000000000000000" pitchFamily="2" charset="2"/>
              </a:rPr>
              <a:t>to</a:t>
            </a:r>
            <a:r>
              <a:rPr lang="de-DE" b="0" baseline="0" dirty="0" smtClean="0">
                <a:sym typeface="Wingdings" panose="05000000000000000000" pitchFamily="2" charset="2"/>
              </a:rPr>
              <a:t> </a:t>
            </a:r>
            <a:r>
              <a:rPr lang="de-DE" b="0" baseline="0" dirty="0" err="1" smtClean="0">
                <a:sym typeface="Wingdings" panose="05000000000000000000" pitchFamily="2" charset="2"/>
              </a:rPr>
              <a:t>stomatal</a:t>
            </a:r>
            <a:r>
              <a:rPr lang="de-DE" b="0" baseline="0" dirty="0" smtClean="0">
                <a:sym typeface="Wingdings" panose="05000000000000000000" pitchFamily="2" charset="2"/>
              </a:rPr>
              <a:t> </a:t>
            </a:r>
            <a:r>
              <a:rPr lang="de-DE" b="0" baseline="0" dirty="0" err="1" smtClean="0">
                <a:sym typeface="Wingdings" panose="05000000000000000000" pitchFamily="2" charset="2"/>
              </a:rPr>
              <a:t>closure</a:t>
            </a:r>
            <a:r>
              <a:rPr lang="de-DE" b="0" baseline="0" dirty="0" smtClean="0">
                <a:sym typeface="Wingdings" panose="05000000000000000000" pitchFamily="2" charset="2"/>
              </a:rPr>
              <a:t>, </a:t>
            </a:r>
            <a:r>
              <a:rPr lang="de-DE" b="0" baseline="0" dirty="0" err="1" smtClean="0">
                <a:sym typeface="Wingdings" panose="05000000000000000000" pitchFamily="2" charset="2"/>
              </a:rPr>
              <a:t>Rubisco</a:t>
            </a:r>
            <a:r>
              <a:rPr lang="de-DE" b="0" baseline="0" dirty="0" smtClean="0">
                <a:sym typeface="Wingdings" panose="05000000000000000000" pitchFamily="2" charset="2"/>
              </a:rPr>
              <a:t> </a:t>
            </a:r>
            <a:r>
              <a:rPr lang="de-DE" b="0" baseline="0" dirty="0" err="1" smtClean="0">
                <a:sym typeface="Wingdings" panose="05000000000000000000" pitchFamily="2" charset="2"/>
              </a:rPr>
              <a:t>cannot</a:t>
            </a:r>
            <a:r>
              <a:rPr lang="de-DE" b="0" baseline="0" dirty="0" smtClean="0">
                <a:sym typeface="Wingdings" panose="05000000000000000000" pitchFamily="2" charset="2"/>
              </a:rPr>
              <a:t> </a:t>
            </a:r>
            <a:r>
              <a:rPr lang="de-DE" b="0" baseline="0" dirty="0" err="1" smtClean="0">
                <a:sym typeface="Wingdings" panose="05000000000000000000" pitchFamily="2" charset="2"/>
              </a:rPr>
              <a:t>afford</a:t>
            </a:r>
            <a:r>
              <a:rPr lang="de-DE" b="0" baseline="0" dirty="0" smtClean="0">
                <a:sym typeface="Wingdings" panose="05000000000000000000" pitchFamily="2" charset="2"/>
              </a:rPr>
              <a:t> </a:t>
            </a:r>
            <a:r>
              <a:rPr lang="de-DE" b="0" baseline="0" dirty="0" err="1" smtClean="0">
                <a:sym typeface="Wingdings" panose="05000000000000000000" pitchFamily="2" charset="2"/>
              </a:rPr>
              <a:t>to</a:t>
            </a:r>
            <a:r>
              <a:rPr lang="de-DE" b="0" baseline="0" dirty="0" smtClean="0">
                <a:sym typeface="Wingdings" panose="05000000000000000000" pitchFamily="2" charset="2"/>
              </a:rPr>
              <a:t> </a:t>
            </a:r>
            <a:r>
              <a:rPr lang="de-DE" b="0" baseline="0" dirty="0" err="1" smtClean="0">
                <a:sym typeface="Wingdings" panose="05000000000000000000" pitchFamily="2" charset="2"/>
              </a:rPr>
              <a:t>be</a:t>
            </a:r>
            <a:r>
              <a:rPr lang="de-DE" b="0" baseline="0" dirty="0" smtClean="0">
                <a:sym typeface="Wingdings" panose="05000000000000000000" pitchFamily="2" charset="2"/>
              </a:rPr>
              <a:t> so </a:t>
            </a:r>
            <a:r>
              <a:rPr lang="de-DE" b="0" baseline="0" dirty="0" err="1" smtClean="0">
                <a:sym typeface="Wingdings" panose="05000000000000000000" pitchFamily="2" charset="2"/>
              </a:rPr>
              <a:t>choosy</a:t>
            </a:r>
            <a:r>
              <a:rPr lang="de-DE" b="0" baseline="0" dirty="0" smtClean="0">
                <a:sym typeface="Wingdings" panose="05000000000000000000" pitchFamily="2" charset="2"/>
              </a:rPr>
              <a:t> </a:t>
            </a:r>
            <a:r>
              <a:rPr lang="de-DE" b="0" baseline="0" dirty="0" err="1" smtClean="0">
                <a:sym typeface="Wingdings" panose="05000000000000000000" pitchFamily="2" charset="2"/>
              </a:rPr>
              <a:t>any</a:t>
            </a:r>
            <a:r>
              <a:rPr lang="de-DE" b="0" baseline="0" dirty="0" smtClean="0">
                <a:sym typeface="Wingdings" panose="05000000000000000000" pitchFamily="2" charset="2"/>
              </a:rPr>
              <a:t> </a:t>
            </a:r>
            <a:r>
              <a:rPr lang="de-DE" b="0" baseline="0" dirty="0" err="1" smtClean="0">
                <a:sym typeface="Wingdings" panose="05000000000000000000" pitchFamily="2" charset="2"/>
              </a:rPr>
              <a:t>more</a:t>
            </a:r>
            <a:r>
              <a:rPr lang="de-DE" b="0" baseline="0" dirty="0" smtClean="0">
                <a:sym typeface="Wingdings" panose="05000000000000000000" pitchFamily="2" charset="2"/>
              </a:rPr>
              <a:t> </a:t>
            </a:r>
            <a:r>
              <a:rPr lang="de-DE" b="0" baseline="0" dirty="0" err="1" smtClean="0">
                <a:sym typeface="Wingdings" panose="05000000000000000000" pitchFamily="2" charset="2"/>
              </a:rPr>
              <a:t>and</a:t>
            </a:r>
            <a:r>
              <a:rPr lang="de-DE" b="0" baseline="0" dirty="0" smtClean="0">
                <a:sym typeface="Wingdings" panose="05000000000000000000" pitchFamily="2" charset="2"/>
              </a:rPr>
              <a:t> </a:t>
            </a:r>
            <a:r>
              <a:rPr lang="de-DE" b="0" baseline="0" dirty="0" err="1" smtClean="0">
                <a:sym typeface="Wingdings" panose="05000000000000000000" pitchFamily="2" charset="2"/>
              </a:rPr>
              <a:t>has</a:t>
            </a:r>
            <a:r>
              <a:rPr lang="de-DE" b="0" baseline="0" dirty="0" smtClean="0">
                <a:sym typeface="Wingdings" panose="05000000000000000000" pitchFamily="2" charset="2"/>
              </a:rPr>
              <a:t> </a:t>
            </a:r>
            <a:r>
              <a:rPr lang="de-DE" b="0" baseline="0" dirty="0" err="1" smtClean="0">
                <a:sym typeface="Wingdings" panose="05000000000000000000" pitchFamily="2" charset="2"/>
              </a:rPr>
              <a:t>to</a:t>
            </a:r>
            <a:r>
              <a:rPr lang="de-DE" b="0" baseline="0" dirty="0" smtClean="0">
                <a:sym typeface="Wingdings" panose="05000000000000000000" pitchFamily="2" charset="2"/>
              </a:rPr>
              <a:t> </a:t>
            </a:r>
            <a:r>
              <a:rPr lang="de-DE" b="0" baseline="0" dirty="0" err="1" smtClean="0">
                <a:sym typeface="Wingdings" panose="05000000000000000000" pitchFamily="2" charset="2"/>
              </a:rPr>
              <a:t>discriminate</a:t>
            </a:r>
            <a:r>
              <a:rPr lang="de-DE" b="0" baseline="0" dirty="0" smtClean="0">
                <a:sym typeface="Wingdings" panose="05000000000000000000" pitchFamily="2" charset="2"/>
              </a:rPr>
              <a:t> </a:t>
            </a:r>
            <a:r>
              <a:rPr lang="de-DE" b="0" baseline="0" dirty="0" err="1" smtClean="0">
                <a:sym typeface="Wingdings" panose="05000000000000000000" pitchFamily="2" charset="2"/>
              </a:rPr>
              <a:t>less</a:t>
            </a:r>
            <a:r>
              <a:rPr lang="de-DE" b="0" baseline="0" dirty="0" smtClean="0">
                <a:sym typeface="Wingdings" panose="05000000000000000000" pitchFamily="2" charset="2"/>
              </a:rPr>
              <a:t> </a:t>
            </a:r>
            <a:r>
              <a:rPr lang="de-DE" b="0" baseline="0" dirty="0" err="1" smtClean="0">
                <a:sym typeface="Wingdings" panose="05000000000000000000" pitchFamily="2" charset="2"/>
              </a:rPr>
              <a:t>against</a:t>
            </a:r>
            <a:r>
              <a:rPr lang="de-DE" b="0" baseline="0" dirty="0" smtClean="0">
                <a:sym typeface="Wingdings" panose="05000000000000000000" pitchFamily="2" charset="2"/>
              </a:rPr>
              <a:t> </a:t>
            </a:r>
            <a:r>
              <a:rPr lang="de-DE" b="0" baseline="0" dirty="0" err="1" smtClean="0">
                <a:sym typeface="Wingdings" panose="05000000000000000000" pitchFamily="2" charset="2"/>
              </a:rPr>
              <a:t>the</a:t>
            </a:r>
            <a:r>
              <a:rPr lang="de-DE" b="0" baseline="0" dirty="0" smtClean="0">
                <a:sym typeface="Wingdings" panose="05000000000000000000" pitchFamily="2" charset="2"/>
              </a:rPr>
              <a:t> </a:t>
            </a:r>
            <a:r>
              <a:rPr lang="de-DE" b="0" baseline="0" dirty="0" err="1" smtClean="0">
                <a:sym typeface="Wingdings" panose="05000000000000000000" pitchFamily="2" charset="2"/>
              </a:rPr>
              <a:t>heavier</a:t>
            </a:r>
            <a:r>
              <a:rPr lang="de-DE" b="0" baseline="0" dirty="0" smtClean="0">
                <a:sym typeface="Wingdings" panose="05000000000000000000" pitchFamily="2" charset="2"/>
              </a:rPr>
              <a:t> C-isotope – material </a:t>
            </a:r>
            <a:r>
              <a:rPr lang="de-DE" b="0" baseline="0" dirty="0" err="1" smtClean="0">
                <a:sym typeface="Wingdings" panose="05000000000000000000" pitchFamily="2" charset="2"/>
              </a:rPr>
              <a:t>from</a:t>
            </a:r>
            <a:r>
              <a:rPr lang="de-DE" b="0" baseline="0" dirty="0" smtClean="0">
                <a:sym typeface="Wingdings" panose="05000000000000000000" pitchFamily="2" charset="2"/>
              </a:rPr>
              <a:t> </a:t>
            </a:r>
            <a:r>
              <a:rPr lang="de-DE" b="0" baseline="0" dirty="0" err="1" smtClean="0">
                <a:sym typeface="Wingdings" panose="05000000000000000000" pitchFamily="2" charset="2"/>
              </a:rPr>
              <a:t>glucose</a:t>
            </a:r>
            <a:r>
              <a:rPr lang="de-DE" b="0" baseline="0" dirty="0" smtClean="0">
                <a:sym typeface="Wingdings" panose="05000000000000000000" pitchFamily="2" charset="2"/>
              </a:rPr>
              <a:t> </a:t>
            </a:r>
            <a:r>
              <a:rPr lang="de-DE" b="0" baseline="0" dirty="0" err="1" smtClean="0">
                <a:sym typeface="Wingdings" panose="05000000000000000000" pitchFamily="2" charset="2"/>
              </a:rPr>
              <a:t>assimilated</a:t>
            </a:r>
            <a:r>
              <a:rPr lang="de-DE" b="0" baseline="0" dirty="0" smtClean="0">
                <a:sym typeface="Wingdings" panose="05000000000000000000" pitchFamily="2" charset="2"/>
              </a:rPr>
              <a:t> </a:t>
            </a:r>
            <a:r>
              <a:rPr lang="de-DE" b="0" baseline="0" dirty="0" err="1" smtClean="0">
                <a:sym typeface="Wingdings" panose="05000000000000000000" pitchFamily="2" charset="2"/>
              </a:rPr>
              <a:t>during</a:t>
            </a:r>
            <a:r>
              <a:rPr lang="de-DE" b="0" baseline="0" dirty="0" smtClean="0">
                <a:sym typeface="Wingdings" panose="05000000000000000000" pitchFamily="2" charset="2"/>
              </a:rPr>
              <a:t> </a:t>
            </a:r>
            <a:r>
              <a:rPr lang="de-DE" b="0" baseline="0" dirty="0" err="1" smtClean="0">
                <a:sym typeface="Wingdings" panose="05000000000000000000" pitchFamily="2" charset="2"/>
              </a:rPr>
              <a:t>these</a:t>
            </a:r>
            <a:r>
              <a:rPr lang="de-DE" b="0" baseline="0" dirty="0" smtClean="0">
                <a:sym typeface="Wingdings" panose="05000000000000000000" pitchFamily="2" charset="2"/>
              </a:rPr>
              <a:t> </a:t>
            </a:r>
            <a:r>
              <a:rPr lang="de-DE" b="0" baseline="0" dirty="0" err="1" smtClean="0">
                <a:sym typeface="Wingdings" panose="05000000000000000000" pitchFamily="2" charset="2"/>
              </a:rPr>
              <a:t>times</a:t>
            </a:r>
            <a:r>
              <a:rPr lang="de-DE" b="0" baseline="0" dirty="0" smtClean="0">
                <a:sym typeface="Wingdings" panose="05000000000000000000" pitchFamily="2" charset="2"/>
              </a:rPr>
              <a:t> still </a:t>
            </a:r>
            <a:r>
              <a:rPr lang="de-DE" b="0" baseline="0" dirty="0" err="1" smtClean="0">
                <a:sym typeface="Wingdings" panose="05000000000000000000" pitchFamily="2" charset="2"/>
              </a:rPr>
              <a:t>contains</a:t>
            </a:r>
            <a:r>
              <a:rPr lang="de-DE" b="0" baseline="0" dirty="0" smtClean="0">
                <a:sym typeface="Wingdings" panose="05000000000000000000" pitchFamily="2" charset="2"/>
              </a:rPr>
              <a:t> </a:t>
            </a:r>
            <a:r>
              <a:rPr lang="de-DE" b="0" baseline="0" dirty="0" err="1" smtClean="0">
                <a:sym typeface="Wingdings" panose="05000000000000000000" pitchFamily="2" charset="2"/>
              </a:rPr>
              <a:t>less</a:t>
            </a:r>
            <a:r>
              <a:rPr lang="de-DE" b="0" baseline="0" dirty="0" smtClean="0">
                <a:sym typeface="Wingdings" panose="05000000000000000000" pitchFamily="2" charset="2"/>
              </a:rPr>
              <a:t> </a:t>
            </a:r>
            <a:r>
              <a:rPr lang="de-DE" b="0" baseline="0" dirty="0" err="1" smtClean="0">
                <a:sym typeface="Wingdings" panose="05000000000000000000" pitchFamily="2" charset="2"/>
              </a:rPr>
              <a:t>than</a:t>
            </a:r>
            <a:r>
              <a:rPr lang="de-DE" b="0" baseline="0" dirty="0" smtClean="0">
                <a:sym typeface="Wingdings" panose="05000000000000000000" pitchFamily="2" charset="2"/>
              </a:rPr>
              <a:t> 1,1% </a:t>
            </a:r>
            <a:r>
              <a:rPr lang="de-DE" b="0" baseline="30000" dirty="0" smtClean="0">
                <a:sym typeface="Wingdings" panose="05000000000000000000" pitchFamily="2" charset="2"/>
              </a:rPr>
              <a:t>13</a:t>
            </a:r>
            <a:r>
              <a:rPr lang="de-DE" b="0" baseline="0" dirty="0" smtClean="0">
                <a:sym typeface="Wingdings" panose="05000000000000000000" pitchFamily="2" charset="2"/>
              </a:rPr>
              <a:t>C, but not so </a:t>
            </a:r>
            <a:r>
              <a:rPr lang="de-DE" b="0" baseline="0" dirty="0" err="1" smtClean="0">
                <a:sym typeface="Wingdings" panose="05000000000000000000" pitchFamily="2" charset="2"/>
              </a:rPr>
              <a:t>much</a:t>
            </a:r>
            <a:r>
              <a:rPr lang="de-DE" b="0" baseline="0" dirty="0" smtClean="0">
                <a:sym typeface="Wingdings" panose="05000000000000000000" pitchFamily="2" charset="2"/>
              </a:rPr>
              <a:t> </a:t>
            </a:r>
            <a:r>
              <a:rPr lang="de-DE" b="0" baseline="0" dirty="0" err="1" smtClean="0">
                <a:sym typeface="Wingdings" panose="05000000000000000000" pitchFamily="2" charset="2"/>
              </a:rPr>
              <a:t>less</a:t>
            </a:r>
            <a:r>
              <a:rPr lang="de-DE" b="0" baseline="0" dirty="0" smtClean="0">
                <a:sym typeface="Wingdings" panose="05000000000000000000" pitchFamily="2" charset="2"/>
              </a:rPr>
              <a:t>.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lang="de-DE" b="0" dirty="0" smtClean="0">
                <a:sym typeface="Wingdings" panose="05000000000000000000" pitchFamily="2" charset="2"/>
              </a:rPr>
              <a:t> </a:t>
            </a:r>
            <a:r>
              <a:rPr lang="el-GR" b="0" dirty="0" smtClean="0">
                <a:sym typeface="Wingdings" panose="05000000000000000000" pitchFamily="2" charset="2"/>
              </a:rPr>
              <a:t>δ</a:t>
            </a:r>
            <a:r>
              <a:rPr lang="de-DE" b="0" baseline="30000" dirty="0" smtClean="0">
                <a:sym typeface="Wingdings" panose="05000000000000000000" pitchFamily="2" charset="2"/>
              </a:rPr>
              <a:t> 13</a:t>
            </a:r>
            <a:r>
              <a:rPr lang="de-DE" b="0" dirty="0" smtClean="0"/>
              <a:t>C – </a:t>
            </a:r>
            <a:r>
              <a:rPr lang="de-DE" b="0" dirty="0" err="1" smtClean="0"/>
              <a:t>values</a:t>
            </a:r>
            <a:r>
              <a:rPr lang="de-DE" b="0" dirty="0" smtClean="0"/>
              <a:t> </a:t>
            </a:r>
            <a:r>
              <a:rPr lang="de-DE" b="0" dirty="0" err="1" smtClean="0"/>
              <a:t>are</a:t>
            </a:r>
            <a:r>
              <a:rPr lang="de-DE" b="0" dirty="0" smtClean="0"/>
              <a:t> </a:t>
            </a:r>
            <a:r>
              <a:rPr lang="de-DE" b="0" dirty="0" err="1" smtClean="0"/>
              <a:t>calculated</a:t>
            </a:r>
            <a:r>
              <a:rPr lang="de-DE" b="0" dirty="0" smtClean="0"/>
              <a:t> </a:t>
            </a:r>
            <a:r>
              <a:rPr lang="de-DE" b="0" dirty="0" err="1" smtClean="0"/>
              <a:t>from</a:t>
            </a:r>
            <a:r>
              <a:rPr lang="de-DE" b="0" dirty="0" smtClean="0"/>
              <a:t> </a:t>
            </a:r>
            <a:r>
              <a:rPr lang="de-DE" b="0" dirty="0" err="1" smtClean="0"/>
              <a:t>the</a:t>
            </a:r>
            <a:r>
              <a:rPr lang="de-DE" b="0" baseline="0" dirty="0" smtClean="0"/>
              <a:t> </a:t>
            </a:r>
            <a:r>
              <a:rPr lang="de-DE" b="0" baseline="0" dirty="0" err="1" smtClean="0"/>
              <a:t>ratio</a:t>
            </a:r>
            <a:r>
              <a:rPr lang="de-DE" b="0" baseline="0" dirty="0" smtClean="0"/>
              <a:t> </a:t>
            </a:r>
            <a:r>
              <a:rPr lang="de-DE" b="0" baseline="0" dirty="0" err="1" smtClean="0"/>
              <a:t>of</a:t>
            </a:r>
            <a:r>
              <a:rPr lang="de-DE" b="0" baseline="0" dirty="0" smtClean="0"/>
              <a:t> </a:t>
            </a:r>
            <a:r>
              <a:rPr lang="de-DE" b="0" baseline="30000" dirty="0" smtClean="0">
                <a:sym typeface="Wingdings" panose="05000000000000000000" pitchFamily="2" charset="2"/>
              </a:rPr>
              <a:t>13</a:t>
            </a:r>
            <a:r>
              <a:rPr lang="de-DE" b="0" baseline="0" dirty="0" smtClean="0">
                <a:sym typeface="Wingdings" panose="05000000000000000000" pitchFamily="2" charset="2"/>
              </a:rPr>
              <a:t>C </a:t>
            </a:r>
            <a:r>
              <a:rPr lang="de-DE" b="0" baseline="0" dirty="0" err="1" smtClean="0">
                <a:sym typeface="Wingdings" panose="05000000000000000000" pitchFamily="2" charset="2"/>
              </a:rPr>
              <a:t>to</a:t>
            </a:r>
            <a:r>
              <a:rPr lang="de-DE" b="0" baseline="0" dirty="0" smtClean="0">
                <a:sym typeface="Wingdings" panose="05000000000000000000" pitchFamily="2" charset="2"/>
              </a:rPr>
              <a:t> </a:t>
            </a:r>
            <a:r>
              <a:rPr lang="de-DE" b="0" baseline="30000" dirty="0" smtClean="0">
                <a:sym typeface="Wingdings" panose="05000000000000000000" pitchFamily="2" charset="2"/>
              </a:rPr>
              <a:t>12</a:t>
            </a:r>
            <a:r>
              <a:rPr lang="de-DE" b="0" baseline="0" dirty="0" smtClean="0">
                <a:sym typeface="Wingdings" panose="05000000000000000000" pitchFamily="2" charset="2"/>
              </a:rPr>
              <a:t>C in </a:t>
            </a:r>
            <a:r>
              <a:rPr lang="de-DE" b="0" baseline="0" dirty="0" err="1" smtClean="0">
                <a:sym typeface="Wingdings" panose="05000000000000000000" pitchFamily="2" charset="2"/>
              </a:rPr>
              <a:t>the</a:t>
            </a:r>
            <a:r>
              <a:rPr lang="de-DE" b="0" baseline="0" dirty="0" smtClean="0">
                <a:sym typeface="Wingdings" panose="05000000000000000000" pitchFamily="2" charset="2"/>
              </a:rPr>
              <a:t> sample </a:t>
            </a:r>
            <a:r>
              <a:rPr lang="de-DE" b="0" baseline="0" dirty="0" err="1" smtClean="0">
                <a:sym typeface="Wingdings" panose="05000000000000000000" pitchFamily="2" charset="2"/>
              </a:rPr>
              <a:t>and</a:t>
            </a:r>
            <a:r>
              <a:rPr lang="de-DE" b="0" baseline="0" dirty="0" smtClean="0">
                <a:sym typeface="Wingdings" panose="05000000000000000000" pitchFamily="2" charset="2"/>
              </a:rPr>
              <a:t> </a:t>
            </a:r>
            <a:r>
              <a:rPr lang="de-DE" b="0" baseline="0" dirty="0" err="1" smtClean="0">
                <a:sym typeface="Wingdings" panose="05000000000000000000" pitchFamily="2" charset="2"/>
              </a:rPr>
              <a:t>the</a:t>
            </a:r>
            <a:r>
              <a:rPr lang="de-DE" b="0" baseline="0" dirty="0" smtClean="0">
                <a:sym typeface="Wingdings" panose="05000000000000000000" pitchFamily="2" charset="2"/>
              </a:rPr>
              <a:t> same </a:t>
            </a:r>
            <a:r>
              <a:rPr lang="de-DE" b="0" baseline="0" dirty="0" err="1" smtClean="0">
                <a:sym typeface="Wingdings" panose="05000000000000000000" pitchFamily="2" charset="2"/>
              </a:rPr>
              <a:t>ratio</a:t>
            </a:r>
            <a:r>
              <a:rPr lang="de-DE" b="0" baseline="0" dirty="0" smtClean="0">
                <a:sym typeface="Wingdings" panose="05000000000000000000" pitchFamily="2" charset="2"/>
              </a:rPr>
              <a:t> in a </a:t>
            </a:r>
            <a:r>
              <a:rPr lang="de-DE" b="0" baseline="0" dirty="0" err="1" smtClean="0">
                <a:sym typeface="Wingdings" panose="05000000000000000000" pitchFamily="2" charset="2"/>
              </a:rPr>
              <a:t>globally</a:t>
            </a:r>
            <a:r>
              <a:rPr lang="de-DE" b="0" baseline="0" dirty="0" smtClean="0">
                <a:sym typeface="Wingdings" panose="05000000000000000000" pitchFamily="2" charset="2"/>
              </a:rPr>
              <a:t> </a:t>
            </a:r>
            <a:r>
              <a:rPr lang="de-DE" b="0" baseline="0" dirty="0" err="1" smtClean="0">
                <a:sym typeface="Wingdings" panose="05000000000000000000" pitchFamily="2" charset="2"/>
              </a:rPr>
              <a:t>used</a:t>
            </a:r>
            <a:r>
              <a:rPr lang="de-DE" b="0" baseline="0" dirty="0" smtClean="0">
                <a:sym typeface="Wingdings" panose="05000000000000000000" pitchFamily="2" charset="2"/>
              </a:rPr>
              <a:t> </a:t>
            </a:r>
            <a:r>
              <a:rPr lang="de-DE" b="0" baseline="0" dirty="0" err="1" smtClean="0">
                <a:sym typeface="Wingdings" panose="05000000000000000000" pitchFamily="2" charset="2"/>
              </a:rPr>
              <a:t>standard</a:t>
            </a:r>
            <a:r>
              <a:rPr lang="de-DE" b="0" baseline="0" dirty="0" smtClean="0">
                <a:sym typeface="Wingdings" panose="05000000000000000000" pitchFamily="2" charset="2"/>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b="0" baseline="0" dirty="0" smtClean="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b="0" baseline="0" dirty="0" err="1" smtClean="0">
                <a:sym typeface="Wingdings" panose="05000000000000000000" pitchFamily="2" charset="2"/>
              </a:rPr>
              <a:t>as</a:t>
            </a:r>
            <a:r>
              <a:rPr lang="de-DE" b="0" baseline="0" dirty="0" smtClean="0">
                <a:sym typeface="Wingdings" panose="05000000000000000000" pitchFamily="2" charset="2"/>
              </a:rPr>
              <a:t> </a:t>
            </a:r>
            <a:r>
              <a:rPr lang="de-DE" b="0" baseline="0" dirty="0" err="1" smtClean="0">
                <a:sym typeface="Wingdings" panose="05000000000000000000" pitchFamily="2" charset="2"/>
              </a:rPr>
              <a:t>you</a:t>
            </a:r>
            <a:r>
              <a:rPr lang="de-DE" b="0" baseline="0" dirty="0" smtClean="0">
                <a:sym typeface="Wingdings" panose="05000000000000000000" pitchFamily="2" charset="2"/>
              </a:rPr>
              <a:t> </a:t>
            </a:r>
            <a:r>
              <a:rPr lang="de-DE" b="0" baseline="0" dirty="0" err="1" smtClean="0">
                <a:sym typeface="Wingdings" panose="05000000000000000000" pitchFamily="2" charset="2"/>
              </a:rPr>
              <a:t>can</a:t>
            </a:r>
            <a:r>
              <a:rPr lang="de-DE" b="0" baseline="0" dirty="0" smtClean="0">
                <a:sym typeface="Wingdings" panose="05000000000000000000" pitchFamily="2" charset="2"/>
              </a:rPr>
              <a:t> </a:t>
            </a:r>
            <a:r>
              <a:rPr lang="de-DE" b="0" baseline="0" dirty="0" err="1" smtClean="0">
                <a:sym typeface="Wingdings" panose="05000000000000000000" pitchFamily="2" charset="2"/>
              </a:rPr>
              <a:t>see</a:t>
            </a:r>
            <a:r>
              <a:rPr lang="de-DE" b="0" baseline="0" dirty="0" smtClean="0">
                <a:sym typeface="Wingdings" panose="05000000000000000000" pitchFamily="2" charset="2"/>
              </a:rPr>
              <a:t> in </a:t>
            </a:r>
            <a:r>
              <a:rPr lang="de-DE" b="0" baseline="0" dirty="0" err="1" smtClean="0">
                <a:sym typeface="Wingdings" panose="05000000000000000000" pitchFamily="2" charset="2"/>
              </a:rPr>
              <a:t>the</a:t>
            </a:r>
            <a:r>
              <a:rPr lang="de-DE" b="0" baseline="0" dirty="0" smtClean="0">
                <a:sym typeface="Wingdings" panose="05000000000000000000" pitchFamily="2" charset="2"/>
              </a:rPr>
              <a:t> </a:t>
            </a:r>
            <a:r>
              <a:rPr lang="de-DE" b="0" baseline="0" dirty="0" err="1" smtClean="0">
                <a:sym typeface="Wingdings" panose="05000000000000000000" pitchFamily="2" charset="2"/>
              </a:rPr>
              <a:t>graph</a:t>
            </a:r>
            <a:r>
              <a:rPr lang="de-DE" b="0" baseline="0" dirty="0" smtClean="0">
                <a:sym typeface="Wingdings" panose="05000000000000000000" pitchFamily="2" charset="2"/>
              </a:rPr>
              <a:t>, </a:t>
            </a:r>
            <a:r>
              <a:rPr lang="el-GR" b="0" dirty="0" smtClean="0">
                <a:sym typeface="Wingdings" panose="05000000000000000000" pitchFamily="2" charset="2"/>
              </a:rPr>
              <a:t>δ</a:t>
            </a:r>
            <a:r>
              <a:rPr lang="de-DE" b="0" baseline="30000" dirty="0" smtClean="0">
                <a:sym typeface="Wingdings" panose="05000000000000000000" pitchFamily="2" charset="2"/>
              </a:rPr>
              <a:t> 13</a:t>
            </a:r>
            <a:r>
              <a:rPr lang="de-DE" b="0" dirty="0" smtClean="0"/>
              <a:t>C  </a:t>
            </a:r>
            <a:r>
              <a:rPr lang="de-DE" b="0" dirty="0" err="1" smtClean="0"/>
              <a:t>values</a:t>
            </a:r>
            <a:r>
              <a:rPr lang="de-DE" b="0" baseline="0" dirty="0" smtClean="0"/>
              <a:t> </a:t>
            </a:r>
            <a:r>
              <a:rPr lang="de-DE" b="0" baseline="0" dirty="0" err="1" smtClean="0"/>
              <a:t>decrease</a:t>
            </a:r>
            <a:r>
              <a:rPr lang="de-DE" b="0" baseline="0" dirty="0" smtClean="0"/>
              <a:t> </a:t>
            </a:r>
            <a:r>
              <a:rPr lang="de-DE" b="0" baseline="0" dirty="0" err="1" smtClean="0"/>
              <a:t>linearly</a:t>
            </a:r>
            <a:r>
              <a:rPr lang="de-DE" b="0" baseline="0" dirty="0" smtClean="0"/>
              <a:t> </a:t>
            </a:r>
            <a:r>
              <a:rPr lang="de-DE" b="0" baseline="0" dirty="0" err="1" smtClean="0"/>
              <a:t>with</a:t>
            </a:r>
            <a:r>
              <a:rPr lang="de-DE" b="0" baseline="0" dirty="0" smtClean="0"/>
              <a:t> </a:t>
            </a:r>
            <a:r>
              <a:rPr lang="de-DE" b="0" baseline="0" dirty="0" err="1" smtClean="0"/>
              <a:t>increasing</a:t>
            </a:r>
            <a:r>
              <a:rPr lang="de-DE" b="0" baseline="0" dirty="0" smtClean="0"/>
              <a:t> </a:t>
            </a:r>
            <a:r>
              <a:rPr lang="de-DE" b="0" baseline="0" dirty="0" err="1" smtClean="0"/>
              <a:t>transpiration</a:t>
            </a:r>
            <a:r>
              <a:rPr lang="de-DE" b="0" baseline="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baseline="0" dirty="0" smtClean="0">
                <a:sym typeface="Wingdings" panose="05000000000000000000" pitchFamily="2" charset="2"/>
              </a:rPr>
              <a:t> </a:t>
            </a:r>
            <a:r>
              <a:rPr lang="de-DE" b="0" baseline="0" dirty="0" smtClean="0"/>
              <a:t> </a:t>
            </a:r>
            <a:r>
              <a:rPr lang="de-DE" b="0" baseline="0" dirty="0" err="1" smtClean="0"/>
              <a:t>the</a:t>
            </a:r>
            <a:r>
              <a:rPr lang="de-DE" b="0" baseline="0" dirty="0" smtClean="0"/>
              <a:t> </a:t>
            </a:r>
            <a:r>
              <a:rPr lang="de-DE" b="0" baseline="0" dirty="0" err="1" smtClean="0"/>
              <a:t>higher</a:t>
            </a:r>
            <a:r>
              <a:rPr lang="de-DE" b="0" baseline="0" dirty="0" smtClean="0"/>
              <a:t> </a:t>
            </a:r>
            <a:r>
              <a:rPr lang="de-DE" b="0" baseline="0" dirty="0" err="1" smtClean="0"/>
              <a:t>transpiration</a:t>
            </a:r>
            <a:r>
              <a:rPr lang="de-DE" b="0" baseline="0" dirty="0" smtClean="0"/>
              <a:t>, </a:t>
            </a:r>
            <a:r>
              <a:rPr lang="de-DE" b="0" baseline="0" dirty="0" err="1" smtClean="0"/>
              <a:t>the</a:t>
            </a:r>
            <a:r>
              <a:rPr lang="de-DE" b="0" baseline="0" dirty="0" smtClean="0"/>
              <a:t> </a:t>
            </a:r>
            <a:r>
              <a:rPr lang="de-DE" b="0" baseline="0" dirty="0" err="1" smtClean="0"/>
              <a:t>higher</a:t>
            </a:r>
            <a:r>
              <a:rPr lang="de-DE" b="0" baseline="0" dirty="0" smtClean="0"/>
              <a:t> </a:t>
            </a:r>
            <a:r>
              <a:rPr lang="de-DE" b="0" baseline="0" dirty="0" err="1" smtClean="0"/>
              <a:t>is</a:t>
            </a:r>
            <a:r>
              <a:rPr lang="de-DE" b="0" baseline="0" dirty="0" smtClean="0"/>
              <a:t> </a:t>
            </a:r>
            <a:r>
              <a:rPr lang="de-DE" b="0" baseline="0" dirty="0" err="1" smtClean="0"/>
              <a:t>Ci</a:t>
            </a:r>
            <a:r>
              <a:rPr lang="de-DE" b="0" baseline="0" dirty="0" smtClean="0"/>
              <a:t>, </a:t>
            </a:r>
            <a:r>
              <a:rPr lang="de-DE" b="0" baseline="0" dirty="0" err="1" smtClean="0"/>
              <a:t>the</a:t>
            </a:r>
            <a:r>
              <a:rPr lang="de-DE" b="0" baseline="0" dirty="0" smtClean="0"/>
              <a:t>  </a:t>
            </a:r>
            <a:r>
              <a:rPr lang="de-DE" b="0" baseline="0" dirty="0" err="1" smtClean="0"/>
              <a:t>more</a:t>
            </a:r>
            <a:r>
              <a:rPr lang="de-DE" b="0" baseline="0" dirty="0" smtClean="0"/>
              <a:t> </a:t>
            </a:r>
            <a:r>
              <a:rPr lang="de-DE" b="0" baseline="0" dirty="0" err="1" smtClean="0"/>
              <a:t>discriminates</a:t>
            </a:r>
            <a:r>
              <a:rPr lang="de-DE" b="0" baseline="0" dirty="0" smtClean="0"/>
              <a:t> </a:t>
            </a:r>
            <a:r>
              <a:rPr lang="de-DE" b="0" baseline="0" dirty="0" err="1" smtClean="0"/>
              <a:t>Rubisco</a:t>
            </a:r>
            <a:r>
              <a:rPr lang="de-DE" b="0" baseline="0" dirty="0" smtClean="0"/>
              <a:t> </a:t>
            </a:r>
            <a:r>
              <a:rPr lang="de-DE" b="0" baseline="0" dirty="0" err="1" smtClean="0"/>
              <a:t>against</a:t>
            </a:r>
            <a:r>
              <a:rPr lang="de-DE" b="0" baseline="0" dirty="0" smtClean="0"/>
              <a:t>  </a:t>
            </a:r>
            <a:r>
              <a:rPr lang="de-DE" b="0" baseline="30000" dirty="0" smtClean="0">
                <a:sym typeface="Wingdings" panose="05000000000000000000" pitchFamily="2" charset="2"/>
              </a:rPr>
              <a:t>13</a:t>
            </a:r>
            <a:r>
              <a:rPr lang="de-DE" b="0" dirty="0" smtClean="0"/>
              <a:t>C </a:t>
            </a:r>
            <a:r>
              <a:rPr lang="de-DE" b="0" dirty="0" err="1" smtClean="0"/>
              <a:t>and</a:t>
            </a:r>
            <a:r>
              <a:rPr lang="de-DE" b="0" dirty="0" smtClean="0"/>
              <a:t> </a:t>
            </a:r>
            <a:r>
              <a:rPr lang="de-DE" b="0" dirty="0" err="1" smtClean="0"/>
              <a:t>the</a:t>
            </a:r>
            <a:r>
              <a:rPr lang="de-DE" b="0" dirty="0" smtClean="0"/>
              <a:t> </a:t>
            </a:r>
            <a:r>
              <a:rPr lang="de-DE" b="0" dirty="0" err="1" smtClean="0"/>
              <a:t>mor</a:t>
            </a:r>
            <a:r>
              <a:rPr lang="de-DE" b="0" dirty="0" smtClean="0"/>
              <a:t> </a:t>
            </a:r>
            <a:r>
              <a:rPr lang="de-DE" b="0" baseline="0" dirty="0" smtClean="0"/>
              <a:t>negative </a:t>
            </a:r>
            <a:r>
              <a:rPr lang="de-DE" b="0" baseline="0" dirty="0" err="1" smtClean="0"/>
              <a:t>is</a:t>
            </a:r>
            <a:r>
              <a:rPr lang="de-DE" b="0" baseline="0" dirty="0" smtClean="0"/>
              <a:t> </a:t>
            </a:r>
            <a:r>
              <a:rPr lang="el-GR" b="0" dirty="0" smtClean="0">
                <a:sym typeface="Wingdings" panose="05000000000000000000" pitchFamily="2" charset="2"/>
              </a:rPr>
              <a:t>δ</a:t>
            </a:r>
            <a:r>
              <a:rPr lang="de-DE" b="0" baseline="30000" dirty="0" smtClean="0">
                <a:sym typeface="Wingdings" panose="05000000000000000000" pitchFamily="2" charset="2"/>
              </a:rPr>
              <a:t> 13</a:t>
            </a:r>
            <a:r>
              <a:rPr lang="de-DE" b="0" dirty="0" smtClean="0"/>
              <a:t>C</a:t>
            </a:r>
            <a:r>
              <a:rPr lang="de-DE" b="0" baseline="0" dirty="0" smtClean="0"/>
              <a:t> </a:t>
            </a:r>
            <a:r>
              <a:rPr lang="de-DE" b="0" baseline="0" dirty="0" err="1" smtClean="0"/>
              <a:t>of</a:t>
            </a:r>
            <a:r>
              <a:rPr lang="de-DE" b="0" baseline="0" dirty="0" smtClean="0"/>
              <a:t> </a:t>
            </a:r>
            <a:r>
              <a:rPr lang="de-DE" b="0" baseline="0" dirty="0" err="1" smtClean="0"/>
              <a:t>the</a:t>
            </a:r>
            <a:r>
              <a:rPr lang="de-DE" b="0" baseline="0" dirty="0" smtClean="0"/>
              <a:t> </a:t>
            </a:r>
            <a:r>
              <a:rPr lang="de-DE" b="0" baseline="0" dirty="0" err="1" smtClean="0"/>
              <a:t>resulting</a:t>
            </a:r>
            <a:r>
              <a:rPr lang="de-DE" b="0" baseline="0" dirty="0" smtClean="0"/>
              <a:t> plant material. </a:t>
            </a:r>
            <a:endParaRPr lang="de-DE" b="0" baseline="0" dirty="0" smtClean="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b="0" dirty="0" smtClean="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b="0" baseline="-25000" dirty="0" smtClean="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b="0" baseline="0" dirty="0" smtClean="0"/>
              <a:t> </a:t>
            </a:r>
            <a:endParaRPr lang="de-DE" b="0" dirty="0" smtClean="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b="0" dirty="0" smtClean="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b="0" dirty="0" smtClean="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b="1" dirty="0" smtClean="0">
              <a:sym typeface="Wingdings" panose="05000000000000000000" pitchFamily="2" charset="2"/>
            </a:endParaRPr>
          </a:p>
        </p:txBody>
      </p:sp>
      <p:sp>
        <p:nvSpPr>
          <p:cNvPr id="4" name="Foliennummernplatzhalter 3"/>
          <p:cNvSpPr>
            <a:spLocks noGrp="1"/>
          </p:cNvSpPr>
          <p:nvPr>
            <p:ph type="sldNum" sz="quarter" idx="10"/>
          </p:nvPr>
        </p:nvSpPr>
        <p:spPr/>
        <p:txBody>
          <a:bodyPr/>
          <a:lstStyle/>
          <a:p>
            <a:fld id="{46E745FC-2B65-4885-82FE-6A7DE99C0385}" type="slidenum">
              <a:rPr lang="de-DE" smtClean="0"/>
              <a:t>46</a:t>
            </a:fld>
            <a:endParaRPr lang="de-DE"/>
          </a:p>
        </p:txBody>
      </p:sp>
    </p:spTree>
    <p:extLst>
      <p:ext uri="{BB962C8B-B14F-4D97-AF65-F5344CB8AC3E}">
        <p14:creationId xmlns:p14="http://schemas.microsoft.com/office/powerpoint/2010/main" val="16658561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smtClean="0"/>
              <a:t>As </a:t>
            </a:r>
            <a:r>
              <a:rPr lang="de-DE" dirty="0" err="1" smtClean="0"/>
              <a:t>the</a:t>
            </a:r>
            <a:r>
              <a:rPr lang="de-DE" dirty="0" smtClean="0"/>
              <a:t> </a:t>
            </a:r>
            <a:r>
              <a:rPr lang="de-DE" dirty="0" err="1" smtClean="0"/>
              <a:t>left</a:t>
            </a:r>
            <a:r>
              <a:rPr lang="de-DE" dirty="0" smtClean="0"/>
              <a:t> </a:t>
            </a:r>
            <a:r>
              <a:rPr lang="de-DE" dirty="0" err="1" smtClean="0"/>
              <a:t>graph</a:t>
            </a:r>
            <a:r>
              <a:rPr lang="de-DE" dirty="0" smtClean="0"/>
              <a:t> </a:t>
            </a:r>
            <a:r>
              <a:rPr lang="de-DE" dirty="0" err="1" smtClean="0"/>
              <a:t>shows</a:t>
            </a:r>
            <a:r>
              <a:rPr lang="de-DE" dirty="0" smtClean="0"/>
              <a:t>, </a:t>
            </a:r>
            <a:r>
              <a:rPr lang="de-DE" baseline="0" dirty="0" err="1" smtClean="0"/>
              <a:t>the</a:t>
            </a:r>
            <a:r>
              <a:rPr lang="de-DE" baseline="0" dirty="0" smtClean="0"/>
              <a:t> </a:t>
            </a:r>
            <a:r>
              <a:rPr lang="de-DE" baseline="0" dirty="0" err="1" smtClean="0"/>
              <a:t>realitionship</a:t>
            </a:r>
            <a:r>
              <a:rPr lang="de-DE" baseline="0" dirty="0" smtClean="0"/>
              <a:t> </a:t>
            </a:r>
            <a:r>
              <a:rPr lang="de-DE" baseline="0" dirty="0" err="1" smtClean="0"/>
              <a:t>between</a:t>
            </a:r>
            <a:r>
              <a:rPr lang="de-DE" baseline="0" dirty="0" smtClean="0"/>
              <a:t> </a:t>
            </a:r>
            <a:r>
              <a:rPr lang="el-GR" b="0" dirty="0" smtClean="0">
                <a:sym typeface="Wingdings" panose="05000000000000000000" pitchFamily="2" charset="2"/>
              </a:rPr>
              <a:t>δ</a:t>
            </a:r>
            <a:r>
              <a:rPr lang="de-DE" b="0" baseline="30000" dirty="0" smtClean="0">
                <a:sym typeface="Wingdings" panose="05000000000000000000" pitchFamily="2" charset="2"/>
              </a:rPr>
              <a:t> 13</a:t>
            </a:r>
            <a:r>
              <a:rPr lang="de-DE" b="0" dirty="0" smtClean="0"/>
              <a:t>C </a:t>
            </a:r>
            <a:r>
              <a:rPr lang="de-DE" b="0" dirty="0" err="1" smtClean="0"/>
              <a:t>and</a:t>
            </a:r>
            <a:r>
              <a:rPr lang="de-DE" b="0" dirty="0" smtClean="0"/>
              <a:t> </a:t>
            </a:r>
            <a:r>
              <a:rPr lang="de-DE" b="0" dirty="0" err="1" smtClean="0"/>
              <a:t>the</a:t>
            </a:r>
            <a:r>
              <a:rPr lang="de-DE" b="0" dirty="0" smtClean="0"/>
              <a:t> </a:t>
            </a:r>
            <a:r>
              <a:rPr lang="de-DE" b="0" dirty="0" err="1" smtClean="0"/>
              <a:t>ratio</a:t>
            </a:r>
            <a:r>
              <a:rPr lang="de-DE" b="0" baseline="0" dirty="0" smtClean="0"/>
              <a:t> </a:t>
            </a:r>
            <a:r>
              <a:rPr lang="de-DE" b="0" baseline="0" dirty="0" err="1" smtClean="0"/>
              <a:t>of</a:t>
            </a:r>
            <a:r>
              <a:rPr lang="de-DE" b="0" baseline="0" dirty="0" smtClean="0"/>
              <a:t> </a:t>
            </a:r>
            <a:r>
              <a:rPr lang="de-DE" b="0" baseline="0" dirty="0" err="1" smtClean="0"/>
              <a:t>the</a:t>
            </a:r>
            <a:r>
              <a:rPr lang="de-DE" b="0" baseline="0" dirty="0" smtClean="0"/>
              <a:t> </a:t>
            </a:r>
            <a:r>
              <a:rPr lang="de-DE" dirty="0" smtClean="0"/>
              <a:t>CO</a:t>
            </a:r>
            <a:r>
              <a:rPr lang="de-DE" baseline="-25000" dirty="0" smtClean="0"/>
              <a:t>2</a:t>
            </a:r>
            <a:r>
              <a:rPr lang="de-DE" dirty="0" smtClean="0"/>
              <a:t>-concentration in </a:t>
            </a:r>
            <a:r>
              <a:rPr lang="de-DE" dirty="0" err="1" smtClean="0"/>
              <a:t>the</a:t>
            </a:r>
            <a:r>
              <a:rPr lang="de-DE" dirty="0" smtClean="0"/>
              <a:t> </a:t>
            </a:r>
            <a:r>
              <a:rPr lang="de-DE" dirty="0" err="1" smtClean="0"/>
              <a:t>mesophyll</a:t>
            </a:r>
            <a:r>
              <a:rPr lang="de-DE" dirty="0" smtClean="0"/>
              <a:t> </a:t>
            </a:r>
            <a:r>
              <a:rPr lang="de-DE" dirty="0" err="1" smtClean="0"/>
              <a:t>C</a:t>
            </a:r>
            <a:r>
              <a:rPr lang="de-DE" baseline="-25000" dirty="0" err="1" smtClean="0"/>
              <a:t>i</a:t>
            </a:r>
            <a:r>
              <a:rPr lang="de-DE" dirty="0" smtClean="0"/>
              <a:t> </a:t>
            </a:r>
            <a:r>
              <a:rPr lang="de-DE" dirty="0" err="1" smtClean="0"/>
              <a:t>and</a:t>
            </a:r>
            <a:r>
              <a:rPr lang="de-DE" baseline="0" dirty="0" smtClean="0"/>
              <a:t> </a:t>
            </a:r>
            <a:r>
              <a:rPr lang="de-DE" baseline="0" dirty="0" err="1" smtClean="0"/>
              <a:t>the</a:t>
            </a:r>
            <a:r>
              <a:rPr lang="de-DE" baseline="0" dirty="0" smtClean="0"/>
              <a:t> </a:t>
            </a:r>
            <a:r>
              <a:rPr lang="de-DE" dirty="0" smtClean="0"/>
              <a:t>CO</a:t>
            </a:r>
            <a:r>
              <a:rPr lang="de-DE" baseline="-25000" dirty="0" smtClean="0"/>
              <a:t>2</a:t>
            </a:r>
            <a:r>
              <a:rPr lang="de-DE" dirty="0" smtClean="0"/>
              <a:t>-concentration in </a:t>
            </a:r>
            <a:r>
              <a:rPr lang="de-DE" dirty="0" err="1" smtClean="0"/>
              <a:t>the</a:t>
            </a:r>
            <a:r>
              <a:rPr lang="de-DE" dirty="0" smtClean="0"/>
              <a:t> </a:t>
            </a:r>
            <a:r>
              <a:rPr lang="de-DE" dirty="0" err="1" smtClean="0"/>
              <a:t>atmosphere</a:t>
            </a:r>
            <a:r>
              <a:rPr lang="de-DE" baseline="0" dirty="0" smtClean="0"/>
              <a:t> </a:t>
            </a:r>
            <a:r>
              <a:rPr lang="de-DE" baseline="0" dirty="0" err="1" smtClean="0"/>
              <a:t>C</a:t>
            </a:r>
            <a:r>
              <a:rPr lang="de-DE" baseline="-25000" dirty="0" err="1" smtClean="0"/>
              <a:t>a</a:t>
            </a:r>
            <a:r>
              <a:rPr lang="de-DE" baseline="0" dirty="0" smtClean="0"/>
              <a:t> </a:t>
            </a:r>
            <a:r>
              <a:rPr lang="de-DE" baseline="0" dirty="0" err="1" smtClean="0"/>
              <a:t>is</a:t>
            </a:r>
            <a:r>
              <a:rPr lang="de-DE" baseline="0" dirty="0" smtClean="0"/>
              <a:t> linear </a:t>
            </a:r>
            <a:r>
              <a:rPr lang="de-DE" baseline="0" dirty="0" err="1" smtClean="0"/>
              <a:t>as</a:t>
            </a:r>
            <a:r>
              <a:rPr lang="de-DE" baseline="0" dirty="0" smtClean="0"/>
              <a:t> </a:t>
            </a:r>
            <a:r>
              <a:rPr lang="de-DE" baseline="0" dirty="0" err="1" smtClean="0"/>
              <a:t>well</a:t>
            </a:r>
            <a:r>
              <a:rPr lang="de-DE" baseline="0" dirty="0" smtClean="0"/>
              <a:t>, </a:t>
            </a:r>
            <a:r>
              <a:rPr lang="de-DE" baseline="0" dirty="0" err="1" smtClean="0"/>
              <a:t>since</a:t>
            </a:r>
            <a:r>
              <a:rPr lang="de-DE" baseline="0" dirty="0" smtClean="0"/>
              <a:t> </a:t>
            </a:r>
            <a:r>
              <a:rPr lang="de-DE" baseline="0" dirty="0" err="1" smtClean="0"/>
              <a:t>it</a:t>
            </a:r>
            <a:r>
              <a:rPr lang="de-DE" baseline="0" dirty="0" smtClean="0"/>
              <a:t> also </a:t>
            </a:r>
            <a:r>
              <a:rPr lang="de-DE" baseline="0" dirty="0" err="1" smtClean="0"/>
              <a:t>depends</a:t>
            </a:r>
            <a:r>
              <a:rPr lang="de-DE" baseline="0" dirty="0" smtClean="0"/>
              <a:t> on </a:t>
            </a:r>
            <a:r>
              <a:rPr lang="de-DE" baseline="0" dirty="0" err="1" smtClean="0"/>
              <a:t>stomatal</a:t>
            </a:r>
            <a:r>
              <a:rPr lang="de-DE" baseline="0" dirty="0" smtClean="0"/>
              <a:t> </a:t>
            </a:r>
            <a:r>
              <a:rPr lang="de-DE" baseline="0" dirty="0" err="1" smtClean="0"/>
              <a:t>conductance</a:t>
            </a:r>
            <a:r>
              <a:rPr lang="de-DE" baseline="0" dirty="0" smtClean="0"/>
              <a:t>. As </a:t>
            </a:r>
            <a:r>
              <a:rPr lang="de-DE" baseline="0" dirty="0" err="1" smtClean="0"/>
              <a:t>is</a:t>
            </a:r>
            <a:r>
              <a:rPr lang="de-DE" baseline="0" dirty="0" smtClean="0"/>
              <a:t> </a:t>
            </a:r>
            <a:r>
              <a:rPr lang="de-DE" baseline="0" dirty="0" err="1" smtClean="0"/>
              <a:t>its</a:t>
            </a:r>
            <a:r>
              <a:rPr lang="de-DE" baseline="0" dirty="0" smtClean="0"/>
              <a:t> </a:t>
            </a:r>
            <a:r>
              <a:rPr lang="de-DE" baseline="0" dirty="0" err="1" smtClean="0"/>
              <a:t>relationship</a:t>
            </a:r>
            <a:r>
              <a:rPr lang="de-DE" baseline="0" dirty="0" smtClean="0"/>
              <a:t> </a:t>
            </a:r>
            <a:r>
              <a:rPr lang="de-DE" baseline="0" dirty="0" err="1" smtClean="0"/>
              <a:t>with</a:t>
            </a:r>
            <a:r>
              <a:rPr lang="de-DE" baseline="0" dirty="0" smtClean="0"/>
              <a:t> WUE </a:t>
            </a:r>
            <a:r>
              <a:rPr lang="de-DE" baseline="0" dirty="0" err="1" smtClean="0"/>
              <a:t>as</a:t>
            </a:r>
            <a:r>
              <a:rPr lang="de-DE" baseline="0" dirty="0" smtClean="0"/>
              <a:t> </a:t>
            </a:r>
            <a:r>
              <a:rPr lang="de-DE" baseline="0" dirty="0" err="1" smtClean="0"/>
              <a:t>seen</a:t>
            </a:r>
            <a:r>
              <a:rPr lang="de-DE" baseline="0" dirty="0" smtClean="0"/>
              <a:t> in </a:t>
            </a:r>
            <a:r>
              <a:rPr lang="de-DE" baseline="0" dirty="0" err="1" smtClean="0"/>
              <a:t>the</a:t>
            </a:r>
            <a:r>
              <a:rPr lang="de-DE" baseline="0" dirty="0" smtClean="0"/>
              <a:t> </a:t>
            </a:r>
            <a:r>
              <a:rPr lang="de-DE" baseline="0" dirty="0" err="1" smtClean="0"/>
              <a:t>right</a:t>
            </a:r>
            <a:r>
              <a:rPr lang="de-DE" baseline="0" dirty="0" smtClean="0"/>
              <a:t> </a:t>
            </a:r>
            <a:r>
              <a:rPr lang="de-DE" baseline="0" dirty="0" err="1" smtClean="0"/>
              <a:t>diagramm</a:t>
            </a:r>
            <a:r>
              <a:rPr lang="de-DE" baseline="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b="0" baseline="0" dirty="0" smtClean="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lang="de-DE" b="0" baseline="0" dirty="0" smtClean="0"/>
              <a:t>These </a:t>
            </a:r>
            <a:r>
              <a:rPr lang="de-DE" b="0" baseline="0" dirty="0" err="1" smtClean="0"/>
              <a:t>relationships</a:t>
            </a:r>
            <a:r>
              <a:rPr lang="de-DE" b="0" baseline="0" dirty="0" smtClean="0"/>
              <a:t> </a:t>
            </a:r>
            <a:r>
              <a:rPr lang="de-DE" b="0" baseline="0" dirty="0" err="1" smtClean="0"/>
              <a:t>with</a:t>
            </a:r>
            <a:r>
              <a:rPr lang="de-DE" b="0" baseline="0" dirty="0" smtClean="0"/>
              <a:t> </a:t>
            </a:r>
            <a:r>
              <a:rPr lang="de-DE" b="0" baseline="0" dirty="0" err="1" smtClean="0"/>
              <a:t>physiological</a:t>
            </a:r>
            <a:r>
              <a:rPr lang="de-DE" b="0" baseline="0" dirty="0" smtClean="0"/>
              <a:t> </a:t>
            </a:r>
            <a:r>
              <a:rPr lang="de-DE" b="0" baseline="0" dirty="0" err="1" smtClean="0"/>
              <a:t>parameters</a:t>
            </a:r>
            <a:r>
              <a:rPr lang="de-DE" b="0" baseline="0" dirty="0" smtClean="0"/>
              <a:t> </a:t>
            </a:r>
            <a:r>
              <a:rPr lang="de-DE" b="0" baseline="0" dirty="0" err="1" smtClean="0"/>
              <a:t>make</a:t>
            </a:r>
            <a:r>
              <a:rPr lang="de-DE" b="0" baseline="0" dirty="0" smtClean="0"/>
              <a:t> </a:t>
            </a:r>
            <a:r>
              <a:rPr lang="el-GR" b="0" dirty="0" smtClean="0">
                <a:sym typeface="Wingdings" panose="05000000000000000000" pitchFamily="2" charset="2"/>
              </a:rPr>
              <a:t>δ</a:t>
            </a:r>
            <a:r>
              <a:rPr lang="de-DE" b="0" baseline="30000" dirty="0" smtClean="0">
                <a:sym typeface="Wingdings" panose="05000000000000000000" pitchFamily="2" charset="2"/>
              </a:rPr>
              <a:t> 13</a:t>
            </a:r>
            <a:r>
              <a:rPr lang="de-DE" b="0" dirty="0" smtClean="0"/>
              <a:t>C-values</a:t>
            </a:r>
            <a:r>
              <a:rPr lang="de-DE" b="0" baseline="0" dirty="0" smtClean="0"/>
              <a:t> </a:t>
            </a:r>
            <a:r>
              <a:rPr lang="de-DE" b="0" baseline="0" dirty="0" err="1" smtClean="0"/>
              <a:t>of</a:t>
            </a:r>
            <a:r>
              <a:rPr lang="de-DE" b="0" baseline="0" dirty="0" smtClean="0"/>
              <a:t> plant </a:t>
            </a:r>
            <a:r>
              <a:rPr lang="de-DE" b="0" baseline="0" dirty="0" err="1" smtClean="0"/>
              <a:t>tissue</a:t>
            </a:r>
            <a:r>
              <a:rPr lang="de-DE" b="0" baseline="0" dirty="0" smtClean="0"/>
              <a:t> a </a:t>
            </a:r>
            <a:r>
              <a:rPr lang="de-DE" b="0" baseline="0" dirty="0" err="1" smtClean="0"/>
              <a:t>good</a:t>
            </a:r>
            <a:r>
              <a:rPr lang="de-DE" b="0" baseline="0" dirty="0" smtClean="0"/>
              <a:t> </a:t>
            </a:r>
            <a:r>
              <a:rPr lang="de-DE" b="0" baseline="0" dirty="0" err="1" smtClean="0"/>
              <a:t>indicator</a:t>
            </a:r>
            <a:r>
              <a:rPr lang="de-DE" b="0" baseline="0" dirty="0" smtClean="0"/>
              <a:t> </a:t>
            </a:r>
            <a:r>
              <a:rPr lang="de-DE" b="0" baseline="0" dirty="0" err="1" smtClean="0"/>
              <a:t>for</a:t>
            </a:r>
            <a:r>
              <a:rPr lang="de-DE" b="0" baseline="0" dirty="0" smtClean="0"/>
              <a:t> </a:t>
            </a:r>
            <a:r>
              <a:rPr lang="de-DE" b="0" baseline="0" dirty="0" err="1" smtClean="0"/>
              <a:t>the</a:t>
            </a:r>
            <a:r>
              <a:rPr lang="de-DE" b="0" baseline="0" dirty="0" smtClean="0"/>
              <a:t> </a:t>
            </a:r>
            <a:r>
              <a:rPr lang="de-DE" b="0" baseline="0" dirty="0" err="1" smtClean="0"/>
              <a:t>rates</a:t>
            </a:r>
            <a:r>
              <a:rPr lang="de-DE" b="0" baseline="0" dirty="0" smtClean="0"/>
              <a:t> </a:t>
            </a:r>
            <a:r>
              <a:rPr lang="de-DE" b="0" baseline="0" dirty="0" err="1" smtClean="0"/>
              <a:t>of</a:t>
            </a:r>
            <a:r>
              <a:rPr lang="de-DE" b="0" baseline="0" dirty="0" smtClean="0"/>
              <a:t> </a:t>
            </a:r>
            <a:r>
              <a:rPr lang="de-DE" b="0" baseline="0" dirty="0" err="1" smtClean="0"/>
              <a:t>transpiration</a:t>
            </a:r>
            <a:r>
              <a:rPr lang="de-DE" b="0" baseline="0" dirty="0" smtClean="0"/>
              <a:t>, </a:t>
            </a:r>
            <a:r>
              <a:rPr lang="de-DE" b="0" baseline="0" dirty="0" err="1" smtClean="0"/>
              <a:t>Ci</a:t>
            </a:r>
            <a:r>
              <a:rPr lang="de-DE" b="0" baseline="0" dirty="0" smtClean="0"/>
              <a:t> </a:t>
            </a:r>
            <a:r>
              <a:rPr lang="de-DE" b="0" baseline="0" dirty="0" err="1" smtClean="0"/>
              <a:t>to</a:t>
            </a:r>
            <a:r>
              <a:rPr lang="de-DE" b="0" baseline="0" dirty="0" smtClean="0"/>
              <a:t> </a:t>
            </a:r>
            <a:r>
              <a:rPr lang="de-DE" b="0" baseline="0" dirty="0" err="1" smtClean="0"/>
              <a:t>Ca</a:t>
            </a:r>
            <a:r>
              <a:rPr lang="de-DE" b="0" baseline="0" dirty="0" smtClean="0"/>
              <a:t>-ratio </a:t>
            </a:r>
            <a:r>
              <a:rPr lang="de-DE" b="0" baseline="0" dirty="0" err="1" smtClean="0"/>
              <a:t>and</a:t>
            </a:r>
            <a:r>
              <a:rPr lang="de-DE" b="0" baseline="0" dirty="0" smtClean="0"/>
              <a:t> </a:t>
            </a:r>
            <a:r>
              <a:rPr lang="de-DE" b="0" baseline="0" dirty="0" err="1" smtClean="0"/>
              <a:t>Water</a:t>
            </a:r>
            <a:r>
              <a:rPr lang="de-DE" b="0" baseline="0" dirty="0" smtClean="0"/>
              <a:t>-</a:t>
            </a:r>
            <a:r>
              <a:rPr lang="de-DE" b="0" baseline="0" dirty="0" err="1" smtClean="0"/>
              <a:t>use</a:t>
            </a:r>
            <a:r>
              <a:rPr lang="de-DE" b="0" baseline="0" dirty="0" smtClean="0"/>
              <a:t>-efficiency </a:t>
            </a:r>
            <a:r>
              <a:rPr lang="de-DE" b="0" baseline="0" dirty="0" err="1" smtClean="0"/>
              <a:t>and</a:t>
            </a:r>
            <a:r>
              <a:rPr lang="de-DE" b="0" baseline="0" dirty="0" smtClean="0"/>
              <a:t> </a:t>
            </a:r>
            <a:r>
              <a:rPr lang="de-DE" b="0" baseline="0" dirty="0" err="1" smtClean="0"/>
              <a:t>transpiration</a:t>
            </a:r>
            <a:r>
              <a:rPr lang="de-DE" b="0" baseline="0" dirty="0" smtClean="0"/>
              <a:t> </a:t>
            </a:r>
            <a:r>
              <a:rPr lang="de-DE" b="0" baseline="0" dirty="0" err="1" smtClean="0"/>
              <a:t>the</a:t>
            </a:r>
            <a:r>
              <a:rPr lang="de-DE" b="0" baseline="0" dirty="0" smtClean="0"/>
              <a:t> plant </a:t>
            </a:r>
            <a:r>
              <a:rPr lang="de-DE" b="0" baseline="0" dirty="0" err="1" smtClean="0"/>
              <a:t>experienced</a:t>
            </a:r>
            <a:r>
              <a:rPr lang="de-DE" b="0" baseline="0" dirty="0" smtClean="0"/>
              <a:t> </a:t>
            </a:r>
            <a:r>
              <a:rPr lang="de-DE" b="0" baseline="0" dirty="0" err="1" smtClean="0"/>
              <a:t>during</a:t>
            </a:r>
            <a:r>
              <a:rPr lang="de-DE" b="0" baseline="0" dirty="0" smtClean="0"/>
              <a:t> </a:t>
            </a:r>
            <a:r>
              <a:rPr lang="de-DE" b="0" baseline="0" dirty="0" err="1" smtClean="0"/>
              <a:t>the</a:t>
            </a:r>
            <a:r>
              <a:rPr lang="de-DE" b="0" baseline="0" dirty="0" smtClean="0"/>
              <a:t> </a:t>
            </a:r>
            <a:r>
              <a:rPr lang="de-DE" b="0" baseline="0" dirty="0" err="1" smtClean="0"/>
              <a:t>assimilation</a:t>
            </a:r>
            <a:r>
              <a:rPr lang="de-DE" b="0" baseline="0" dirty="0" smtClean="0"/>
              <a:t> </a:t>
            </a:r>
            <a:r>
              <a:rPr lang="de-DE" b="0" baseline="0" dirty="0" err="1" smtClean="0"/>
              <a:t>of</a:t>
            </a:r>
            <a:r>
              <a:rPr lang="de-DE" b="0" baseline="0" dirty="0" smtClean="0"/>
              <a:t> </a:t>
            </a:r>
            <a:r>
              <a:rPr lang="de-DE" b="0" baseline="0" dirty="0" err="1" smtClean="0"/>
              <a:t>the</a:t>
            </a:r>
            <a:r>
              <a:rPr lang="de-DE" b="0" baseline="0" dirty="0" smtClean="0"/>
              <a:t> C-</a:t>
            </a:r>
            <a:r>
              <a:rPr lang="de-DE" b="0" baseline="0" dirty="0" err="1" smtClean="0"/>
              <a:t>compounds</a:t>
            </a:r>
            <a:r>
              <a:rPr lang="de-DE" b="0" baseline="0" dirty="0" smtClean="0"/>
              <a:t> </a:t>
            </a:r>
            <a:r>
              <a:rPr lang="de-DE" b="0" baseline="0" dirty="0" err="1" smtClean="0"/>
              <a:t>of</a:t>
            </a:r>
            <a:r>
              <a:rPr lang="de-DE" b="0" baseline="0" dirty="0" smtClean="0"/>
              <a:t> </a:t>
            </a:r>
            <a:r>
              <a:rPr lang="de-DE" b="0" baseline="0" dirty="0" err="1" smtClean="0"/>
              <a:t>the</a:t>
            </a:r>
            <a:r>
              <a:rPr lang="de-DE" b="0" baseline="0" dirty="0" smtClean="0"/>
              <a:t> </a:t>
            </a:r>
            <a:r>
              <a:rPr lang="de-DE" b="0" baseline="0" dirty="0" err="1" smtClean="0"/>
              <a:t>tissue</a:t>
            </a:r>
            <a:r>
              <a:rPr lang="de-DE" b="0" baseline="0" dirty="0" smtClean="0"/>
              <a:t>.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lang="de-DE" b="0" baseline="0" dirty="0" err="1" smtClean="0"/>
              <a:t>Since</a:t>
            </a:r>
            <a:r>
              <a:rPr lang="de-DE" b="0" baseline="0" dirty="0" smtClean="0"/>
              <a:t> all </a:t>
            </a:r>
            <a:r>
              <a:rPr lang="de-DE" b="0" baseline="0" dirty="0" err="1" smtClean="0"/>
              <a:t>these</a:t>
            </a:r>
            <a:r>
              <a:rPr lang="de-DE" b="0" baseline="0" dirty="0" smtClean="0"/>
              <a:t> </a:t>
            </a:r>
            <a:r>
              <a:rPr lang="de-DE" b="0" baseline="0" dirty="0" err="1" smtClean="0"/>
              <a:t>parameters</a:t>
            </a:r>
            <a:r>
              <a:rPr lang="de-DE" b="0" baseline="0" dirty="0" smtClean="0"/>
              <a:t> </a:t>
            </a:r>
            <a:r>
              <a:rPr lang="de-DE" b="0" baseline="0" dirty="0" err="1" smtClean="0"/>
              <a:t>are</a:t>
            </a:r>
            <a:r>
              <a:rPr lang="de-DE" b="0" baseline="0" dirty="0" smtClean="0"/>
              <a:t> </a:t>
            </a:r>
            <a:r>
              <a:rPr lang="de-DE" b="0" baseline="0" dirty="0" err="1" smtClean="0"/>
              <a:t>defined</a:t>
            </a:r>
            <a:r>
              <a:rPr lang="de-DE" b="0" baseline="0" dirty="0" smtClean="0"/>
              <a:t> </a:t>
            </a:r>
            <a:r>
              <a:rPr lang="de-DE" b="0" baseline="0" dirty="0" err="1" smtClean="0"/>
              <a:t>by</a:t>
            </a:r>
            <a:r>
              <a:rPr lang="de-DE" b="0" baseline="0" dirty="0" smtClean="0"/>
              <a:t> </a:t>
            </a:r>
            <a:r>
              <a:rPr lang="de-DE" b="0" baseline="0" dirty="0" err="1" smtClean="0"/>
              <a:t>stomatal</a:t>
            </a:r>
            <a:r>
              <a:rPr lang="de-DE" b="0" baseline="0" dirty="0" smtClean="0"/>
              <a:t> </a:t>
            </a:r>
            <a:r>
              <a:rPr lang="de-DE" b="0" baseline="0" dirty="0" err="1" smtClean="0"/>
              <a:t>conductance</a:t>
            </a:r>
            <a:r>
              <a:rPr lang="de-DE" b="0" baseline="0" dirty="0" smtClean="0"/>
              <a:t>, </a:t>
            </a:r>
            <a:r>
              <a:rPr lang="de-DE" b="0" baseline="0" dirty="0" err="1" smtClean="0"/>
              <a:t>which</a:t>
            </a:r>
            <a:r>
              <a:rPr lang="de-DE" b="0" baseline="0" dirty="0" smtClean="0"/>
              <a:t> </a:t>
            </a:r>
            <a:r>
              <a:rPr lang="de-DE" b="0" baseline="0" dirty="0" err="1" smtClean="0"/>
              <a:t>is</a:t>
            </a:r>
            <a:r>
              <a:rPr lang="de-DE" b="0" baseline="0" dirty="0" smtClean="0"/>
              <a:t> </a:t>
            </a:r>
            <a:r>
              <a:rPr lang="de-DE" b="0" baseline="0" dirty="0" err="1" smtClean="0"/>
              <a:t>mainly</a:t>
            </a:r>
            <a:r>
              <a:rPr lang="de-DE" b="0" baseline="0" dirty="0" smtClean="0"/>
              <a:t> </a:t>
            </a:r>
            <a:r>
              <a:rPr lang="de-DE" b="0" baseline="0" dirty="0" err="1" smtClean="0"/>
              <a:t>influenced</a:t>
            </a:r>
            <a:r>
              <a:rPr lang="de-DE" b="0" baseline="0" dirty="0" smtClean="0"/>
              <a:t> </a:t>
            </a:r>
            <a:r>
              <a:rPr lang="de-DE" b="0" baseline="0" dirty="0" err="1" smtClean="0"/>
              <a:t>by</a:t>
            </a:r>
            <a:r>
              <a:rPr lang="de-DE" b="0" baseline="0" dirty="0" smtClean="0"/>
              <a:t> </a:t>
            </a:r>
            <a:r>
              <a:rPr lang="de-DE" b="0" baseline="0" dirty="0" err="1" smtClean="0"/>
              <a:t>the</a:t>
            </a:r>
            <a:r>
              <a:rPr lang="de-DE" b="0" baseline="0" dirty="0" smtClean="0"/>
              <a:t> </a:t>
            </a:r>
            <a:r>
              <a:rPr lang="de-DE" b="0" baseline="0" dirty="0" err="1" smtClean="0"/>
              <a:t>Vapour-pressure-deficit</a:t>
            </a:r>
            <a:r>
              <a:rPr lang="de-DE" b="0" baseline="0" dirty="0" smtClean="0"/>
              <a:t> </a:t>
            </a:r>
            <a:r>
              <a:rPr lang="de-DE" b="0" baseline="0" dirty="0" err="1" smtClean="0"/>
              <a:t>and</a:t>
            </a:r>
            <a:r>
              <a:rPr lang="de-DE" b="0" baseline="0" dirty="0" smtClean="0"/>
              <a:t> </a:t>
            </a:r>
            <a:r>
              <a:rPr lang="de-DE" b="0" baseline="0" dirty="0" err="1" smtClean="0"/>
              <a:t>the</a:t>
            </a:r>
            <a:r>
              <a:rPr lang="de-DE" b="0" baseline="0" dirty="0" smtClean="0"/>
              <a:t> </a:t>
            </a:r>
            <a:r>
              <a:rPr lang="de-DE" b="0" baseline="0" dirty="0" err="1" smtClean="0"/>
              <a:t>water</a:t>
            </a:r>
            <a:r>
              <a:rPr lang="de-DE" b="0" baseline="0" dirty="0" smtClean="0"/>
              <a:t>-status </a:t>
            </a:r>
            <a:r>
              <a:rPr lang="de-DE" b="0" baseline="0" dirty="0" err="1" smtClean="0"/>
              <a:t>of</a:t>
            </a:r>
            <a:r>
              <a:rPr lang="de-DE" b="0" baseline="0" dirty="0" smtClean="0"/>
              <a:t> plant </a:t>
            </a:r>
            <a:r>
              <a:rPr lang="de-DE" b="0" baseline="0" dirty="0" err="1" smtClean="0"/>
              <a:t>and</a:t>
            </a:r>
            <a:r>
              <a:rPr lang="de-DE" b="0" baseline="0" dirty="0" smtClean="0"/>
              <a:t> </a:t>
            </a:r>
            <a:r>
              <a:rPr lang="de-DE" b="0" baseline="0" dirty="0" err="1" smtClean="0"/>
              <a:t>soil</a:t>
            </a:r>
            <a:r>
              <a:rPr lang="de-DE" b="0" baseline="0" dirty="0" smtClean="0"/>
              <a:t>, </a:t>
            </a:r>
            <a:r>
              <a:rPr lang="el-GR" b="0" dirty="0" smtClean="0">
                <a:sym typeface="Wingdings" panose="05000000000000000000" pitchFamily="2" charset="2"/>
              </a:rPr>
              <a:t>δ</a:t>
            </a:r>
            <a:r>
              <a:rPr lang="de-DE" b="0" baseline="30000" dirty="0" smtClean="0">
                <a:sym typeface="Wingdings" panose="05000000000000000000" pitchFamily="2" charset="2"/>
              </a:rPr>
              <a:t> 13</a:t>
            </a:r>
            <a:r>
              <a:rPr lang="de-DE" b="0" dirty="0" smtClean="0"/>
              <a:t>C-values </a:t>
            </a:r>
            <a:r>
              <a:rPr lang="de-DE" b="0" dirty="0" err="1" smtClean="0"/>
              <a:t>are</a:t>
            </a:r>
            <a:r>
              <a:rPr lang="de-DE" b="0" dirty="0" smtClean="0"/>
              <a:t> a </a:t>
            </a:r>
            <a:r>
              <a:rPr lang="de-DE" b="0" dirty="0" err="1" smtClean="0"/>
              <a:t>good</a:t>
            </a:r>
            <a:r>
              <a:rPr lang="de-DE" b="0" dirty="0" smtClean="0"/>
              <a:t> </a:t>
            </a:r>
            <a:r>
              <a:rPr lang="de-DE" b="0" dirty="0" err="1" smtClean="0"/>
              <a:t>indicator</a:t>
            </a:r>
            <a:r>
              <a:rPr lang="de-DE" b="0" dirty="0" smtClean="0"/>
              <a:t> </a:t>
            </a:r>
            <a:r>
              <a:rPr lang="de-DE" b="0" dirty="0" err="1" smtClean="0"/>
              <a:t>for</a:t>
            </a:r>
            <a:r>
              <a:rPr lang="de-DE" b="0" dirty="0" smtClean="0"/>
              <a:t> </a:t>
            </a:r>
            <a:r>
              <a:rPr lang="de-DE" b="0" dirty="0" err="1" smtClean="0"/>
              <a:t>times</a:t>
            </a:r>
            <a:r>
              <a:rPr lang="de-DE" b="0" dirty="0" smtClean="0"/>
              <a:t> </a:t>
            </a:r>
            <a:r>
              <a:rPr lang="de-DE" b="0" dirty="0" err="1" smtClean="0"/>
              <a:t>of</a:t>
            </a:r>
            <a:r>
              <a:rPr lang="de-DE" b="0" dirty="0" smtClean="0"/>
              <a:t> </a:t>
            </a:r>
            <a:r>
              <a:rPr lang="de-DE" b="0" dirty="0" err="1" smtClean="0"/>
              <a:t>water</a:t>
            </a:r>
            <a:r>
              <a:rPr lang="de-DE" b="0" dirty="0" smtClean="0"/>
              <a:t>-stress </a:t>
            </a:r>
            <a:r>
              <a:rPr lang="de-DE" b="0" dirty="0" err="1" smtClean="0"/>
              <a:t>the</a:t>
            </a:r>
            <a:r>
              <a:rPr lang="de-DE" b="0" dirty="0" smtClean="0"/>
              <a:t> plant </a:t>
            </a:r>
            <a:r>
              <a:rPr lang="de-DE" b="0" dirty="0" err="1" smtClean="0"/>
              <a:t>experienced</a:t>
            </a:r>
            <a:r>
              <a:rPr lang="de-DE" b="0" dirty="0" smtClean="0"/>
              <a:t> </a:t>
            </a:r>
            <a:r>
              <a:rPr lang="de-DE" b="0" dirty="0" err="1" smtClean="0"/>
              <a:t>as</a:t>
            </a:r>
            <a:r>
              <a:rPr lang="de-DE" b="0" dirty="0" smtClean="0"/>
              <a:t> </a:t>
            </a:r>
            <a:r>
              <a:rPr lang="de-DE" b="0" dirty="0" err="1" smtClean="0"/>
              <a:t>well</a:t>
            </a:r>
            <a:endParaRPr lang="de-DE" b="0" dirty="0" smtClean="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lang="de-DE" b="0" dirty="0" err="1" smtClean="0"/>
              <a:t>and</a:t>
            </a:r>
            <a:r>
              <a:rPr lang="de-DE" b="0" dirty="0" smtClean="0"/>
              <a:t> </a:t>
            </a:r>
            <a:r>
              <a:rPr lang="de-DE" b="0" dirty="0" err="1" smtClean="0"/>
              <a:t>becaus</a:t>
            </a:r>
            <a:r>
              <a:rPr lang="de-DE" b="0" dirty="0" smtClean="0"/>
              <a:t> PEP-</a:t>
            </a:r>
            <a:r>
              <a:rPr lang="de-DE" b="0" dirty="0" err="1" smtClean="0"/>
              <a:t>carboxylase</a:t>
            </a:r>
            <a:r>
              <a:rPr lang="de-DE" b="0" baseline="0" dirty="0" smtClean="0"/>
              <a:t>, </a:t>
            </a:r>
            <a:r>
              <a:rPr lang="de-DE" b="0" baseline="0" dirty="0" err="1" smtClean="0"/>
              <a:t>the</a:t>
            </a:r>
            <a:r>
              <a:rPr lang="de-DE" b="0" baseline="0" dirty="0" smtClean="0"/>
              <a:t> </a:t>
            </a:r>
            <a:r>
              <a:rPr lang="de-DE" b="0" baseline="0" dirty="0" err="1" smtClean="0"/>
              <a:t>first</a:t>
            </a:r>
            <a:r>
              <a:rPr lang="de-DE" b="0" baseline="0" dirty="0" smtClean="0"/>
              <a:t> </a:t>
            </a:r>
            <a:r>
              <a:rPr lang="de-DE" b="0" baseline="0" dirty="0" err="1" smtClean="0"/>
              <a:t>enzyme</a:t>
            </a:r>
            <a:r>
              <a:rPr lang="de-DE" b="0" baseline="0" dirty="0" smtClean="0"/>
              <a:t> </a:t>
            </a:r>
            <a:r>
              <a:rPr lang="de-DE" b="0" baseline="0" dirty="0" err="1" smtClean="0"/>
              <a:t>that</a:t>
            </a:r>
            <a:r>
              <a:rPr lang="de-DE" b="0" baseline="0" dirty="0" smtClean="0"/>
              <a:t> </a:t>
            </a:r>
            <a:r>
              <a:rPr lang="de-DE" b="0" baseline="0" dirty="0" err="1" smtClean="0"/>
              <a:t>processes</a:t>
            </a:r>
            <a:r>
              <a:rPr lang="de-DE" b="0" baseline="0" dirty="0" smtClean="0"/>
              <a:t> CO</a:t>
            </a:r>
            <a:r>
              <a:rPr lang="de-DE" b="0" baseline="-25000" dirty="0" smtClean="0"/>
              <a:t>2</a:t>
            </a:r>
            <a:r>
              <a:rPr lang="de-DE" b="0" baseline="0" dirty="0" smtClean="0"/>
              <a:t> in C</a:t>
            </a:r>
            <a:r>
              <a:rPr lang="de-DE" b="0" baseline="-25000" dirty="0" smtClean="0"/>
              <a:t>4</a:t>
            </a:r>
            <a:r>
              <a:rPr lang="de-DE" b="0" baseline="0" dirty="0" smtClean="0"/>
              <a:t> </a:t>
            </a:r>
            <a:r>
              <a:rPr lang="de-DE" b="0" baseline="0" dirty="0" err="1" smtClean="0"/>
              <a:t>and</a:t>
            </a:r>
            <a:r>
              <a:rPr lang="de-DE" b="0" baseline="0" dirty="0" smtClean="0"/>
              <a:t> CAM-</a:t>
            </a:r>
            <a:r>
              <a:rPr lang="de-DE" b="0" baseline="0" dirty="0" err="1" smtClean="0"/>
              <a:t>plants</a:t>
            </a:r>
            <a:r>
              <a:rPr lang="de-DE" b="0" baseline="0" dirty="0" smtClean="0"/>
              <a:t>, </a:t>
            </a:r>
            <a:r>
              <a:rPr lang="de-DE" b="0" baseline="0" dirty="0" err="1" smtClean="0"/>
              <a:t>does</a:t>
            </a:r>
            <a:r>
              <a:rPr lang="de-DE" b="0" baseline="0" dirty="0" smtClean="0"/>
              <a:t> not </a:t>
            </a:r>
            <a:r>
              <a:rPr lang="de-DE" b="0" baseline="0" dirty="0" err="1" smtClean="0"/>
              <a:t>discriminate</a:t>
            </a:r>
            <a:r>
              <a:rPr lang="de-DE" b="0" baseline="0" dirty="0" smtClean="0"/>
              <a:t> </a:t>
            </a:r>
            <a:r>
              <a:rPr lang="de-DE" b="0" baseline="0" dirty="0" err="1" smtClean="0"/>
              <a:t>against</a:t>
            </a:r>
            <a:r>
              <a:rPr lang="de-DE" b="0" baseline="0" dirty="0" smtClean="0"/>
              <a:t> </a:t>
            </a:r>
            <a:r>
              <a:rPr lang="de-DE" b="0" baseline="30000" dirty="0" smtClean="0">
                <a:sym typeface="Wingdings" panose="05000000000000000000" pitchFamily="2" charset="2"/>
              </a:rPr>
              <a:t>13</a:t>
            </a:r>
            <a:r>
              <a:rPr lang="de-DE" b="0" dirty="0" smtClean="0"/>
              <a:t>C, </a:t>
            </a:r>
            <a:r>
              <a:rPr lang="de-DE" b="0" dirty="0" err="1" smtClean="0"/>
              <a:t>these</a:t>
            </a:r>
            <a:r>
              <a:rPr lang="de-DE" b="0" dirty="0" smtClean="0"/>
              <a:t> </a:t>
            </a:r>
            <a:r>
              <a:rPr lang="de-DE" b="0" dirty="0" err="1" smtClean="0"/>
              <a:t>values</a:t>
            </a:r>
            <a:r>
              <a:rPr lang="de-DE" b="0" dirty="0" smtClean="0"/>
              <a:t> </a:t>
            </a:r>
            <a:r>
              <a:rPr lang="de-DE" b="0" dirty="0" err="1" smtClean="0"/>
              <a:t>can</a:t>
            </a:r>
            <a:r>
              <a:rPr lang="de-DE" b="0" baseline="0" dirty="0" smtClean="0"/>
              <a:t> </a:t>
            </a:r>
            <a:r>
              <a:rPr lang="de-DE" b="0" baseline="0" dirty="0" err="1" smtClean="0"/>
              <a:t>give</a:t>
            </a:r>
            <a:r>
              <a:rPr lang="de-DE" b="0" baseline="0" dirty="0" smtClean="0"/>
              <a:t> </a:t>
            </a:r>
            <a:r>
              <a:rPr lang="de-DE" b="0" baseline="0" dirty="0" err="1" smtClean="0"/>
              <a:t>information</a:t>
            </a:r>
            <a:r>
              <a:rPr lang="de-DE" b="0" baseline="0" dirty="0" smtClean="0"/>
              <a:t> </a:t>
            </a:r>
            <a:r>
              <a:rPr lang="de-DE" b="0" baseline="0" dirty="0" err="1" smtClean="0"/>
              <a:t>about</a:t>
            </a:r>
            <a:r>
              <a:rPr lang="de-DE" b="0" baseline="0" dirty="0" smtClean="0"/>
              <a:t> </a:t>
            </a:r>
            <a:r>
              <a:rPr lang="de-DE" b="0" baseline="0" dirty="0" err="1" smtClean="0"/>
              <a:t>the</a:t>
            </a:r>
            <a:r>
              <a:rPr lang="de-DE" b="0" baseline="0" dirty="0" smtClean="0"/>
              <a:t> </a:t>
            </a:r>
            <a:r>
              <a:rPr lang="de-DE" b="0" baseline="0" dirty="0" err="1" smtClean="0"/>
              <a:t>photosynthesis</a:t>
            </a:r>
            <a:r>
              <a:rPr lang="de-DE" b="0" baseline="0" dirty="0" smtClean="0"/>
              <a:t> </a:t>
            </a:r>
            <a:r>
              <a:rPr lang="de-DE" b="0" baseline="0" dirty="0" err="1" smtClean="0"/>
              <a:t>pathway</a:t>
            </a:r>
            <a:r>
              <a:rPr lang="de-DE" b="0" baseline="0" dirty="0" smtClean="0"/>
              <a:t> </a:t>
            </a:r>
            <a:r>
              <a:rPr lang="de-DE" b="0" baseline="0" dirty="0" err="1" smtClean="0"/>
              <a:t>the</a:t>
            </a:r>
            <a:r>
              <a:rPr lang="de-DE" b="0" baseline="0" dirty="0" smtClean="0"/>
              <a:t> plant </a:t>
            </a:r>
            <a:r>
              <a:rPr lang="de-DE" b="0" baseline="0" dirty="0" err="1" smtClean="0"/>
              <a:t>uses</a:t>
            </a:r>
            <a:r>
              <a:rPr lang="de-DE" b="0" baseline="0" dirty="0" smtClean="0"/>
              <a:t>, </a:t>
            </a:r>
            <a:r>
              <a:rPr lang="de-DE" b="0" baseline="0" dirty="0" err="1" smtClean="0"/>
              <a:t>too</a:t>
            </a:r>
            <a:r>
              <a:rPr lang="de-DE" b="0" baseline="0" dirty="0" smtClean="0"/>
              <a:t>. </a:t>
            </a:r>
            <a:endParaRPr lang="de-DE" dirty="0"/>
          </a:p>
        </p:txBody>
      </p:sp>
      <p:sp>
        <p:nvSpPr>
          <p:cNvPr id="4" name="Foliennummernplatzhalter 3"/>
          <p:cNvSpPr>
            <a:spLocks noGrp="1"/>
          </p:cNvSpPr>
          <p:nvPr>
            <p:ph type="sldNum" sz="quarter" idx="10"/>
          </p:nvPr>
        </p:nvSpPr>
        <p:spPr/>
        <p:txBody>
          <a:bodyPr/>
          <a:lstStyle/>
          <a:p>
            <a:fld id="{46E745FC-2B65-4885-82FE-6A7DE99C0385}" type="slidenum">
              <a:rPr lang="de-DE" smtClean="0"/>
              <a:t>47</a:t>
            </a:fld>
            <a:endParaRPr lang="de-DE"/>
          </a:p>
        </p:txBody>
      </p:sp>
    </p:spTree>
    <p:extLst>
      <p:ext uri="{BB962C8B-B14F-4D97-AF65-F5344CB8AC3E}">
        <p14:creationId xmlns:p14="http://schemas.microsoft.com/office/powerpoint/2010/main" val="31406590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E745FC-2B65-4885-82FE-6A7DE99C0385}" type="slidenum">
              <a:rPr lang="de-DE" smtClean="0"/>
              <a:t>48</a:t>
            </a:fld>
            <a:endParaRPr lang="de-DE"/>
          </a:p>
        </p:txBody>
      </p:sp>
    </p:spTree>
    <p:extLst>
      <p:ext uri="{BB962C8B-B14F-4D97-AF65-F5344CB8AC3E}">
        <p14:creationId xmlns:p14="http://schemas.microsoft.com/office/powerpoint/2010/main" val="29406954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Several</a:t>
            </a:r>
            <a:r>
              <a:rPr lang="de-DE" baseline="0" dirty="0" smtClean="0"/>
              <a:t> </a:t>
            </a:r>
            <a:r>
              <a:rPr lang="de-DE" baseline="0" dirty="0" err="1" smtClean="0"/>
              <a:t>abiotic</a:t>
            </a:r>
            <a:r>
              <a:rPr lang="de-DE" baseline="0" dirty="0" smtClean="0"/>
              <a:t> </a:t>
            </a:r>
            <a:r>
              <a:rPr lang="de-DE" baseline="0" dirty="0" err="1" smtClean="0"/>
              <a:t>factors</a:t>
            </a:r>
            <a:r>
              <a:rPr lang="de-DE" baseline="0" dirty="0" smtClean="0"/>
              <a:t> </a:t>
            </a:r>
            <a:r>
              <a:rPr lang="de-DE" baseline="0" dirty="0" err="1" smtClean="0"/>
              <a:t>exert</a:t>
            </a:r>
            <a:r>
              <a:rPr lang="de-DE" baseline="0" dirty="0" smtClean="0"/>
              <a:t> </a:t>
            </a:r>
            <a:r>
              <a:rPr lang="de-DE" baseline="0" dirty="0" err="1" smtClean="0"/>
              <a:t>influence</a:t>
            </a:r>
            <a:r>
              <a:rPr lang="de-DE" baseline="0" dirty="0" smtClean="0"/>
              <a:t> on </a:t>
            </a:r>
            <a:r>
              <a:rPr lang="de-DE" baseline="0" dirty="0" err="1" smtClean="0"/>
              <a:t>the</a:t>
            </a:r>
            <a:r>
              <a:rPr lang="de-DE" baseline="0" dirty="0" smtClean="0"/>
              <a:t> rate </a:t>
            </a:r>
            <a:r>
              <a:rPr lang="de-DE" baseline="0" dirty="0" err="1" smtClean="0"/>
              <a:t>of</a:t>
            </a:r>
            <a:r>
              <a:rPr lang="de-DE" baseline="0" dirty="0" smtClean="0"/>
              <a:t> </a:t>
            </a:r>
            <a:r>
              <a:rPr lang="de-DE" baseline="0" dirty="0" err="1" smtClean="0"/>
              <a:t>photosynthesis</a:t>
            </a:r>
            <a:r>
              <a:rPr lang="de-DE" baseline="0" dirty="0" smtClean="0"/>
              <a:t>. </a:t>
            </a:r>
          </a:p>
          <a:p>
            <a:r>
              <a:rPr lang="de-DE" baseline="0" dirty="0" err="1" smtClean="0"/>
              <a:t>One</a:t>
            </a:r>
            <a:r>
              <a:rPr lang="de-DE" baseline="0" dirty="0" smtClean="0"/>
              <a:t> </a:t>
            </a:r>
            <a:r>
              <a:rPr lang="de-DE" baseline="0" dirty="0" err="1" smtClean="0"/>
              <a:t>major</a:t>
            </a:r>
            <a:r>
              <a:rPr lang="de-DE" baseline="0" dirty="0" smtClean="0"/>
              <a:t> </a:t>
            </a:r>
            <a:r>
              <a:rPr lang="de-DE" baseline="0" dirty="0" err="1" smtClean="0"/>
              <a:t>factor</a:t>
            </a:r>
            <a:r>
              <a:rPr lang="de-DE" baseline="0" dirty="0" smtClean="0"/>
              <a:t> </a:t>
            </a:r>
            <a:r>
              <a:rPr lang="de-DE" baseline="0" dirty="0" err="1" smtClean="0"/>
              <a:t>is</a:t>
            </a:r>
            <a:r>
              <a:rPr lang="de-DE" baseline="0" dirty="0" smtClean="0"/>
              <a:t> </a:t>
            </a:r>
            <a:r>
              <a:rPr lang="de-DE" baseline="0" dirty="0" err="1" smtClean="0"/>
              <a:t>obviously</a:t>
            </a:r>
            <a:r>
              <a:rPr lang="de-DE" baseline="0" dirty="0" smtClean="0"/>
              <a:t> light – </a:t>
            </a:r>
            <a:r>
              <a:rPr lang="de-DE" baseline="0" dirty="0" err="1" smtClean="0"/>
              <a:t>it</a:t>
            </a:r>
            <a:r>
              <a:rPr lang="de-DE" baseline="0" dirty="0" smtClean="0"/>
              <a:t> </a:t>
            </a:r>
            <a:r>
              <a:rPr lang="de-DE" baseline="0" dirty="0" err="1" smtClean="0"/>
              <a:t>is</a:t>
            </a:r>
            <a:r>
              <a:rPr lang="de-DE" baseline="0" dirty="0" smtClean="0"/>
              <a:t> </a:t>
            </a:r>
            <a:r>
              <a:rPr lang="de-DE" baseline="0" dirty="0" err="1" smtClean="0"/>
              <a:t>the</a:t>
            </a:r>
            <a:r>
              <a:rPr lang="de-DE" baseline="0" dirty="0" smtClean="0"/>
              <a:t> </a:t>
            </a:r>
            <a:r>
              <a:rPr lang="de-DE" baseline="0" dirty="0" err="1" smtClean="0"/>
              <a:t>driving</a:t>
            </a:r>
            <a:r>
              <a:rPr lang="de-DE" baseline="0" dirty="0" smtClean="0"/>
              <a:t> </a:t>
            </a:r>
            <a:r>
              <a:rPr lang="de-DE" baseline="0" dirty="0" err="1" smtClean="0"/>
              <a:t>force</a:t>
            </a:r>
            <a:r>
              <a:rPr lang="de-DE" baseline="0" dirty="0" smtClean="0"/>
              <a:t> </a:t>
            </a:r>
            <a:r>
              <a:rPr lang="de-DE" baseline="0" dirty="0" err="1" smtClean="0"/>
              <a:t>of</a:t>
            </a:r>
            <a:r>
              <a:rPr lang="de-DE" baseline="0" dirty="0" smtClean="0"/>
              <a:t> </a:t>
            </a:r>
            <a:r>
              <a:rPr lang="de-DE" baseline="0" dirty="0" err="1" smtClean="0"/>
              <a:t>photosynthesis</a:t>
            </a:r>
            <a:endParaRPr lang="de-DE" baseline="0" dirty="0" smtClean="0"/>
          </a:p>
          <a:p>
            <a:r>
              <a:rPr lang="de-DE" baseline="0" dirty="0" err="1" smtClean="0"/>
              <a:t>Another</a:t>
            </a:r>
            <a:r>
              <a:rPr lang="de-DE" baseline="0" dirty="0" smtClean="0"/>
              <a:t> </a:t>
            </a:r>
            <a:r>
              <a:rPr lang="de-DE" baseline="0" dirty="0" err="1" smtClean="0"/>
              <a:t>one</a:t>
            </a:r>
            <a:r>
              <a:rPr lang="de-DE" baseline="0" dirty="0" smtClean="0"/>
              <a:t> </a:t>
            </a:r>
            <a:r>
              <a:rPr lang="de-DE" baseline="0" dirty="0" err="1" smtClean="0"/>
              <a:t>is</a:t>
            </a:r>
            <a:r>
              <a:rPr lang="de-DE" baseline="0" dirty="0" smtClean="0"/>
              <a:t> CO2, </a:t>
            </a:r>
            <a:r>
              <a:rPr lang="de-DE" baseline="0" dirty="0" err="1" smtClean="0"/>
              <a:t>which</a:t>
            </a:r>
            <a:r>
              <a:rPr lang="de-DE" baseline="0" dirty="0" smtClean="0"/>
              <a:t> </a:t>
            </a:r>
            <a:r>
              <a:rPr lang="de-DE" baseline="0" dirty="0" err="1" smtClean="0"/>
              <a:t>provides</a:t>
            </a:r>
            <a:r>
              <a:rPr lang="de-DE" baseline="0" dirty="0" smtClean="0"/>
              <a:t> </a:t>
            </a:r>
            <a:r>
              <a:rPr lang="de-DE" baseline="0" dirty="0" err="1" smtClean="0"/>
              <a:t>the</a:t>
            </a:r>
            <a:r>
              <a:rPr lang="de-DE" baseline="0" dirty="0" smtClean="0"/>
              <a:t> „</a:t>
            </a:r>
            <a:r>
              <a:rPr lang="de-DE" baseline="0" dirty="0" err="1" smtClean="0"/>
              <a:t>raw</a:t>
            </a:r>
            <a:r>
              <a:rPr lang="de-DE" baseline="0" dirty="0" smtClean="0"/>
              <a:t> material“</a:t>
            </a:r>
          </a:p>
          <a:p>
            <a:r>
              <a:rPr lang="de-DE" baseline="0" dirty="0" err="1" smtClean="0"/>
              <a:t>Temperature</a:t>
            </a:r>
            <a:r>
              <a:rPr lang="de-DE" baseline="0" dirty="0" smtClean="0"/>
              <a:t> </a:t>
            </a:r>
            <a:r>
              <a:rPr lang="de-DE" baseline="0" dirty="0" err="1" smtClean="0"/>
              <a:t>exerts</a:t>
            </a:r>
            <a:r>
              <a:rPr lang="de-DE" baseline="0" dirty="0" smtClean="0"/>
              <a:t> ist </a:t>
            </a:r>
            <a:r>
              <a:rPr lang="de-DE" baseline="0" dirty="0" err="1" smtClean="0"/>
              <a:t>influence</a:t>
            </a:r>
            <a:r>
              <a:rPr lang="de-DE" baseline="0" dirty="0" smtClean="0"/>
              <a:t> </a:t>
            </a:r>
            <a:r>
              <a:rPr lang="de-DE" baseline="0" dirty="0" err="1" smtClean="0"/>
              <a:t>mainly</a:t>
            </a:r>
            <a:r>
              <a:rPr lang="de-DE" baseline="0" dirty="0" smtClean="0"/>
              <a:t> via </a:t>
            </a:r>
            <a:r>
              <a:rPr lang="de-DE" baseline="0" dirty="0" err="1" smtClean="0"/>
              <a:t>the</a:t>
            </a:r>
            <a:r>
              <a:rPr lang="de-DE" baseline="0" dirty="0" smtClean="0"/>
              <a:t> </a:t>
            </a:r>
            <a:r>
              <a:rPr lang="de-DE" baseline="0" dirty="0" err="1" smtClean="0"/>
              <a:t>operating</a:t>
            </a:r>
            <a:r>
              <a:rPr lang="de-DE" baseline="0" dirty="0" smtClean="0"/>
              <a:t> </a:t>
            </a:r>
            <a:r>
              <a:rPr lang="de-DE" baseline="0" dirty="0" err="1" smtClean="0"/>
              <a:t>temperatures</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enzymes</a:t>
            </a:r>
            <a:r>
              <a:rPr lang="de-DE" baseline="0" dirty="0" smtClean="0"/>
              <a:t> </a:t>
            </a:r>
            <a:r>
              <a:rPr lang="de-DE" baseline="0" dirty="0" err="1" smtClean="0"/>
              <a:t>involved</a:t>
            </a:r>
            <a:r>
              <a:rPr lang="de-DE" baseline="0" dirty="0" smtClean="0"/>
              <a:t> in </a:t>
            </a:r>
            <a:r>
              <a:rPr lang="de-DE" baseline="0" dirty="0" err="1" smtClean="0"/>
              <a:t>photosynthetic</a:t>
            </a:r>
            <a:r>
              <a:rPr lang="de-DE" baseline="0" dirty="0" smtClean="0"/>
              <a:t> </a:t>
            </a:r>
            <a:r>
              <a:rPr lang="de-DE" baseline="0" dirty="0" err="1" smtClean="0"/>
              <a:t>reactions</a:t>
            </a:r>
            <a:endParaRPr lang="de-DE" baseline="0" dirty="0" smtClean="0"/>
          </a:p>
          <a:p>
            <a:r>
              <a:rPr lang="de-DE" baseline="0" dirty="0" err="1" smtClean="0"/>
              <a:t>Water</a:t>
            </a:r>
            <a:r>
              <a:rPr lang="de-DE" baseline="0" dirty="0" smtClean="0"/>
              <a:t> </a:t>
            </a:r>
            <a:r>
              <a:rPr lang="de-DE" baseline="0" dirty="0" err="1" smtClean="0"/>
              <a:t>provides</a:t>
            </a:r>
            <a:r>
              <a:rPr lang="de-DE" baseline="0" dirty="0" smtClean="0"/>
              <a:t> </a:t>
            </a:r>
            <a:r>
              <a:rPr lang="de-DE" baseline="0" dirty="0" err="1" smtClean="0"/>
              <a:t>electrons</a:t>
            </a:r>
            <a:r>
              <a:rPr lang="de-DE" baseline="0" dirty="0" smtClean="0"/>
              <a:t> in </a:t>
            </a:r>
            <a:r>
              <a:rPr lang="de-DE" baseline="0" dirty="0" err="1" smtClean="0"/>
              <a:t>the</a:t>
            </a:r>
            <a:r>
              <a:rPr lang="de-DE" baseline="0" dirty="0" smtClean="0"/>
              <a:t> light </a:t>
            </a:r>
            <a:r>
              <a:rPr lang="de-DE" baseline="0" dirty="0" err="1" smtClean="0"/>
              <a:t>reactions</a:t>
            </a:r>
            <a:r>
              <a:rPr lang="de-DE" baseline="0" dirty="0" smtClean="0"/>
              <a:t>, but </a:t>
            </a:r>
            <a:r>
              <a:rPr lang="de-DE" baseline="0" dirty="0" err="1" smtClean="0"/>
              <a:t>its</a:t>
            </a:r>
            <a:r>
              <a:rPr lang="de-DE" baseline="0" dirty="0" smtClean="0"/>
              <a:t> </a:t>
            </a:r>
            <a:r>
              <a:rPr lang="de-DE" baseline="0" dirty="0" err="1" smtClean="0"/>
              <a:t>main</a:t>
            </a:r>
            <a:r>
              <a:rPr lang="de-DE" baseline="0" dirty="0" smtClean="0"/>
              <a:t> </a:t>
            </a:r>
            <a:r>
              <a:rPr lang="de-DE" baseline="0" dirty="0" err="1" smtClean="0"/>
              <a:t>influence</a:t>
            </a:r>
            <a:r>
              <a:rPr lang="de-DE" baseline="0" dirty="0" smtClean="0"/>
              <a:t> on </a:t>
            </a:r>
            <a:r>
              <a:rPr lang="de-DE" baseline="0" dirty="0" err="1" smtClean="0"/>
              <a:t>photosynthesis</a:t>
            </a:r>
            <a:r>
              <a:rPr lang="de-DE" baseline="0" dirty="0" smtClean="0"/>
              <a:t> </a:t>
            </a:r>
            <a:r>
              <a:rPr lang="de-DE" baseline="0" dirty="0" err="1" smtClean="0"/>
              <a:t>is</a:t>
            </a:r>
            <a:r>
              <a:rPr lang="de-DE" baseline="0" dirty="0" smtClean="0"/>
              <a:t> via </a:t>
            </a:r>
            <a:r>
              <a:rPr lang="de-DE" baseline="0" dirty="0" err="1" smtClean="0"/>
              <a:t>its</a:t>
            </a:r>
            <a:r>
              <a:rPr lang="de-DE" baseline="0" dirty="0" smtClean="0"/>
              <a:t> </a:t>
            </a:r>
            <a:r>
              <a:rPr lang="de-DE" baseline="0" dirty="0" err="1" smtClean="0"/>
              <a:t>influence</a:t>
            </a:r>
            <a:r>
              <a:rPr lang="de-DE" baseline="0" dirty="0" smtClean="0"/>
              <a:t> on </a:t>
            </a:r>
            <a:r>
              <a:rPr lang="de-DE" baseline="0" dirty="0" err="1" smtClean="0"/>
              <a:t>stomatal</a:t>
            </a:r>
            <a:r>
              <a:rPr lang="de-DE" baseline="0" dirty="0" smtClean="0"/>
              <a:t> </a:t>
            </a:r>
            <a:r>
              <a:rPr lang="de-DE" baseline="0" dirty="0" err="1" smtClean="0"/>
              <a:t>conductance</a:t>
            </a:r>
            <a:r>
              <a:rPr lang="de-DE" baseline="0" dirty="0" smtClean="0"/>
              <a:t> </a:t>
            </a:r>
            <a:r>
              <a:rPr lang="de-DE" baseline="0" dirty="0" err="1" smtClean="0"/>
              <a:t>and</a:t>
            </a:r>
            <a:r>
              <a:rPr lang="de-DE" baseline="0" dirty="0" smtClean="0"/>
              <a:t> </a:t>
            </a:r>
            <a:r>
              <a:rPr lang="de-DE" baseline="0" dirty="0" err="1" smtClean="0"/>
              <a:t>with</a:t>
            </a:r>
            <a:r>
              <a:rPr lang="de-DE" baseline="0" dirty="0" smtClean="0"/>
              <a:t> </a:t>
            </a:r>
            <a:r>
              <a:rPr lang="de-DE" baseline="0" dirty="0" err="1" smtClean="0"/>
              <a:t>that</a:t>
            </a:r>
            <a:r>
              <a:rPr lang="de-DE" baseline="0" dirty="0" smtClean="0"/>
              <a:t> on </a:t>
            </a:r>
            <a:r>
              <a:rPr lang="de-DE" baseline="0" dirty="0" err="1" smtClean="0"/>
              <a:t>the</a:t>
            </a:r>
            <a:r>
              <a:rPr lang="de-DE" baseline="0" dirty="0" smtClean="0"/>
              <a:t> </a:t>
            </a:r>
            <a:r>
              <a:rPr lang="de-DE" baseline="0" dirty="0" err="1" smtClean="0"/>
              <a:t>supply</a:t>
            </a:r>
            <a:r>
              <a:rPr lang="de-DE" baseline="0" dirty="0" smtClean="0"/>
              <a:t> </a:t>
            </a:r>
            <a:r>
              <a:rPr lang="de-DE" baseline="0" dirty="0" err="1" smtClean="0"/>
              <a:t>of</a:t>
            </a:r>
            <a:r>
              <a:rPr lang="de-DE" baseline="0" dirty="0" smtClean="0"/>
              <a:t> </a:t>
            </a:r>
            <a:r>
              <a:rPr lang="de-DE" baseline="0" dirty="0" err="1" smtClean="0"/>
              <a:t>photosynthesis</a:t>
            </a:r>
            <a:r>
              <a:rPr lang="de-DE" baseline="0" dirty="0" smtClean="0"/>
              <a:t> </a:t>
            </a:r>
            <a:r>
              <a:rPr lang="de-DE" baseline="0" dirty="0" err="1" smtClean="0"/>
              <a:t>with</a:t>
            </a:r>
            <a:r>
              <a:rPr lang="de-DE" baseline="0" dirty="0" smtClean="0"/>
              <a:t> CO2</a:t>
            </a:r>
          </a:p>
          <a:p>
            <a:r>
              <a:rPr lang="de-DE" baseline="0" dirty="0" smtClean="0"/>
              <a:t>Nitrogen </a:t>
            </a:r>
            <a:r>
              <a:rPr lang="de-DE" baseline="0" dirty="0" err="1" smtClean="0"/>
              <a:t>and</a:t>
            </a:r>
            <a:r>
              <a:rPr lang="de-DE" baseline="0" dirty="0" smtClean="0"/>
              <a:t> </a:t>
            </a:r>
            <a:r>
              <a:rPr lang="de-DE" baseline="0" dirty="0" err="1" smtClean="0"/>
              <a:t>other</a:t>
            </a:r>
            <a:r>
              <a:rPr lang="de-DE" baseline="0" dirty="0" smtClean="0"/>
              <a:t> </a:t>
            </a:r>
            <a:r>
              <a:rPr lang="de-DE" baseline="0" dirty="0" err="1" smtClean="0"/>
              <a:t>nutrients</a:t>
            </a:r>
            <a:r>
              <a:rPr lang="de-DE" baseline="0" dirty="0" smtClean="0"/>
              <a:t> </a:t>
            </a:r>
            <a:r>
              <a:rPr lang="de-DE" baseline="0" dirty="0" err="1" smtClean="0"/>
              <a:t>influence</a:t>
            </a:r>
            <a:r>
              <a:rPr lang="de-DE" baseline="0" dirty="0" smtClean="0"/>
              <a:t> </a:t>
            </a:r>
            <a:r>
              <a:rPr lang="de-DE" baseline="0" dirty="0" err="1" smtClean="0"/>
              <a:t>photosynthesis</a:t>
            </a:r>
            <a:r>
              <a:rPr lang="de-DE" baseline="0" dirty="0" smtClean="0"/>
              <a:t>, </a:t>
            </a:r>
            <a:r>
              <a:rPr lang="de-DE" baseline="0" dirty="0" err="1" smtClean="0"/>
              <a:t>because</a:t>
            </a:r>
            <a:r>
              <a:rPr lang="de-DE" baseline="0" dirty="0" smtClean="0"/>
              <a:t> </a:t>
            </a:r>
            <a:r>
              <a:rPr lang="de-DE" baseline="0" dirty="0" err="1" smtClean="0"/>
              <a:t>they</a:t>
            </a:r>
            <a:r>
              <a:rPr lang="de-DE" baseline="0" dirty="0" smtClean="0"/>
              <a:t> </a:t>
            </a:r>
            <a:r>
              <a:rPr lang="de-DE" baseline="0" dirty="0" err="1" smtClean="0"/>
              <a:t>are</a:t>
            </a:r>
            <a:r>
              <a:rPr lang="de-DE" baseline="0" dirty="0" smtClean="0"/>
              <a:t> </a:t>
            </a:r>
            <a:r>
              <a:rPr lang="de-DE" baseline="0" dirty="0" err="1" smtClean="0"/>
              <a:t>components</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pigments</a:t>
            </a:r>
            <a:r>
              <a:rPr lang="de-DE" baseline="0" dirty="0" smtClean="0"/>
              <a:t> </a:t>
            </a:r>
            <a:r>
              <a:rPr lang="de-DE" baseline="0" dirty="0" err="1" smtClean="0"/>
              <a:t>that</a:t>
            </a:r>
            <a:r>
              <a:rPr lang="de-DE" baseline="0" dirty="0" smtClean="0"/>
              <a:t> </a:t>
            </a:r>
            <a:r>
              <a:rPr lang="de-DE" baseline="0" dirty="0" err="1" smtClean="0"/>
              <a:t>harvest</a:t>
            </a:r>
            <a:r>
              <a:rPr lang="de-DE" baseline="0" dirty="0" smtClean="0"/>
              <a:t> </a:t>
            </a:r>
            <a:r>
              <a:rPr lang="de-DE" baseline="0" dirty="0" err="1" smtClean="0"/>
              <a:t>the</a:t>
            </a:r>
            <a:r>
              <a:rPr lang="de-DE" baseline="0" dirty="0" smtClean="0"/>
              <a:t> light </a:t>
            </a:r>
            <a:r>
              <a:rPr lang="de-DE" baseline="0" dirty="0" err="1" smtClean="0"/>
              <a:t>and</a:t>
            </a:r>
            <a:r>
              <a:rPr lang="de-DE" baseline="0" dirty="0" smtClean="0"/>
              <a:t> </a:t>
            </a:r>
            <a:r>
              <a:rPr lang="de-DE" baseline="0" dirty="0" err="1" smtClean="0"/>
              <a:t>the</a:t>
            </a:r>
            <a:r>
              <a:rPr lang="de-DE" baseline="0" dirty="0" smtClean="0"/>
              <a:t> </a:t>
            </a:r>
            <a:r>
              <a:rPr lang="de-DE" baseline="0" dirty="0" err="1" smtClean="0"/>
              <a:t>enzymes</a:t>
            </a:r>
            <a:r>
              <a:rPr lang="de-DE" baseline="0" dirty="0" smtClean="0"/>
              <a:t>, </a:t>
            </a:r>
            <a:r>
              <a:rPr lang="de-DE" baseline="0" dirty="0" err="1" smtClean="0"/>
              <a:t>which</a:t>
            </a:r>
            <a:r>
              <a:rPr lang="de-DE" baseline="0" dirty="0" smtClean="0"/>
              <a:t> </a:t>
            </a:r>
            <a:r>
              <a:rPr lang="de-DE" baseline="0" dirty="0" err="1" smtClean="0"/>
              <a:t>catalyse</a:t>
            </a:r>
            <a:r>
              <a:rPr lang="de-DE" baseline="0" dirty="0" smtClean="0"/>
              <a:t> </a:t>
            </a:r>
            <a:r>
              <a:rPr lang="de-DE" baseline="0" dirty="0" err="1" smtClean="0"/>
              <a:t>the</a:t>
            </a:r>
            <a:r>
              <a:rPr lang="de-DE" baseline="0" dirty="0" smtClean="0"/>
              <a:t> </a:t>
            </a:r>
            <a:r>
              <a:rPr lang="de-DE" baseline="0" dirty="0" err="1" smtClean="0"/>
              <a:t>reactions</a:t>
            </a:r>
            <a:r>
              <a:rPr lang="de-DE" baseline="0" dirty="0" smtClean="0"/>
              <a:t> in </a:t>
            </a:r>
            <a:r>
              <a:rPr lang="de-DE" baseline="0" dirty="0" err="1" smtClean="0"/>
              <a:t>photosynthesis</a:t>
            </a:r>
            <a:r>
              <a:rPr lang="de-DE" baseline="0" dirty="0" smtClean="0"/>
              <a:t>. </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46DCF5-BFE5-46FE-8097-F172CB60B2A9}"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33741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CO2 </a:t>
            </a:r>
            <a:r>
              <a:rPr lang="de-DE" dirty="0" err="1" smtClean="0"/>
              <a:t>is</a:t>
            </a:r>
            <a:r>
              <a:rPr lang="de-DE" baseline="0" dirty="0" smtClean="0"/>
              <a:t> </a:t>
            </a:r>
            <a:r>
              <a:rPr lang="de-DE" baseline="0" dirty="0" err="1" smtClean="0"/>
              <a:t>the</a:t>
            </a:r>
            <a:r>
              <a:rPr lang="de-DE" baseline="0" dirty="0" smtClean="0"/>
              <a:t> </a:t>
            </a:r>
            <a:r>
              <a:rPr lang="de-DE" baseline="0" dirty="0" err="1" smtClean="0"/>
              <a:t>raw</a:t>
            </a:r>
            <a:r>
              <a:rPr lang="de-DE" baseline="0" dirty="0" smtClean="0"/>
              <a:t> material </a:t>
            </a:r>
            <a:r>
              <a:rPr lang="de-DE" baseline="0" dirty="0" err="1" smtClean="0"/>
              <a:t>of</a:t>
            </a:r>
            <a:r>
              <a:rPr lang="de-DE" baseline="0" dirty="0" smtClean="0"/>
              <a:t> </a:t>
            </a:r>
            <a:r>
              <a:rPr lang="de-DE" baseline="0" dirty="0" err="1" smtClean="0"/>
              <a:t>photosynthesis</a:t>
            </a:r>
            <a:r>
              <a:rPr lang="de-DE" baseline="0" dirty="0" smtClean="0"/>
              <a:t>, so </a:t>
            </a:r>
            <a:r>
              <a:rPr lang="de-DE" baseline="0" dirty="0" err="1" smtClean="0"/>
              <a:t>its</a:t>
            </a:r>
            <a:r>
              <a:rPr lang="de-DE" baseline="0" dirty="0" smtClean="0"/>
              <a:t> </a:t>
            </a:r>
            <a:r>
              <a:rPr lang="de-DE" baseline="0" dirty="0" err="1" smtClean="0"/>
              <a:t>availability</a:t>
            </a:r>
            <a:r>
              <a:rPr lang="de-DE" baseline="0" dirty="0" smtClean="0"/>
              <a:t> </a:t>
            </a:r>
            <a:r>
              <a:rPr lang="de-DE" baseline="0" dirty="0" err="1" smtClean="0"/>
              <a:t>obviously</a:t>
            </a:r>
            <a:r>
              <a:rPr lang="de-DE" baseline="0" dirty="0" smtClean="0"/>
              <a:t> </a:t>
            </a:r>
            <a:r>
              <a:rPr lang="de-DE" baseline="0" dirty="0" err="1" smtClean="0"/>
              <a:t>affects</a:t>
            </a:r>
            <a:r>
              <a:rPr lang="de-DE" baseline="0" dirty="0" smtClean="0"/>
              <a:t> </a:t>
            </a:r>
            <a:r>
              <a:rPr lang="de-DE" baseline="0" dirty="0" err="1" smtClean="0"/>
              <a:t>the</a:t>
            </a:r>
            <a:r>
              <a:rPr lang="de-DE" baseline="0" dirty="0" smtClean="0"/>
              <a:t> Calvin </a:t>
            </a:r>
            <a:r>
              <a:rPr lang="de-DE" baseline="0" dirty="0" err="1" smtClean="0"/>
              <a:t>cycle</a:t>
            </a:r>
            <a:r>
              <a:rPr lang="de-DE" baseline="0" dirty="0" smtClean="0"/>
              <a:t>. But </a:t>
            </a:r>
            <a:r>
              <a:rPr lang="de-DE" baseline="0" dirty="0" err="1" smtClean="0"/>
              <a:t>this</a:t>
            </a:r>
            <a:r>
              <a:rPr lang="de-DE" baseline="0" dirty="0" smtClean="0"/>
              <a:t> </a:t>
            </a:r>
            <a:r>
              <a:rPr lang="de-DE" baseline="0" dirty="0" err="1" smtClean="0"/>
              <a:t>availability</a:t>
            </a:r>
            <a:r>
              <a:rPr lang="de-DE" baseline="0" dirty="0" smtClean="0"/>
              <a:t> </a:t>
            </a:r>
            <a:r>
              <a:rPr lang="de-DE" baseline="0" dirty="0" err="1" smtClean="0"/>
              <a:t>is</a:t>
            </a:r>
            <a:r>
              <a:rPr lang="de-DE" baseline="0" dirty="0" smtClean="0"/>
              <a:t> not </a:t>
            </a:r>
            <a:r>
              <a:rPr lang="de-DE" baseline="0" dirty="0" err="1" smtClean="0"/>
              <a:t>only</a:t>
            </a:r>
            <a:r>
              <a:rPr lang="de-DE" baseline="0" dirty="0" smtClean="0"/>
              <a:t> limited </a:t>
            </a:r>
            <a:r>
              <a:rPr lang="de-DE" baseline="0" dirty="0" err="1" smtClean="0"/>
              <a:t>by</a:t>
            </a:r>
            <a:r>
              <a:rPr lang="de-DE" baseline="0" dirty="0" smtClean="0"/>
              <a:t> </a:t>
            </a:r>
            <a:r>
              <a:rPr lang="de-DE" baseline="0" dirty="0" err="1" smtClean="0"/>
              <a:t>the</a:t>
            </a:r>
            <a:r>
              <a:rPr lang="de-DE" baseline="0" dirty="0" smtClean="0"/>
              <a:t> </a:t>
            </a:r>
            <a:r>
              <a:rPr lang="de-DE" baseline="0" dirty="0" err="1" smtClean="0"/>
              <a:t>concentration</a:t>
            </a:r>
            <a:r>
              <a:rPr lang="de-DE" baseline="0" dirty="0" smtClean="0"/>
              <a:t> in </a:t>
            </a:r>
            <a:r>
              <a:rPr lang="de-DE" baseline="0" dirty="0" err="1" smtClean="0"/>
              <a:t>the</a:t>
            </a:r>
            <a:r>
              <a:rPr lang="de-DE" baseline="0" dirty="0" smtClean="0"/>
              <a:t> </a:t>
            </a:r>
            <a:r>
              <a:rPr lang="de-DE" baseline="0" dirty="0" err="1" smtClean="0"/>
              <a:t>air</a:t>
            </a:r>
            <a:r>
              <a:rPr lang="de-DE" baseline="0" dirty="0" smtClean="0"/>
              <a:t> </a:t>
            </a:r>
            <a:r>
              <a:rPr lang="de-DE" baseline="0" dirty="0" err="1" smtClean="0"/>
              <a:t>around</a:t>
            </a:r>
            <a:r>
              <a:rPr lang="de-DE" baseline="0" dirty="0" smtClean="0"/>
              <a:t> </a:t>
            </a:r>
            <a:r>
              <a:rPr lang="de-DE" baseline="0" dirty="0" err="1" smtClean="0"/>
              <a:t>the</a:t>
            </a:r>
            <a:r>
              <a:rPr lang="de-DE" baseline="0" dirty="0" smtClean="0"/>
              <a:t> </a:t>
            </a:r>
            <a:r>
              <a:rPr lang="de-DE" baseline="0" dirty="0" err="1" smtClean="0"/>
              <a:t>leaf</a:t>
            </a:r>
            <a:r>
              <a:rPr lang="de-DE" baseline="0" dirty="0" smtClean="0"/>
              <a:t>, </a:t>
            </a:r>
            <a:r>
              <a:rPr lang="de-DE" baseline="0" dirty="0" err="1" smtClean="0"/>
              <a:t>which</a:t>
            </a:r>
            <a:r>
              <a:rPr lang="de-DE" baseline="0" dirty="0" smtClean="0"/>
              <a:t> </a:t>
            </a:r>
            <a:r>
              <a:rPr lang="de-DE" baseline="0" dirty="0" err="1" smtClean="0"/>
              <a:t>is</a:t>
            </a:r>
            <a:r>
              <a:rPr lang="de-DE" baseline="0" dirty="0" smtClean="0"/>
              <a:t> </a:t>
            </a:r>
            <a:r>
              <a:rPr lang="de-DE" baseline="0" dirty="0" err="1" smtClean="0"/>
              <a:t>momentarily</a:t>
            </a:r>
            <a:r>
              <a:rPr lang="de-DE" baseline="0" dirty="0" smtClean="0"/>
              <a:t> </a:t>
            </a:r>
            <a:r>
              <a:rPr lang="de-DE" baseline="0" dirty="0" err="1" smtClean="0"/>
              <a:t>about</a:t>
            </a:r>
            <a:r>
              <a:rPr lang="de-DE" baseline="0" dirty="0" smtClean="0"/>
              <a:t> 400 ppm, but </a:t>
            </a:r>
            <a:r>
              <a:rPr lang="de-DE" baseline="0" dirty="0" err="1" smtClean="0"/>
              <a:t>by</a:t>
            </a:r>
            <a:r>
              <a:rPr lang="de-DE" baseline="0" dirty="0" smtClean="0"/>
              <a:t> </a:t>
            </a:r>
            <a:r>
              <a:rPr lang="de-DE" baseline="0" dirty="0" err="1" smtClean="0"/>
              <a:t>the</a:t>
            </a:r>
            <a:r>
              <a:rPr lang="de-DE" baseline="0" dirty="0" smtClean="0"/>
              <a:t> </a:t>
            </a:r>
            <a:r>
              <a:rPr lang="de-DE" baseline="0" dirty="0" err="1" smtClean="0"/>
              <a:t>width</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passageway</a:t>
            </a:r>
            <a:r>
              <a:rPr lang="de-DE" baseline="0" dirty="0" smtClean="0"/>
              <a:t> </a:t>
            </a:r>
            <a:r>
              <a:rPr lang="de-DE" baseline="0" dirty="0" err="1" smtClean="0"/>
              <a:t>into</a:t>
            </a:r>
            <a:r>
              <a:rPr lang="de-DE" baseline="0" dirty="0" smtClean="0"/>
              <a:t> </a:t>
            </a:r>
            <a:r>
              <a:rPr lang="de-DE" baseline="0" dirty="0" err="1" smtClean="0"/>
              <a:t>the</a:t>
            </a:r>
            <a:r>
              <a:rPr lang="de-DE" baseline="0" dirty="0" smtClean="0"/>
              <a:t> </a:t>
            </a:r>
            <a:r>
              <a:rPr lang="de-DE" baseline="0" dirty="0" err="1" smtClean="0"/>
              <a:t>leaf</a:t>
            </a:r>
            <a:r>
              <a:rPr lang="de-DE" baseline="0" dirty="0" smtClean="0"/>
              <a:t>, </a:t>
            </a:r>
            <a:r>
              <a:rPr lang="de-DE" baseline="0" dirty="0" err="1" smtClean="0"/>
              <a:t>the</a:t>
            </a:r>
            <a:r>
              <a:rPr lang="de-DE" baseline="0" dirty="0" smtClean="0"/>
              <a:t> </a:t>
            </a:r>
            <a:r>
              <a:rPr lang="de-DE" baseline="0" dirty="0" err="1" smtClean="0"/>
              <a:t>stomatal</a:t>
            </a:r>
            <a:r>
              <a:rPr lang="de-DE" baseline="0" dirty="0" smtClean="0"/>
              <a:t> </a:t>
            </a:r>
            <a:r>
              <a:rPr lang="de-DE" baseline="0" dirty="0" err="1" smtClean="0"/>
              <a:t>pores</a:t>
            </a:r>
            <a:r>
              <a:rPr lang="de-DE" baseline="0" dirty="0" smtClean="0"/>
              <a:t>. </a:t>
            </a:r>
            <a:r>
              <a:rPr lang="de-DE" baseline="0" dirty="0" err="1" smtClean="0"/>
              <a:t>Availability</a:t>
            </a:r>
            <a:r>
              <a:rPr lang="de-DE" baseline="0" dirty="0" smtClean="0"/>
              <a:t> </a:t>
            </a:r>
            <a:r>
              <a:rPr lang="de-DE" baseline="0" dirty="0" err="1" smtClean="0"/>
              <a:t>of</a:t>
            </a:r>
            <a:r>
              <a:rPr lang="de-DE" baseline="0" dirty="0" smtClean="0"/>
              <a:t> CO2 </a:t>
            </a:r>
            <a:r>
              <a:rPr lang="de-DE" baseline="0" dirty="0" err="1" smtClean="0"/>
              <a:t>for</a:t>
            </a:r>
            <a:r>
              <a:rPr lang="de-DE" baseline="0" dirty="0" smtClean="0"/>
              <a:t> </a:t>
            </a:r>
            <a:r>
              <a:rPr lang="de-DE" baseline="0" dirty="0" err="1" smtClean="0"/>
              <a:t>photosynthesis</a:t>
            </a:r>
            <a:r>
              <a:rPr lang="de-DE" baseline="0" dirty="0" smtClean="0"/>
              <a:t> </a:t>
            </a:r>
            <a:r>
              <a:rPr lang="de-DE" baseline="0" dirty="0" err="1" smtClean="0"/>
              <a:t>is</a:t>
            </a:r>
            <a:r>
              <a:rPr lang="de-DE" baseline="0" dirty="0" smtClean="0"/>
              <a:t> </a:t>
            </a:r>
            <a:r>
              <a:rPr lang="de-DE" baseline="0" dirty="0" err="1" smtClean="0"/>
              <a:t>thereby</a:t>
            </a:r>
            <a:r>
              <a:rPr lang="de-DE" baseline="0" dirty="0" smtClean="0"/>
              <a:t> </a:t>
            </a:r>
            <a:r>
              <a:rPr lang="de-DE" baseline="0" dirty="0" err="1" smtClean="0"/>
              <a:t>strongly</a:t>
            </a:r>
            <a:r>
              <a:rPr lang="de-DE" baseline="0" dirty="0" smtClean="0"/>
              <a:t> </a:t>
            </a:r>
            <a:r>
              <a:rPr lang="de-DE" baseline="0" dirty="0" err="1" smtClean="0"/>
              <a:t>affected</a:t>
            </a:r>
            <a:r>
              <a:rPr lang="de-DE" baseline="0" dirty="0" smtClean="0"/>
              <a:t> </a:t>
            </a:r>
            <a:r>
              <a:rPr lang="de-DE" baseline="0" dirty="0" err="1" smtClean="0"/>
              <a:t>by</a:t>
            </a:r>
            <a:r>
              <a:rPr lang="de-DE" baseline="0" dirty="0" smtClean="0"/>
              <a:t> </a:t>
            </a:r>
            <a:r>
              <a:rPr lang="de-DE" baseline="0" dirty="0" err="1" smtClean="0"/>
              <a:t>water</a:t>
            </a:r>
            <a:r>
              <a:rPr lang="de-DE" baseline="0" dirty="0" smtClean="0"/>
              <a:t> – </a:t>
            </a:r>
            <a:r>
              <a:rPr lang="de-DE" baseline="0" dirty="0" err="1" smtClean="0"/>
              <a:t>both</a:t>
            </a:r>
            <a:r>
              <a:rPr lang="de-DE" baseline="0" dirty="0" smtClean="0"/>
              <a:t> in </a:t>
            </a:r>
            <a:r>
              <a:rPr lang="de-DE" baseline="0" dirty="0" err="1" smtClean="0"/>
              <a:t>the</a:t>
            </a:r>
            <a:r>
              <a:rPr lang="de-DE" baseline="0" dirty="0" smtClean="0"/>
              <a:t> </a:t>
            </a:r>
            <a:r>
              <a:rPr lang="de-DE" baseline="0" dirty="0" err="1" smtClean="0"/>
              <a:t>air</a:t>
            </a:r>
            <a:r>
              <a:rPr lang="de-DE" baseline="0" dirty="0" smtClean="0"/>
              <a:t> </a:t>
            </a:r>
            <a:r>
              <a:rPr lang="de-DE" baseline="0" dirty="0" err="1" smtClean="0"/>
              <a:t>and</a:t>
            </a:r>
            <a:r>
              <a:rPr lang="de-DE" baseline="0" dirty="0" smtClean="0"/>
              <a:t> </a:t>
            </a:r>
            <a:r>
              <a:rPr lang="de-DE" baseline="0" dirty="0" err="1" smtClean="0"/>
              <a:t>the</a:t>
            </a:r>
            <a:r>
              <a:rPr lang="de-DE" baseline="0" dirty="0" smtClean="0"/>
              <a:t> </a:t>
            </a:r>
            <a:r>
              <a:rPr lang="de-DE" baseline="0" dirty="0" err="1" smtClean="0"/>
              <a:t>soil</a:t>
            </a:r>
            <a:r>
              <a:rPr lang="de-DE" baseline="0" dirty="0" smtClean="0"/>
              <a:t>. </a:t>
            </a:r>
          </a:p>
          <a:p>
            <a:endParaRPr lang="de-DE" baseline="0" dirty="0" smtClean="0"/>
          </a:p>
          <a:p>
            <a:r>
              <a:rPr lang="de-DE" baseline="0" dirty="0" err="1" smtClean="0"/>
              <a:t>If</a:t>
            </a:r>
            <a:r>
              <a:rPr lang="de-DE" baseline="0" dirty="0" smtClean="0"/>
              <a:t> </a:t>
            </a:r>
            <a:r>
              <a:rPr lang="de-DE" baseline="0" dirty="0" err="1" smtClean="0"/>
              <a:t>we</a:t>
            </a:r>
            <a:r>
              <a:rPr lang="de-DE" baseline="0" dirty="0" smtClean="0"/>
              <a:t> </a:t>
            </a:r>
            <a:r>
              <a:rPr lang="de-DE" baseline="0" dirty="0" err="1" smtClean="0"/>
              <a:t>examine</a:t>
            </a:r>
            <a:r>
              <a:rPr lang="de-DE" baseline="0" dirty="0" smtClean="0"/>
              <a:t> </a:t>
            </a:r>
            <a:r>
              <a:rPr lang="de-DE" baseline="0" dirty="0" err="1" smtClean="0"/>
              <a:t>the</a:t>
            </a:r>
            <a:r>
              <a:rPr lang="de-DE" baseline="0" dirty="0" smtClean="0"/>
              <a:t> </a:t>
            </a:r>
            <a:r>
              <a:rPr lang="de-DE" baseline="0" dirty="0" err="1" smtClean="0"/>
              <a:t>response</a:t>
            </a:r>
            <a:r>
              <a:rPr lang="de-DE" baseline="0" dirty="0" smtClean="0"/>
              <a:t> </a:t>
            </a:r>
            <a:r>
              <a:rPr lang="de-DE" baseline="0" dirty="0" err="1" smtClean="0"/>
              <a:t>of</a:t>
            </a:r>
            <a:r>
              <a:rPr lang="de-DE" baseline="0" dirty="0" smtClean="0"/>
              <a:t> CO2-gas-exchange -  on </a:t>
            </a:r>
            <a:r>
              <a:rPr lang="de-DE" baseline="0" dirty="0" err="1" smtClean="0"/>
              <a:t>the</a:t>
            </a:r>
            <a:r>
              <a:rPr lang="de-DE" baseline="0" dirty="0" smtClean="0"/>
              <a:t> Y-</a:t>
            </a:r>
            <a:r>
              <a:rPr lang="de-DE" baseline="0" dirty="0" err="1" smtClean="0"/>
              <a:t>axis</a:t>
            </a:r>
            <a:r>
              <a:rPr lang="de-DE" baseline="0" dirty="0" smtClean="0"/>
              <a:t> </a:t>
            </a:r>
            <a:r>
              <a:rPr lang="de-DE" baseline="0" dirty="0" err="1" smtClean="0"/>
              <a:t>to</a:t>
            </a:r>
            <a:r>
              <a:rPr lang="de-DE" baseline="0" dirty="0" smtClean="0"/>
              <a:t> </a:t>
            </a:r>
            <a:r>
              <a:rPr lang="de-DE" baseline="0" dirty="0" err="1" smtClean="0"/>
              <a:t>the</a:t>
            </a:r>
            <a:r>
              <a:rPr lang="de-DE" baseline="0" dirty="0" smtClean="0"/>
              <a:t> CO2-concentration in </a:t>
            </a:r>
            <a:r>
              <a:rPr lang="de-DE" baseline="0" dirty="0" err="1" smtClean="0"/>
              <a:t>the</a:t>
            </a:r>
            <a:r>
              <a:rPr lang="de-DE" baseline="0" dirty="0" smtClean="0"/>
              <a:t> </a:t>
            </a:r>
            <a:r>
              <a:rPr lang="de-DE" baseline="0" dirty="0" err="1" smtClean="0"/>
              <a:t>leaves</a:t>
            </a:r>
            <a:r>
              <a:rPr lang="de-DE" baseline="0" dirty="0" smtClean="0"/>
              <a:t> </a:t>
            </a:r>
            <a:r>
              <a:rPr lang="de-DE" baseline="0" dirty="0" err="1" smtClean="0"/>
              <a:t>intercellular</a:t>
            </a:r>
            <a:r>
              <a:rPr lang="de-DE" baseline="0" dirty="0" smtClean="0"/>
              <a:t> </a:t>
            </a:r>
            <a:r>
              <a:rPr lang="de-DE" baseline="0" dirty="0" err="1" smtClean="0"/>
              <a:t>spaces</a:t>
            </a:r>
            <a:r>
              <a:rPr lang="de-DE" baseline="0" dirty="0" smtClean="0"/>
              <a:t> </a:t>
            </a:r>
            <a:r>
              <a:rPr lang="de-DE" baseline="0" dirty="0" err="1" smtClean="0"/>
              <a:t>Ci</a:t>
            </a:r>
            <a:r>
              <a:rPr lang="de-DE" baseline="0" dirty="0" smtClean="0"/>
              <a:t> – on </a:t>
            </a:r>
            <a:r>
              <a:rPr lang="de-DE" baseline="0" dirty="0" err="1" smtClean="0"/>
              <a:t>the</a:t>
            </a:r>
            <a:r>
              <a:rPr lang="de-DE" baseline="0" dirty="0" smtClean="0"/>
              <a:t> X-</a:t>
            </a:r>
            <a:r>
              <a:rPr lang="de-DE" baseline="0" dirty="0" err="1" smtClean="0"/>
              <a:t>axis</a:t>
            </a:r>
            <a:r>
              <a:rPr lang="de-DE" baseline="0" dirty="0" smtClean="0"/>
              <a:t>, </a:t>
            </a:r>
            <a:r>
              <a:rPr lang="de-DE" baseline="0" dirty="0" err="1" smtClean="0"/>
              <a:t>we</a:t>
            </a:r>
            <a:r>
              <a:rPr lang="de-DE" baseline="0" dirty="0" smtClean="0"/>
              <a:t> </a:t>
            </a:r>
            <a:r>
              <a:rPr lang="de-DE" baseline="0" dirty="0" err="1" smtClean="0"/>
              <a:t>see</a:t>
            </a:r>
            <a:r>
              <a:rPr lang="de-DE" baseline="0" dirty="0" smtClean="0"/>
              <a:t> a </a:t>
            </a:r>
            <a:r>
              <a:rPr lang="de-DE" baseline="0" dirty="0" err="1" smtClean="0"/>
              <a:t>saturation</a:t>
            </a:r>
            <a:r>
              <a:rPr lang="de-DE" baseline="0" dirty="0" smtClean="0"/>
              <a:t> </a:t>
            </a:r>
            <a:r>
              <a:rPr lang="de-DE" baseline="0" dirty="0" err="1" smtClean="0"/>
              <a:t>curve</a:t>
            </a:r>
            <a:r>
              <a:rPr lang="de-DE" baseline="0" dirty="0" smtClean="0"/>
              <a:t> </a:t>
            </a:r>
            <a:r>
              <a:rPr lang="de-DE" baseline="0" dirty="0" err="1" smtClean="0"/>
              <a:t>much</a:t>
            </a:r>
            <a:r>
              <a:rPr lang="de-DE" baseline="0" dirty="0" smtClean="0"/>
              <a:t> like </a:t>
            </a:r>
            <a:r>
              <a:rPr lang="de-DE" baseline="0" dirty="0" err="1" smtClean="0"/>
              <a:t>the</a:t>
            </a:r>
            <a:r>
              <a:rPr lang="de-DE" baseline="0" dirty="0" smtClean="0"/>
              <a:t> light-response </a:t>
            </a:r>
            <a:r>
              <a:rPr lang="de-DE" baseline="0" dirty="0" err="1" smtClean="0"/>
              <a:t>curve</a:t>
            </a:r>
            <a:r>
              <a:rPr lang="de-DE" baseline="0" dirty="0" smtClean="0"/>
              <a:t> </a:t>
            </a:r>
            <a:r>
              <a:rPr lang="de-DE" baseline="0" dirty="0" err="1" smtClean="0"/>
              <a:t>seen</a:t>
            </a:r>
            <a:r>
              <a:rPr lang="de-DE" baseline="0" dirty="0" smtClean="0"/>
              <a:t> in </a:t>
            </a:r>
            <a:r>
              <a:rPr lang="de-DE" baseline="0" dirty="0" err="1" smtClean="0"/>
              <a:t>the</a:t>
            </a:r>
            <a:r>
              <a:rPr lang="de-DE" baseline="0" dirty="0" smtClean="0"/>
              <a:t> last </a:t>
            </a:r>
            <a:r>
              <a:rPr lang="de-DE" baseline="0" dirty="0" err="1" smtClean="0"/>
              <a:t>lecture</a:t>
            </a:r>
            <a:r>
              <a:rPr lang="de-DE" baseline="0" dirty="0" smtClean="0"/>
              <a:t>. </a:t>
            </a:r>
          </a:p>
          <a:p>
            <a:endParaRPr lang="de-DE" baseline="0" dirty="0" smtClean="0"/>
          </a:p>
          <a:p>
            <a:pPr marL="171450" indent="-171450">
              <a:buFont typeface="Wingdings" panose="05000000000000000000" pitchFamily="2" charset="2"/>
              <a:buChar char="à"/>
            </a:pPr>
            <a:r>
              <a:rPr lang="de-DE" baseline="0" dirty="0" err="1" smtClean="0"/>
              <a:t>With</a:t>
            </a:r>
            <a:r>
              <a:rPr lang="de-DE" baseline="0" dirty="0" smtClean="0"/>
              <a:t> </a:t>
            </a:r>
            <a:r>
              <a:rPr lang="de-DE" baseline="0" dirty="0" err="1" smtClean="0"/>
              <a:t>zero</a:t>
            </a:r>
            <a:r>
              <a:rPr lang="de-DE" baseline="0" dirty="0" smtClean="0"/>
              <a:t> </a:t>
            </a:r>
            <a:r>
              <a:rPr lang="de-DE" baseline="0" dirty="0" err="1" smtClean="0"/>
              <a:t>Ci</a:t>
            </a:r>
            <a:r>
              <a:rPr lang="de-DE" baseline="0" dirty="0" smtClean="0"/>
              <a:t> </a:t>
            </a:r>
            <a:r>
              <a:rPr lang="de-DE" baseline="0" dirty="0" err="1" smtClean="0"/>
              <a:t>no</a:t>
            </a:r>
            <a:r>
              <a:rPr lang="de-DE" baseline="0" dirty="0" smtClean="0"/>
              <a:t> </a:t>
            </a:r>
            <a:r>
              <a:rPr lang="de-DE" baseline="0" dirty="0" err="1" smtClean="0"/>
              <a:t>photosynthesis</a:t>
            </a:r>
            <a:r>
              <a:rPr lang="de-DE" baseline="0" dirty="0" smtClean="0"/>
              <a:t> </a:t>
            </a:r>
            <a:r>
              <a:rPr lang="de-DE" baseline="0" dirty="0" err="1" smtClean="0"/>
              <a:t>takes</a:t>
            </a:r>
            <a:r>
              <a:rPr lang="de-DE" baseline="0" dirty="0" smtClean="0"/>
              <a:t> </a:t>
            </a:r>
            <a:r>
              <a:rPr lang="de-DE" baseline="0" dirty="0" err="1" smtClean="0"/>
              <a:t>place</a:t>
            </a:r>
            <a:r>
              <a:rPr lang="de-DE" baseline="0" dirty="0" smtClean="0"/>
              <a:t> </a:t>
            </a:r>
            <a:r>
              <a:rPr lang="de-DE" baseline="0" dirty="0" err="1" smtClean="0"/>
              <a:t>and</a:t>
            </a:r>
            <a:r>
              <a:rPr lang="de-DE" baseline="0" dirty="0" smtClean="0"/>
              <a:t> </a:t>
            </a:r>
            <a:r>
              <a:rPr lang="de-DE" baseline="0" dirty="0" err="1" smtClean="0"/>
              <a:t>only</a:t>
            </a:r>
            <a:r>
              <a:rPr lang="de-DE" baseline="0" dirty="0" smtClean="0"/>
              <a:t> </a:t>
            </a:r>
            <a:r>
              <a:rPr lang="de-DE" baseline="0" dirty="0" err="1" smtClean="0"/>
              <a:t>the</a:t>
            </a:r>
            <a:r>
              <a:rPr lang="de-DE" baseline="0" dirty="0" smtClean="0"/>
              <a:t> </a:t>
            </a:r>
            <a:r>
              <a:rPr lang="de-DE" baseline="0" dirty="0" err="1" smtClean="0"/>
              <a:t>efflux</a:t>
            </a:r>
            <a:r>
              <a:rPr lang="de-DE" baseline="0" dirty="0" smtClean="0"/>
              <a:t> </a:t>
            </a:r>
            <a:r>
              <a:rPr lang="de-DE" baseline="0" dirty="0" err="1" smtClean="0"/>
              <a:t>of</a:t>
            </a:r>
            <a:r>
              <a:rPr lang="de-DE" baseline="0" dirty="0" smtClean="0"/>
              <a:t> CO2 </a:t>
            </a:r>
            <a:r>
              <a:rPr lang="de-DE" baseline="0" dirty="0" err="1" smtClean="0"/>
              <a:t>from</a:t>
            </a:r>
            <a:r>
              <a:rPr lang="de-DE" baseline="0" dirty="0" smtClean="0"/>
              <a:t> </a:t>
            </a:r>
            <a:r>
              <a:rPr lang="de-DE" baseline="0" dirty="0" err="1" smtClean="0"/>
              <a:t>cell</a:t>
            </a:r>
            <a:r>
              <a:rPr lang="de-DE" baseline="0" dirty="0" smtClean="0"/>
              <a:t> </a:t>
            </a:r>
            <a:r>
              <a:rPr lang="de-DE" baseline="0" dirty="0" err="1" smtClean="0"/>
              <a:t>respiration</a:t>
            </a:r>
            <a:r>
              <a:rPr lang="de-DE" baseline="0" dirty="0" smtClean="0"/>
              <a:t> </a:t>
            </a:r>
            <a:r>
              <a:rPr lang="de-DE" baseline="0" dirty="0" err="1" smtClean="0"/>
              <a:t>can</a:t>
            </a:r>
            <a:r>
              <a:rPr lang="de-DE" baseline="0" dirty="0" smtClean="0"/>
              <a:t> </a:t>
            </a:r>
            <a:r>
              <a:rPr lang="de-DE" baseline="0" dirty="0" err="1" smtClean="0"/>
              <a:t>be</a:t>
            </a:r>
            <a:r>
              <a:rPr lang="de-DE" baseline="0" dirty="0" smtClean="0"/>
              <a:t> </a:t>
            </a:r>
            <a:r>
              <a:rPr lang="de-DE" baseline="0" dirty="0" err="1" smtClean="0"/>
              <a:t>measured</a:t>
            </a:r>
            <a:r>
              <a:rPr lang="de-DE" baseline="0" dirty="0" smtClean="0"/>
              <a:t>. At </a:t>
            </a:r>
            <a:r>
              <a:rPr lang="de-DE" baseline="0" dirty="0" err="1" smtClean="0"/>
              <a:t>low</a:t>
            </a:r>
            <a:r>
              <a:rPr lang="de-DE" baseline="0" dirty="0" smtClean="0"/>
              <a:t> </a:t>
            </a:r>
            <a:r>
              <a:rPr lang="de-DE" baseline="0" dirty="0" err="1" smtClean="0"/>
              <a:t>Ci</a:t>
            </a:r>
            <a:r>
              <a:rPr lang="de-DE" baseline="0" dirty="0" smtClean="0"/>
              <a:t> </a:t>
            </a:r>
            <a:r>
              <a:rPr lang="de-DE" baseline="0" dirty="0" err="1" smtClean="0"/>
              <a:t>concentrations</a:t>
            </a:r>
            <a:r>
              <a:rPr lang="de-DE" baseline="0" dirty="0" smtClean="0"/>
              <a:t>, </a:t>
            </a:r>
            <a:r>
              <a:rPr lang="de-DE" baseline="0" dirty="0" err="1" smtClean="0"/>
              <a:t>assimilation</a:t>
            </a:r>
            <a:r>
              <a:rPr lang="de-DE" baseline="0" dirty="0" smtClean="0"/>
              <a:t> </a:t>
            </a:r>
            <a:r>
              <a:rPr lang="de-DE" baseline="0" dirty="0" err="1" smtClean="0"/>
              <a:t>increases</a:t>
            </a:r>
            <a:r>
              <a:rPr lang="de-DE" baseline="0" dirty="0" smtClean="0"/>
              <a:t> </a:t>
            </a:r>
            <a:r>
              <a:rPr lang="de-DE" baseline="0" dirty="0" err="1" smtClean="0"/>
              <a:t>linearly</a:t>
            </a:r>
            <a:r>
              <a:rPr lang="de-DE" baseline="0" dirty="0" smtClean="0"/>
              <a:t>. CO2-compensation </a:t>
            </a:r>
            <a:r>
              <a:rPr lang="de-DE" baseline="0" dirty="0" err="1" smtClean="0"/>
              <a:t>is</a:t>
            </a:r>
            <a:r>
              <a:rPr lang="de-DE" baseline="0" dirty="0" smtClean="0"/>
              <a:t> </a:t>
            </a:r>
            <a:r>
              <a:rPr lang="de-DE" baseline="0" dirty="0" err="1" smtClean="0"/>
              <a:t>reached</a:t>
            </a:r>
            <a:r>
              <a:rPr lang="de-DE" baseline="0" dirty="0" smtClean="0"/>
              <a:t>, </a:t>
            </a:r>
            <a:r>
              <a:rPr lang="de-DE" baseline="0" dirty="0" err="1" smtClean="0"/>
              <a:t>when</a:t>
            </a:r>
            <a:r>
              <a:rPr lang="de-DE" baseline="0" dirty="0" smtClean="0"/>
              <a:t> </a:t>
            </a:r>
            <a:r>
              <a:rPr lang="de-DE" baseline="0" dirty="0" err="1" smtClean="0"/>
              <a:t>the</a:t>
            </a:r>
            <a:r>
              <a:rPr lang="de-DE" baseline="0" dirty="0" smtClean="0"/>
              <a:t> gas </a:t>
            </a:r>
            <a:r>
              <a:rPr lang="de-DE" baseline="0" dirty="0" err="1" smtClean="0"/>
              <a:t>exchange</a:t>
            </a:r>
            <a:r>
              <a:rPr lang="de-DE" baseline="0" dirty="0" smtClean="0"/>
              <a:t> </a:t>
            </a:r>
            <a:r>
              <a:rPr lang="de-DE" baseline="0" dirty="0" err="1" smtClean="0"/>
              <a:t>is</a:t>
            </a:r>
            <a:r>
              <a:rPr lang="de-DE" baseline="0" dirty="0" smtClean="0"/>
              <a:t> </a:t>
            </a:r>
            <a:r>
              <a:rPr lang="de-DE" baseline="0" dirty="0" err="1" smtClean="0"/>
              <a:t>zero</a:t>
            </a:r>
            <a:r>
              <a:rPr lang="de-DE" baseline="0" dirty="0" smtClean="0"/>
              <a:t>, </a:t>
            </a:r>
            <a:r>
              <a:rPr lang="de-DE" baseline="0" dirty="0" err="1" smtClean="0"/>
              <a:t>because</a:t>
            </a:r>
            <a:r>
              <a:rPr lang="de-DE" baseline="0" dirty="0" smtClean="0"/>
              <a:t> </a:t>
            </a:r>
            <a:r>
              <a:rPr lang="de-DE" baseline="0" dirty="0" err="1" smtClean="0"/>
              <a:t>assimilation</a:t>
            </a:r>
            <a:r>
              <a:rPr lang="de-DE" baseline="0" dirty="0" smtClean="0"/>
              <a:t> </a:t>
            </a:r>
            <a:r>
              <a:rPr lang="de-DE" baseline="0" dirty="0" err="1" smtClean="0"/>
              <a:t>equals</a:t>
            </a:r>
            <a:r>
              <a:rPr lang="de-DE" baseline="0" dirty="0" smtClean="0"/>
              <a:t> </a:t>
            </a:r>
            <a:r>
              <a:rPr lang="de-DE" baseline="0" dirty="0" err="1" smtClean="0"/>
              <a:t>respiration</a:t>
            </a:r>
            <a:r>
              <a:rPr lang="de-DE" baseline="0" dirty="0" smtClean="0"/>
              <a:t>. </a:t>
            </a:r>
          </a:p>
          <a:p>
            <a:pPr marL="171450" indent="-171450">
              <a:buFont typeface="Wingdings" panose="05000000000000000000" pitchFamily="2" charset="2"/>
              <a:buChar char="à"/>
            </a:pPr>
            <a:r>
              <a:rPr lang="de-DE" baseline="0" dirty="0" smtClean="0"/>
              <a:t>The </a:t>
            </a:r>
            <a:r>
              <a:rPr lang="de-DE" baseline="0" dirty="0" err="1" smtClean="0"/>
              <a:t>ratio</a:t>
            </a:r>
            <a:r>
              <a:rPr lang="de-DE" baseline="0" dirty="0" smtClean="0"/>
              <a:t> </a:t>
            </a:r>
            <a:r>
              <a:rPr lang="de-DE" baseline="0" dirty="0" err="1" smtClean="0"/>
              <a:t>of</a:t>
            </a:r>
            <a:r>
              <a:rPr lang="de-DE" baseline="0" dirty="0" smtClean="0"/>
              <a:t> Assimilation </a:t>
            </a:r>
            <a:r>
              <a:rPr lang="de-DE" baseline="0" dirty="0" err="1" smtClean="0"/>
              <a:t>to</a:t>
            </a:r>
            <a:r>
              <a:rPr lang="de-DE" baseline="0" dirty="0" smtClean="0"/>
              <a:t> </a:t>
            </a:r>
            <a:r>
              <a:rPr lang="de-DE" baseline="0" dirty="0" err="1" smtClean="0"/>
              <a:t>Ci</a:t>
            </a:r>
            <a:r>
              <a:rPr lang="de-DE" baseline="0" dirty="0" smtClean="0"/>
              <a:t> in </a:t>
            </a:r>
            <a:r>
              <a:rPr lang="de-DE" baseline="0" dirty="0" err="1" smtClean="0"/>
              <a:t>the</a:t>
            </a:r>
            <a:r>
              <a:rPr lang="de-DE" baseline="0" dirty="0" smtClean="0"/>
              <a:t> linear </a:t>
            </a:r>
            <a:r>
              <a:rPr lang="de-DE" baseline="0" dirty="0" err="1" smtClean="0"/>
              <a:t>part</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curve</a:t>
            </a:r>
            <a:r>
              <a:rPr lang="de-DE" baseline="0" dirty="0" smtClean="0"/>
              <a:t> </a:t>
            </a:r>
            <a:r>
              <a:rPr lang="de-DE" baseline="0" dirty="0" err="1" smtClean="0"/>
              <a:t>is</a:t>
            </a:r>
            <a:r>
              <a:rPr lang="de-DE" baseline="0" dirty="0" smtClean="0"/>
              <a:t> </a:t>
            </a:r>
            <a:r>
              <a:rPr lang="de-DE" baseline="0" dirty="0" err="1" smtClean="0"/>
              <a:t>called</a:t>
            </a:r>
            <a:r>
              <a:rPr lang="de-DE" baseline="0" dirty="0" smtClean="0"/>
              <a:t> </a:t>
            </a:r>
            <a:r>
              <a:rPr lang="de-DE" baseline="0" dirty="0" err="1" smtClean="0"/>
              <a:t>the</a:t>
            </a:r>
            <a:r>
              <a:rPr lang="de-DE" baseline="0" dirty="0" smtClean="0"/>
              <a:t> </a:t>
            </a:r>
            <a:r>
              <a:rPr lang="de-DE" baseline="0" dirty="0" err="1" smtClean="0"/>
              <a:t>Carboxylation</a:t>
            </a:r>
            <a:r>
              <a:rPr lang="de-DE" baseline="0" dirty="0" smtClean="0"/>
              <a:t> </a:t>
            </a:r>
            <a:r>
              <a:rPr lang="de-DE" baseline="0" dirty="0" err="1" smtClean="0"/>
              <a:t>efficiency</a:t>
            </a:r>
            <a:r>
              <a:rPr lang="de-DE" baseline="0" dirty="0" smtClean="0"/>
              <a:t>. </a:t>
            </a:r>
          </a:p>
          <a:p>
            <a:pPr marL="171450" indent="-171450">
              <a:buFont typeface="Wingdings" panose="05000000000000000000" pitchFamily="2" charset="2"/>
              <a:buChar char="à"/>
            </a:pPr>
            <a:r>
              <a:rPr lang="de-DE" baseline="0" dirty="0" err="1" smtClean="0"/>
              <a:t>Carboxylation</a:t>
            </a:r>
            <a:r>
              <a:rPr lang="de-DE" baseline="0" dirty="0" smtClean="0"/>
              <a:t> </a:t>
            </a:r>
            <a:r>
              <a:rPr lang="de-DE" baseline="0" dirty="0" err="1" smtClean="0"/>
              <a:t>capacity</a:t>
            </a:r>
            <a:r>
              <a:rPr lang="de-DE" baseline="0" dirty="0" smtClean="0"/>
              <a:t> </a:t>
            </a:r>
            <a:r>
              <a:rPr lang="de-DE" baseline="0" dirty="0" err="1" smtClean="0"/>
              <a:t>shows</a:t>
            </a:r>
            <a:r>
              <a:rPr lang="de-DE" baseline="0" dirty="0" smtClean="0"/>
              <a:t> </a:t>
            </a:r>
            <a:r>
              <a:rPr lang="de-DE" baseline="0" dirty="0" err="1" smtClean="0"/>
              <a:t>the</a:t>
            </a:r>
            <a:r>
              <a:rPr lang="de-DE" baseline="0" dirty="0" smtClean="0"/>
              <a:t> </a:t>
            </a:r>
            <a:r>
              <a:rPr lang="de-DE" baseline="0" dirty="0" err="1" smtClean="0"/>
              <a:t>maximum</a:t>
            </a:r>
            <a:r>
              <a:rPr lang="de-DE" baseline="0" dirty="0" smtClean="0"/>
              <a:t> rate </a:t>
            </a:r>
            <a:r>
              <a:rPr lang="de-DE" baseline="0" dirty="0" err="1" smtClean="0"/>
              <a:t>of</a:t>
            </a:r>
            <a:r>
              <a:rPr lang="de-DE" baseline="0" dirty="0" smtClean="0"/>
              <a:t> </a:t>
            </a:r>
            <a:r>
              <a:rPr lang="de-DE" baseline="0" dirty="0" err="1" smtClean="0"/>
              <a:t>photosynthesis</a:t>
            </a:r>
            <a:r>
              <a:rPr lang="de-DE" baseline="0" dirty="0" smtClean="0"/>
              <a:t> </a:t>
            </a:r>
            <a:r>
              <a:rPr lang="de-DE" baseline="0" dirty="0" err="1" smtClean="0"/>
              <a:t>the</a:t>
            </a:r>
            <a:r>
              <a:rPr lang="de-DE" baseline="0" dirty="0" smtClean="0"/>
              <a:t> </a:t>
            </a:r>
            <a:r>
              <a:rPr lang="de-DE" baseline="0" dirty="0" err="1" smtClean="0"/>
              <a:t>leaf</a:t>
            </a:r>
            <a:r>
              <a:rPr lang="de-DE" baseline="0" dirty="0" smtClean="0"/>
              <a:t> </a:t>
            </a:r>
            <a:r>
              <a:rPr lang="de-DE" baseline="0" dirty="0" err="1" smtClean="0"/>
              <a:t>is</a:t>
            </a:r>
            <a:r>
              <a:rPr lang="de-DE" baseline="0" dirty="0" smtClean="0"/>
              <a:t> </a:t>
            </a:r>
            <a:r>
              <a:rPr lang="de-DE" baseline="0" dirty="0" err="1" smtClean="0"/>
              <a:t>capable</a:t>
            </a:r>
            <a:r>
              <a:rPr lang="de-DE" baseline="0" dirty="0" smtClean="0"/>
              <a:t> </a:t>
            </a:r>
            <a:r>
              <a:rPr lang="de-DE" baseline="0" dirty="0" err="1" smtClean="0"/>
              <a:t>of</a:t>
            </a:r>
            <a:r>
              <a:rPr lang="de-DE" baseline="0" dirty="0" smtClean="0"/>
              <a:t> </a:t>
            </a:r>
            <a:r>
              <a:rPr lang="de-DE" baseline="0" dirty="0" err="1" smtClean="0"/>
              <a:t>with</a:t>
            </a:r>
            <a:r>
              <a:rPr lang="de-DE" baseline="0" dirty="0" smtClean="0"/>
              <a:t> </a:t>
            </a:r>
            <a:r>
              <a:rPr lang="de-DE" baseline="0" dirty="0" err="1" smtClean="0"/>
              <a:t>both</a:t>
            </a:r>
            <a:r>
              <a:rPr lang="de-DE" baseline="0" dirty="0" smtClean="0"/>
              <a:t> </a:t>
            </a:r>
            <a:r>
              <a:rPr lang="de-DE" baseline="0" dirty="0" err="1" smtClean="0"/>
              <a:t>saturing</a:t>
            </a:r>
            <a:r>
              <a:rPr lang="de-DE" baseline="0" dirty="0" smtClean="0"/>
              <a:t> light-</a:t>
            </a:r>
            <a:r>
              <a:rPr lang="de-DE" baseline="0" dirty="0" err="1" smtClean="0"/>
              <a:t>intensitiy</a:t>
            </a:r>
            <a:r>
              <a:rPr lang="de-DE" baseline="0" dirty="0" smtClean="0"/>
              <a:t> </a:t>
            </a:r>
            <a:r>
              <a:rPr lang="de-DE" baseline="0" dirty="0" err="1" smtClean="0"/>
              <a:t>and</a:t>
            </a:r>
            <a:r>
              <a:rPr lang="de-DE" baseline="0" dirty="0" smtClean="0"/>
              <a:t> CO2-concentration. </a:t>
            </a:r>
            <a:r>
              <a:rPr lang="de-DE" baseline="0" dirty="0" err="1" smtClean="0"/>
              <a:t>When</a:t>
            </a:r>
            <a:r>
              <a:rPr lang="de-DE" baseline="0" dirty="0" smtClean="0"/>
              <a:t> </a:t>
            </a:r>
            <a:r>
              <a:rPr lang="de-DE" baseline="0" dirty="0" err="1" smtClean="0"/>
              <a:t>this</a:t>
            </a:r>
            <a:r>
              <a:rPr lang="de-DE" baseline="0" dirty="0" smtClean="0"/>
              <a:t> rate </a:t>
            </a:r>
            <a:r>
              <a:rPr lang="de-DE" baseline="0" dirty="0" err="1" smtClean="0"/>
              <a:t>is</a:t>
            </a:r>
            <a:r>
              <a:rPr lang="de-DE" baseline="0" dirty="0" smtClean="0"/>
              <a:t> </a:t>
            </a:r>
            <a:r>
              <a:rPr lang="de-DE" baseline="0" dirty="0" err="1" smtClean="0"/>
              <a:t>reached</a:t>
            </a:r>
            <a:r>
              <a:rPr lang="de-DE" baseline="0" dirty="0" smtClean="0"/>
              <a:t>, </a:t>
            </a:r>
            <a:r>
              <a:rPr lang="de-DE" baseline="0" dirty="0" err="1" smtClean="0"/>
              <a:t>further</a:t>
            </a:r>
            <a:r>
              <a:rPr lang="de-DE" baseline="0" dirty="0" smtClean="0"/>
              <a:t> </a:t>
            </a:r>
            <a:r>
              <a:rPr lang="de-DE" baseline="0" dirty="0" err="1" smtClean="0"/>
              <a:t>increases</a:t>
            </a:r>
            <a:r>
              <a:rPr lang="de-DE" baseline="0" dirty="0" smtClean="0"/>
              <a:t> </a:t>
            </a:r>
            <a:r>
              <a:rPr lang="de-DE" baseline="0" dirty="0" err="1" smtClean="0"/>
              <a:t>of</a:t>
            </a:r>
            <a:r>
              <a:rPr lang="de-DE" baseline="0" dirty="0" smtClean="0"/>
              <a:t> </a:t>
            </a:r>
            <a:r>
              <a:rPr lang="de-DE" baseline="0" dirty="0" err="1" smtClean="0"/>
              <a:t>Ci</a:t>
            </a:r>
            <a:r>
              <a:rPr lang="de-DE" baseline="0" dirty="0" smtClean="0"/>
              <a:t> do not </a:t>
            </a:r>
            <a:r>
              <a:rPr lang="de-DE" baseline="0" dirty="0" err="1" smtClean="0"/>
              <a:t>increase</a:t>
            </a:r>
            <a:r>
              <a:rPr lang="de-DE" baseline="0" dirty="0" smtClean="0"/>
              <a:t> </a:t>
            </a:r>
            <a:r>
              <a:rPr lang="de-DE" baseline="0" dirty="0" err="1" smtClean="0"/>
              <a:t>photosynthesis</a:t>
            </a:r>
            <a:r>
              <a:rPr lang="de-DE" baseline="0" dirty="0" smtClean="0"/>
              <a:t>, </a:t>
            </a:r>
            <a:r>
              <a:rPr lang="de-DE" baseline="0" dirty="0" err="1" smtClean="0"/>
              <a:t>since</a:t>
            </a:r>
            <a:r>
              <a:rPr lang="de-DE" baseline="0" dirty="0" smtClean="0"/>
              <a:t> </a:t>
            </a:r>
            <a:r>
              <a:rPr lang="de-DE" baseline="0" dirty="0" err="1" smtClean="0"/>
              <a:t>maximum</a:t>
            </a:r>
            <a:r>
              <a:rPr lang="de-DE" baseline="0" dirty="0" smtClean="0"/>
              <a:t> </a:t>
            </a:r>
            <a:r>
              <a:rPr lang="de-DE" baseline="0" dirty="0" err="1" smtClean="0"/>
              <a:t>capacity</a:t>
            </a:r>
            <a:r>
              <a:rPr lang="de-DE" baseline="0" dirty="0" smtClean="0"/>
              <a:t> </a:t>
            </a:r>
            <a:r>
              <a:rPr lang="de-DE" baseline="0" dirty="0" err="1" smtClean="0"/>
              <a:t>of</a:t>
            </a:r>
            <a:r>
              <a:rPr lang="de-DE" baseline="0" dirty="0" smtClean="0"/>
              <a:t>  Calvin </a:t>
            </a:r>
            <a:r>
              <a:rPr lang="de-DE" baseline="0" dirty="0" err="1" smtClean="0"/>
              <a:t>cycle</a:t>
            </a:r>
            <a:r>
              <a:rPr lang="de-DE" baseline="0" dirty="0" smtClean="0"/>
              <a:t> </a:t>
            </a:r>
            <a:r>
              <a:rPr lang="de-DE" baseline="0" dirty="0" err="1" smtClean="0"/>
              <a:t>is</a:t>
            </a:r>
            <a:r>
              <a:rPr lang="de-DE" baseline="0" dirty="0" smtClean="0"/>
              <a:t> </a:t>
            </a:r>
            <a:r>
              <a:rPr lang="de-DE" baseline="0" dirty="0" err="1" smtClean="0"/>
              <a:t>reached</a:t>
            </a:r>
            <a:r>
              <a:rPr lang="de-DE" baseline="0" dirty="0" smtClean="0"/>
              <a:t>. As </a:t>
            </a:r>
            <a:r>
              <a:rPr lang="de-DE" baseline="0" dirty="0" err="1" smtClean="0"/>
              <a:t>long</a:t>
            </a:r>
            <a:r>
              <a:rPr lang="de-DE" baseline="0" dirty="0" smtClean="0"/>
              <a:t> </a:t>
            </a:r>
            <a:r>
              <a:rPr lang="de-DE" baseline="0" dirty="0" err="1" smtClean="0"/>
              <a:t>as</a:t>
            </a:r>
            <a:r>
              <a:rPr lang="de-DE" baseline="0" dirty="0" smtClean="0"/>
              <a:t> </a:t>
            </a:r>
            <a:r>
              <a:rPr lang="de-DE" baseline="0" dirty="0" err="1" smtClean="0"/>
              <a:t>photosynthesis</a:t>
            </a:r>
            <a:r>
              <a:rPr lang="de-DE" baseline="0" dirty="0" smtClean="0"/>
              <a:t> </a:t>
            </a:r>
            <a:r>
              <a:rPr lang="de-DE" baseline="0" dirty="0" err="1" smtClean="0"/>
              <a:t>increases</a:t>
            </a:r>
            <a:r>
              <a:rPr lang="de-DE" baseline="0" dirty="0" smtClean="0"/>
              <a:t> </a:t>
            </a:r>
            <a:r>
              <a:rPr lang="de-DE" baseline="0" dirty="0" err="1" smtClean="0"/>
              <a:t>with</a:t>
            </a:r>
            <a:r>
              <a:rPr lang="de-DE" baseline="0" dirty="0" smtClean="0"/>
              <a:t> </a:t>
            </a:r>
            <a:r>
              <a:rPr lang="de-DE" baseline="0" dirty="0" err="1" smtClean="0"/>
              <a:t>increasing</a:t>
            </a:r>
            <a:r>
              <a:rPr lang="de-DE" baseline="0" dirty="0" smtClean="0"/>
              <a:t> </a:t>
            </a:r>
            <a:r>
              <a:rPr lang="de-DE" baseline="0" dirty="0" err="1" smtClean="0"/>
              <a:t>Ci</a:t>
            </a:r>
            <a:r>
              <a:rPr lang="de-DE" baseline="0" dirty="0" smtClean="0"/>
              <a:t>, </a:t>
            </a:r>
            <a:r>
              <a:rPr lang="de-DE" baseline="0" dirty="0" err="1" smtClean="0"/>
              <a:t>the</a:t>
            </a:r>
            <a:r>
              <a:rPr lang="de-DE" baseline="0" dirty="0" smtClean="0"/>
              <a:t> CO2-concentration in </a:t>
            </a:r>
            <a:r>
              <a:rPr lang="de-DE" baseline="0" dirty="0" err="1" smtClean="0"/>
              <a:t>the</a:t>
            </a:r>
            <a:r>
              <a:rPr lang="de-DE" baseline="0" dirty="0" smtClean="0"/>
              <a:t> </a:t>
            </a:r>
            <a:r>
              <a:rPr lang="de-DE" baseline="0" dirty="0" err="1" smtClean="0"/>
              <a:t>leaf</a:t>
            </a:r>
            <a:r>
              <a:rPr lang="de-DE" baseline="0" dirty="0" smtClean="0"/>
              <a:t> </a:t>
            </a:r>
            <a:r>
              <a:rPr lang="de-DE" baseline="0" dirty="0" err="1" smtClean="0"/>
              <a:t>is</a:t>
            </a:r>
            <a:r>
              <a:rPr lang="de-DE" baseline="0" dirty="0" smtClean="0"/>
              <a:t> </a:t>
            </a:r>
            <a:r>
              <a:rPr lang="de-DE" baseline="0" dirty="0" err="1" smtClean="0"/>
              <a:t>the</a:t>
            </a:r>
            <a:r>
              <a:rPr lang="de-DE" baseline="0" dirty="0" smtClean="0"/>
              <a:t> </a:t>
            </a:r>
            <a:r>
              <a:rPr lang="de-DE" baseline="0" dirty="0" err="1" smtClean="0"/>
              <a:t>limiting</a:t>
            </a:r>
            <a:r>
              <a:rPr lang="de-DE" baseline="0" dirty="0" smtClean="0"/>
              <a:t> </a:t>
            </a:r>
            <a:r>
              <a:rPr lang="de-DE" baseline="0" dirty="0" err="1" smtClean="0"/>
              <a:t>factor</a:t>
            </a:r>
            <a:r>
              <a:rPr lang="de-DE" baseline="0" dirty="0" smtClean="0"/>
              <a:t>.  </a:t>
            </a:r>
          </a:p>
        </p:txBody>
      </p:sp>
      <p:sp>
        <p:nvSpPr>
          <p:cNvPr id="4" name="Foliennummernplatzhalter 3"/>
          <p:cNvSpPr>
            <a:spLocks noGrp="1"/>
          </p:cNvSpPr>
          <p:nvPr>
            <p:ph type="sldNum" sz="quarter" idx="10"/>
          </p:nvPr>
        </p:nvSpPr>
        <p:spPr/>
        <p:txBody>
          <a:bodyPr/>
          <a:lstStyle/>
          <a:p>
            <a:fld id="{46E745FC-2B65-4885-82FE-6A7DE99C0385}" type="slidenum">
              <a:rPr lang="de-DE" smtClean="0"/>
              <a:t>50</a:t>
            </a:fld>
            <a:endParaRPr lang="de-DE"/>
          </a:p>
        </p:txBody>
      </p:sp>
    </p:spTree>
    <p:extLst>
      <p:ext uri="{BB962C8B-B14F-4D97-AF65-F5344CB8AC3E}">
        <p14:creationId xmlns:p14="http://schemas.microsoft.com/office/powerpoint/2010/main" val="24910790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This </a:t>
            </a:r>
            <a:r>
              <a:rPr lang="de-DE" dirty="0" err="1" smtClean="0"/>
              <a:t>is</a:t>
            </a:r>
            <a:r>
              <a:rPr lang="de-DE" dirty="0" smtClean="0"/>
              <a:t> a</a:t>
            </a:r>
            <a:r>
              <a:rPr lang="de-DE" baseline="0" dirty="0" smtClean="0"/>
              <a:t> </a:t>
            </a:r>
            <a:r>
              <a:rPr lang="de-DE" baseline="0" dirty="0" err="1" smtClean="0"/>
              <a:t>schematic</a:t>
            </a:r>
            <a:r>
              <a:rPr lang="de-DE" baseline="0" dirty="0" smtClean="0"/>
              <a:t> </a:t>
            </a:r>
            <a:r>
              <a:rPr lang="de-DE" baseline="0" dirty="0" err="1" smtClean="0"/>
              <a:t>picture</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response</a:t>
            </a:r>
            <a:r>
              <a:rPr lang="de-DE" baseline="0" dirty="0" smtClean="0"/>
              <a:t> </a:t>
            </a:r>
            <a:r>
              <a:rPr lang="de-DE" baseline="0" dirty="0" err="1" smtClean="0"/>
              <a:t>of</a:t>
            </a:r>
            <a:r>
              <a:rPr lang="de-DE" baseline="0" dirty="0" smtClean="0"/>
              <a:t> </a:t>
            </a:r>
            <a:r>
              <a:rPr lang="de-DE" baseline="0" dirty="0" err="1" smtClean="0"/>
              <a:t>stomata</a:t>
            </a:r>
            <a:r>
              <a:rPr lang="de-DE" baseline="0" dirty="0" smtClean="0"/>
              <a:t> </a:t>
            </a:r>
            <a:r>
              <a:rPr lang="de-DE" baseline="0" dirty="0" err="1" smtClean="0"/>
              <a:t>to</a:t>
            </a:r>
            <a:r>
              <a:rPr lang="de-DE" baseline="0" dirty="0" smtClean="0"/>
              <a:t> CO2-enriched </a:t>
            </a:r>
            <a:r>
              <a:rPr lang="de-DE" baseline="0" dirty="0" err="1" smtClean="0"/>
              <a:t>air</a:t>
            </a:r>
            <a:r>
              <a:rPr lang="de-DE" baseline="0" dirty="0" smtClean="0"/>
              <a:t>. The </a:t>
            </a:r>
            <a:r>
              <a:rPr lang="de-DE" baseline="0" dirty="0" err="1" smtClean="0"/>
              <a:t>blue</a:t>
            </a:r>
            <a:r>
              <a:rPr lang="de-DE" baseline="0" dirty="0" smtClean="0"/>
              <a:t> </a:t>
            </a:r>
            <a:r>
              <a:rPr lang="de-DE" baseline="0" dirty="0" err="1" smtClean="0"/>
              <a:t>arrows</a:t>
            </a:r>
            <a:r>
              <a:rPr lang="de-DE" baseline="0" dirty="0" smtClean="0"/>
              <a:t> </a:t>
            </a:r>
            <a:r>
              <a:rPr lang="de-DE" baseline="0" dirty="0" err="1" smtClean="0"/>
              <a:t>indicate</a:t>
            </a:r>
            <a:r>
              <a:rPr lang="de-DE" baseline="0" dirty="0" smtClean="0"/>
              <a:t> </a:t>
            </a:r>
            <a:r>
              <a:rPr lang="de-DE" baseline="0" dirty="0" err="1" smtClean="0"/>
              <a:t>the</a:t>
            </a:r>
            <a:r>
              <a:rPr lang="de-DE" baseline="0" dirty="0" smtClean="0"/>
              <a:t> </a:t>
            </a:r>
            <a:r>
              <a:rPr lang="de-DE" baseline="0" dirty="0" err="1" smtClean="0"/>
              <a:t>efflux</a:t>
            </a:r>
            <a:r>
              <a:rPr lang="de-DE" baseline="0" dirty="0" smtClean="0"/>
              <a:t> </a:t>
            </a:r>
            <a:r>
              <a:rPr lang="de-DE" baseline="0" dirty="0" err="1" smtClean="0"/>
              <a:t>of</a:t>
            </a:r>
            <a:r>
              <a:rPr lang="de-DE" baseline="0" dirty="0" smtClean="0"/>
              <a:t> H2O </a:t>
            </a:r>
            <a:r>
              <a:rPr lang="de-DE" baseline="0" dirty="0" err="1" smtClean="0"/>
              <a:t>and</a:t>
            </a:r>
            <a:r>
              <a:rPr lang="de-DE" baseline="0" dirty="0" smtClean="0"/>
              <a:t> </a:t>
            </a:r>
            <a:r>
              <a:rPr lang="de-DE" baseline="0" dirty="0" err="1" smtClean="0"/>
              <a:t>with</a:t>
            </a:r>
            <a:r>
              <a:rPr lang="de-DE" baseline="0" dirty="0" smtClean="0"/>
              <a:t> </a:t>
            </a:r>
            <a:r>
              <a:rPr lang="de-DE" baseline="0" dirty="0" err="1" smtClean="0"/>
              <a:t>it</a:t>
            </a:r>
            <a:r>
              <a:rPr lang="de-DE" baseline="0" dirty="0" smtClean="0"/>
              <a:t> latent </a:t>
            </a:r>
            <a:r>
              <a:rPr lang="de-DE" baseline="0" dirty="0" err="1" smtClean="0"/>
              <a:t>heat</a:t>
            </a:r>
            <a:r>
              <a:rPr lang="de-DE" baseline="0" dirty="0" smtClean="0"/>
              <a:t> out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leaf</a:t>
            </a:r>
            <a:r>
              <a:rPr lang="de-DE" baseline="0" dirty="0" smtClean="0"/>
              <a:t>, </a:t>
            </a:r>
            <a:r>
              <a:rPr lang="de-DE" baseline="0" dirty="0" err="1" smtClean="0"/>
              <a:t>the</a:t>
            </a:r>
            <a:r>
              <a:rPr lang="de-DE" baseline="0" dirty="0" smtClean="0"/>
              <a:t> </a:t>
            </a:r>
            <a:r>
              <a:rPr lang="de-DE" baseline="0" dirty="0" err="1" smtClean="0"/>
              <a:t>grey</a:t>
            </a:r>
            <a:r>
              <a:rPr lang="de-DE" baseline="0" dirty="0" smtClean="0"/>
              <a:t> </a:t>
            </a:r>
            <a:r>
              <a:rPr lang="de-DE" baseline="0" dirty="0" err="1" smtClean="0"/>
              <a:t>arrows</a:t>
            </a:r>
            <a:r>
              <a:rPr lang="de-DE" baseline="0" dirty="0" smtClean="0"/>
              <a:t> </a:t>
            </a:r>
            <a:r>
              <a:rPr lang="de-DE" baseline="0" dirty="0" err="1" smtClean="0"/>
              <a:t>the</a:t>
            </a:r>
            <a:r>
              <a:rPr lang="de-DE" baseline="0" dirty="0" smtClean="0"/>
              <a:t> </a:t>
            </a:r>
            <a:r>
              <a:rPr lang="de-DE" baseline="0" dirty="0" err="1" smtClean="0"/>
              <a:t>diffusion</a:t>
            </a:r>
            <a:r>
              <a:rPr lang="de-DE" baseline="0" dirty="0" smtClean="0"/>
              <a:t> </a:t>
            </a:r>
            <a:r>
              <a:rPr lang="de-DE" baseline="0" dirty="0" err="1" smtClean="0"/>
              <a:t>of</a:t>
            </a:r>
            <a:r>
              <a:rPr lang="de-DE" baseline="0" dirty="0" smtClean="0"/>
              <a:t> CO2 </a:t>
            </a:r>
            <a:r>
              <a:rPr lang="de-DE" baseline="0" dirty="0" err="1" smtClean="0"/>
              <a:t>into</a:t>
            </a:r>
            <a:r>
              <a:rPr lang="de-DE" baseline="0" dirty="0" smtClean="0"/>
              <a:t> </a:t>
            </a:r>
            <a:r>
              <a:rPr lang="de-DE" baseline="0" dirty="0" err="1" smtClean="0"/>
              <a:t>the</a:t>
            </a:r>
            <a:r>
              <a:rPr lang="de-DE" baseline="0" dirty="0" smtClean="0"/>
              <a:t> </a:t>
            </a:r>
            <a:r>
              <a:rPr lang="de-DE" baseline="0" dirty="0" err="1" smtClean="0"/>
              <a:t>leaf</a:t>
            </a:r>
            <a:r>
              <a:rPr lang="de-DE" baseline="0" dirty="0" smtClean="0"/>
              <a:t>. </a:t>
            </a:r>
          </a:p>
          <a:p>
            <a:endParaRPr lang="de-DE" baseline="0" dirty="0" smtClean="0"/>
          </a:p>
          <a:p>
            <a:pPr marL="228600" indent="-228600">
              <a:buAutoNum type="alphaLcParenR"/>
            </a:pPr>
            <a:r>
              <a:rPr lang="de-DE" baseline="0" dirty="0" err="1" smtClean="0"/>
              <a:t>gives</a:t>
            </a:r>
            <a:r>
              <a:rPr lang="de-DE" baseline="0" dirty="0" smtClean="0"/>
              <a:t> </a:t>
            </a:r>
            <a:r>
              <a:rPr lang="de-DE" baseline="0" dirty="0" err="1" smtClean="0"/>
              <a:t>the</a:t>
            </a:r>
            <a:r>
              <a:rPr lang="de-DE" baseline="0" dirty="0" smtClean="0"/>
              <a:t> </a:t>
            </a:r>
            <a:r>
              <a:rPr lang="de-DE" baseline="0" dirty="0" err="1" smtClean="0"/>
              <a:t>control</a:t>
            </a:r>
            <a:r>
              <a:rPr lang="de-DE" baseline="0" dirty="0" smtClean="0"/>
              <a:t> </a:t>
            </a:r>
            <a:r>
              <a:rPr lang="de-DE" baseline="0" dirty="0" err="1" smtClean="0"/>
              <a:t>treatment</a:t>
            </a:r>
            <a:r>
              <a:rPr lang="de-DE" baseline="0" dirty="0" smtClean="0"/>
              <a:t> </a:t>
            </a:r>
            <a:r>
              <a:rPr lang="de-DE" baseline="0" dirty="0" err="1" smtClean="0"/>
              <a:t>with</a:t>
            </a:r>
            <a:r>
              <a:rPr lang="de-DE" baseline="0" dirty="0" smtClean="0"/>
              <a:t> 400ppm CO2 in </a:t>
            </a:r>
            <a:r>
              <a:rPr lang="de-DE" baseline="0" dirty="0" err="1" smtClean="0"/>
              <a:t>the</a:t>
            </a:r>
            <a:r>
              <a:rPr lang="de-DE" baseline="0" dirty="0" smtClean="0"/>
              <a:t> </a:t>
            </a:r>
            <a:r>
              <a:rPr lang="de-DE" baseline="0" dirty="0" err="1" smtClean="0"/>
              <a:t>atmosphere</a:t>
            </a:r>
            <a:r>
              <a:rPr lang="de-DE" baseline="0" dirty="0" smtClean="0"/>
              <a:t> </a:t>
            </a:r>
            <a:r>
              <a:rPr lang="de-DE" baseline="0" dirty="0" err="1" smtClean="0"/>
              <a:t>around</a:t>
            </a:r>
            <a:r>
              <a:rPr lang="de-DE" baseline="0" dirty="0" smtClean="0"/>
              <a:t> </a:t>
            </a:r>
            <a:r>
              <a:rPr lang="de-DE" baseline="0" dirty="0" err="1" smtClean="0"/>
              <a:t>the</a:t>
            </a:r>
            <a:r>
              <a:rPr lang="de-DE" baseline="0" dirty="0" smtClean="0"/>
              <a:t> </a:t>
            </a:r>
            <a:r>
              <a:rPr lang="de-DE" baseline="0" dirty="0" err="1" smtClean="0"/>
              <a:t>leaf</a:t>
            </a:r>
            <a:r>
              <a:rPr lang="de-DE" baseline="0" dirty="0" smtClean="0"/>
              <a:t> </a:t>
            </a:r>
            <a:r>
              <a:rPr lang="de-DE" baseline="0" dirty="0" err="1" smtClean="0"/>
              <a:t>and</a:t>
            </a:r>
            <a:r>
              <a:rPr lang="de-DE" baseline="0" dirty="0" smtClean="0"/>
              <a:t> a </a:t>
            </a:r>
            <a:r>
              <a:rPr lang="de-DE" baseline="0" dirty="0" err="1" smtClean="0"/>
              <a:t>given</a:t>
            </a:r>
            <a:r>
              <a:rPr lang="de-DE" baseline="0" dirty="0" smtClean="0"/>
              <a:t> </a:t>
            </a:r>
            <a:r>
              <a:rPr lang="de-DE" baseline="0" dirty="0" err="1" smtClean="0"/>
              <a:t>stomatal</a:t>
            </a:r>
            <a:r>
              <a:rPr lang="de-DE" baseline="0" dirty="0" smtClean="0"/>
              <a:t> </a:t>
            </a:r>
            <a:r>
              <a:rPr lang="de-DE" baseline="0" dirty="0" err="1" smtClean="0"/>
              <a:t>conductance</a:t>
            </a:r>
            <a:r>
              <a:rPr lang="de-DE" baseline="0" dirty="0" smtClean="0"/>
              <a:t> </a:t>
            </a:r>
          </a:p>
          <a:p>
            <a:pPr marL="228600" indent="-228600">
              <a:buAutoNum type="alphaLcParenR"/>
            </a:pPr>
            <a:r>
              <a:rPr lang="de-DE" baseline="0" dirty="0" err="1" smtClean="0"/>
              <a:t>if</a:t>
            </a:r>
            <a:r>
              <a:rPr lang="de-DE" baseline="0" dirty="0" smtClean="0"/>
              <a:t> CO2-concentration </a:t>
            </a:r>
            <a:r>
              <a:rPr lang="de-DE" baseline="0" dirty="0" err="1" smtClean="0"/>
              <a:t>is</a:t>
            </a:r>
            <a:r>
              <a:rPr lang="de-DE" baseline="0" dirty="0" smtClean="0"/>
              <a:t> </a:t>
            </a:r>
            <a:r>
              <a:rPr lang="de-DE" baseline="0" dirty="0" err="1" smtClean="0"/>
              <a:t>increased</a:t>
            </a:r>
            <a:r>
              <a:rPr lang="de-DE" baseline="0" dirty="0" smtClean="0"/>
              <a:t> </a:t>
            </a:r>
            <a:r>
              <a:rPr lang="de-DE" baseline="0" dirty="0" err="1" smtClean="0"/>
              <a:t>to</a:t>
            </a:r>
            <a:r>
              <a:rPr lang="de-DE" baseline="0" dirty="0" smtClean="0"/>
              <a:t> 500-900 ppm, </a:t>
            </a:r>
            <a:r>
              <a:rPr lang="de-DE" baseline="0" dirty="0" err="1" smtClean="0"/>
              <a:t>the</a:t>
            </a:r>
            <a:r>
              <a:rPr lang="de-DE" baseline="0" dirty="0" smtClean="0"/>
              <a:t> </a:t>
            </a:r>
            <a:r>
              <a:rPr lang="de-DE" baseline="0" dirty="0" err="1" smtClean="0"/>
              <a:t>stomata</a:t>
            </a:r>
            <a:r>
              <a:rPr lang="de-DE" baseline="0" dirty="0" smtClean="0"/>
              <a:t> </a:t>
            </a:r>
            <a:r>
              <a:rPr lang="de-DE" baseline="0" dirty="0" err="1" smtClean="0"/>
              <a:t>narrow</a:t>
            </a:r>
            <a:r>
              <a:rPr lang="de-DE" baseline="0" dirty="0" smtClean="0"/>
              <a:t> </a:t>
            </a:r>
            <a:r>
              <a:rPr lang="de-DE" baseline="0" dirty="0" err="1" smtClean="0"/>
              <a:t>the</a:t>
            </a:r>
            <a:r>
              <a:rPr lang="de-DE" baseline="0" dirty="0" smtClean="0"/>
              <a:t> </a:t>
            </a:r>
            <a:r>
              <a:rPr lang="de-DE" baseline="0" dirty="0" err="1" smtClean="0"/>
              <a:t>passage</a:t>
            </a:r>
            <a:r>
              <a:rPr lang="de-DE" baseline="0" dirty="0" smtClean="0"/>
              <a:t> </a:t>
            </a:r>
            <a:r>
              <a:rPr lang="de-DE" baseline="0" dirty="0" err="1" smtClean="0"/>
              <a:t>for</a:t>
            </a:r>
            <a:r>
              <a:rPr lang="de-DE" baseline="0" dirty="0" smtClean="0"/>
              <a:t> </a:t>
            </a:r>
            <a:r>
              <a:rPr lang="de-DE" baseline="0" dirty="0" err="1" smtClean="0"/>
              <a:t>water</a:t>
            </a:r>
            <a:r>
              <a:rPr lang="de-DE" baseline="0" dirty="0" smtClean="0"/>
              <a:t> </a:t>
            </a:r>
            <a:r>
              <a:rPr lang="de-DE" baseline="0" dirty="0" err="1" smtClean="0"/>
              <a:t>and</a:t>
            </a:r>
            <a:r>
              <a:rPr lang="de-DE" baseline="0" dirty="0" smtClean="0"/>
              <a:t> CO2. </a:t>
            </a:r>
            <a:r>
              <a:rPr lang="de-DE" baseline="0" dirty="0" err="1" smtClean="0"/>
              <a:t>Rather</a:t>
            </a:r>
            <a:r>
              <a:rPr lang="de-DE" baseline="0" dirty="0" smtClean="0"/>
              <a:t> </a:t>
            </a:r>
            <a:r>
              <a:rPr lang="de-DE" baseline="0" dirty="0" err="1" smtClean="0"/>
              <a:t>than</a:t>
            </a:r>
            <a:r>
              <a:rPr lang="de-DE" baseline="0" dirty="0" smtClean="0"/>
              <a:t> </a:t>
            </a:r>
            <a:r>
              <a:rPr lang="de-DE" baseline="0" dirty="0" err="1" smtClean="0"/>
              <a:t>allowing</a:t>
            </a:r>
            <a:r>
              <a:rPr lang="de-DE" baseline="0" dirty="0" smtClean="0"/>
              <a:t> </a:t>
            </a:r>
            <a:r>
              <a:rPr lang="de-DE" baseline="0" dirty="0" err="1" smtClean="0"/>
              <a:t>Ci</a:t>
            </a:r>
            <a:r>
              <a:rPr lang="de-DE" baseline="0" dirty="0" smtClean="0"/>
              <a:t> </a:t>
            </a:r>
            <a:r>
              <a:rPr lang="de-DE" baseline="0" dirty="0" err="1" smtClean="0"/>
              <a:t>to</a:t>
            </a:r>
            <a:r>
              <a:rPr lang="de-DE" baseline="0" dirty="0" smtClean="0"/>
              <a:t> </a:t>
            </a:r>
            <a:r>
              <a:rPr lang="de-DE" baseline="0" dirty="0" err="1" smtClean="0"/>
              <a:t>increase</a:t>
            </a:r>
            <a:r>
              <a:rPr lang="de-DE" baseline="0" dirty="0" smtClean="0"/>
              <a:t> </a:t>
            </a:r>
            <a:r>
              <a:rPr lang="de-DE" baseline="0" dirty="0" err="1" smtClean="0"/>
              <a:t>maximally</a:t>
            </a:r>
            <a:r>
              <a:rPr lang="de-DE" baseline="0" dirty="0" smtClean="0"/>
              <a:t>, </a:t>
            </a:r>
            <a:r>
              <a:rPr lang="de-DE" baseline="0" dirty="0" err="1" smtClean="0"/>
              <a:t>they</a:t>
            </a:r>
            <a:r>
              <a:rPr lang="de-DE" baseline="0" dirty="0" smtClean="0"/>
              <a:t> </a:t>
            </a:r>
            <a:r>
              <a:rPr lang="de-DE" baseline="0" dirty="0" err="1" smtClean="0"/>
              <a:t>restrict</a:t>
            </a:r>
            <a:r>
              <a:rPr lang="de-DE" baseline="0" dirty="0" smtClean="0"/>
              <a:t> </a:t>
            </a:r>
            <a:r>
              <a:rPr lang="de-DE" baseline="0" dirty="0" err="1" smtClean="0"/>
              <a:t>transpiration</a:t>
            </a:r>
            <a:r>
              <a:rPr lang="de-DE" baseline="0" dirty="0" smtClean="0"/>
              <a:t> </a:t>
            </a:r>
            <a:r>
              <a:rPr lang="de-DE" baseline="0" dirty="0" err="1" smtClean="0"/>
              <a:t>and</a:t>
            </a:r>
            <a:r>
              <a:rPr lang="de-DE" baseline="0" dirty="0" smtClean="0"/>
              <a:t> </a:t>
            </a:r>
            <a:r>
              <a:rPr lang="de-DE" baseline="0" dirty="0" err="1" smtClean="0"/>
              <a:t>with</a:t>
            </a:r>
            <a:r>
              <a:rPr lang="de-DE" baseline="0" dirty="0" smtClean="0"/>
              <a:t> </a:t>
            </a:r>
            <a:r>
              <a:rPr lang="de-DE" baseline="0" dirty="0" err="1" smtClean="0"/>
              <a:t>it</a:t>
            </a:r>
            <a:r>
              <a:rPr lang="de-DE" baseline="0" dirty="0" smtClean="0"/>
              <a:t>, </a:t>
            </a:r>
            <a:r>
              <a:rPr lang="de-DE" baseline="0" dirty="0" err="1" smtClean="0"/>
              <a:t>to</a:t>
            </a:r>
            <a:r>
              <a:rPr lang="de-DE" baseline="0" dirty="0" smtClean="0"/>
              <a:t> a </a:t>
            </a:r>
            <a:r>
              <a:rPr lang="de-DE" baseline="0" dirty="0" err="1" smtClean="0"/>
              <a:t>smaller</a:t>
            </a:r>
            <a:r>
              <a:rPr lang="de-DE" baseline="0" dirty="0" smtClean="0"/>
              <a:t> </a:t>
            </a:r>
            <a:r>
              <a:rPr lang="de-DE" baseline="0" dirty="0" err="1" smtClean="0"/>
              <a:t>extent</a:t>
            </a:r>
            <a:r>
              <a:rPr lang="de-DE" baseline="0" dirty="0" smtClean="0"/>
              <a:t>, CO2-uptake. In </a:t>
            </a:r>
            <a:r>
              <a:rPr lang="de-DE" baseline="0" dirty="0" err="1" smtClean="0"/>
              <a:t>doing</a:t>
            </a:r>
            <a:r>
              <a:rPr lang="de-DE" baseline="0" dirty="0" smtClean="0"/>
              <a:t> </a:t>
            </a:r>
            <a:r>
              <a:rPr lang="de-DE" baseline="0" dirty="0" err="1" smtClean="0"/>
              <a:t>this</a:t>
            </a:r>
            <a:r>
              <a:rPr lang="de-DE" baseline="0" dirty="0" smtClean="0"/>
              <a:t>, </a:t>
            </a:r>
            <a:r>
              <a:rPr lang="de-DE" baseline="0" dirty="0" err="1" smtClean="0"/>
              <a:t>they</a:t>
            </a:r>
            <a:r>
              <a:rPr lang="de-DE" baseline="0" dirty="0" smtClean="0"/>
              <a:t> </a:t>
            </a:r>
            <a:r>
              <a:rPr lang="de-DE" baseline="0" dirty="0" err="1" smtClean="0"/>
              <a:t>increase</a:t>
            </a:r>
            <a:r>
              <a:rPr lang="de-DE" baseline="0" dirty="0" smtClean="0"/>
              <a:t> </a:t>
            </a:r>
            <a:r>
              <a:rPr lang="de-DE" baseline="0" dirty="0" err="1" smtClean="0"/>
              <a:t>the</a:t>
            </a:r>
            <a:r>
              <a:rPr lang="de-DE" baseline="0" dirty="0" smtClean="0"/>
              <a:t> </a:t>
            </a:r>
            <a:r>
              <a:rPr lang="de-DE" baseline="0" dirty="0" err="1" smtClean="0"/>
              <a:t>water</a:t>
            </a:r>
            <a:r>
              <a:rPr lang="de-DE" baseline="0" dirty="0" smtClean="0"/>
              <a:t>-</a:t>
            </a:r>
            <a:r>
              <a:rPr lang="de-DE" baseline="0" dirty="0" err="1" smtClean="0"/>
              <a:t>use</a:t>
            </a:r>
            <a:r>
              <a:rPr lang="de-DE" baseline="0" dirty="0" smtClean="0"/>
              <a:t>-efficiency </a:t>
            </a:r>
            <a:r>
              <a:rPr lang="de-DE" baseline="0" dirty="0" err="1" smtClean="0"/>
              <a:t>of</a:t>
            </a:r>
            <a:r>
              <a:rPr lang="de-DE" baseline="0" dirty="0" smtClean="0"/>
              <a:t> </a:t>
            </a:r>
            <a:r>
              <a:rPr lang="de-DE" baseline="0" dirty="0" err="1" smtClean="0"/>
              <a:t>photosynthesis</a:t>
            </a:r>
            <a:endParaRPr lang="de-DE" baseline="0" dirty="0" smtClean="0"/>
          </a:p>
          <a:p>
            <a:pPr marL="228600" indent="-228600">
              <a:buAutoNum type="alphaLcParenR"/>
            </a:pPr>
            <a:r>
              <a:rPr lang="de-DE" baseline="0" dirty="0" err="1" smtClean="0"/>
              <a:t>only</a:t>
            </a:r>
            <a:r>
              <a:rPr lang="de-DE" baseline="0" dirty="0" smtClean="0"/>
              <a:t> </a:t>
            </a:r>
            <a:r>
              <a:rPr lang="de-DE" baseline="0" dirty="0" err="1" smtClean="0"/>
              <a:t>with</a:t>
            </a:r>
            <a:r>
              <a:rPr lang="de-DE" baseline="0" dirty="0" smtClean="0"/>
              <a:t> high </a:t>
            </a:r>
            <a:r>
              <a:rPr lang="de-DE" baseline="0" dirty="0" err="1" smtClean="0"/>
              <a:t>temperature</a:t>
            </a:r>
            <a:r>
              <a:rPr lang="de-DE" baseline="0" dirty="0" smtClean="0"/>
              <a:t> </a:t>
            </a:r>
            <a:r>
              <a:rPr lang="de-DE" baseline="0" dirty="0" err="1" smtClean="0"/>
              <a:t>and</a:t>
            </a:r>
            <a:r>
              <a:rPr lang="de-DE" baseline="0" dirty="0" smtClean="0"/>
              <a:t> </a:t>
            </a:r>
            <a:r>
              <a:rPr lang="de-DE" baseline="0" dirty="0" err="1" smtClean="0"/>
              <a:t>ample</a:t>
            </a:r>
            <a:r>
              <a:rPr lang="de-DE" baseline="0" dirty="0" smtClean="0"/>
              <a:t> </a:t>
            </a:r>
            <a:r>
              <a:rPr lang="de-DE" baseline="0" dirty="0" err="1" smtClean="0"/>
              <a:t>water</a:t>
            </a:r>
            <a:r>
              <a:rPr lang="de-DE" baseline="0" dirty="0" smtClean="0"/>
              <a:t> </a:t>
            </a:r>
            <a:r>
              <a:rPr lang="de-DE" baseline="0" dirty="0" err="1" smtClean="0"/>
              <a:t>supply</a:t>
            </a:r>
            <a:r>
              <a:rPr lang="de-DE" baseline="0" dirty="0" smtClean="0"/>
              <a:t> </a:t>
            </a:r>
            <a:r>
              <a:rPr lang="de-DE" baseline="0" dirty="0" err="1" smtClean="0"/>
              <a:t>the</a:t>
            </a:r>
            <a:r>
              <a:rPr lang="de-DE" baseline="0" dirty="0" smtClean="0"/>
              <a:t> </a:t>
            </a:r>
            <a:r>
              <a:rPr lang="de-DE" baseline="0" dirty="0" err="1" smtClean="0"/>
              <a:t>stomatal</a:t>
            </a:r>
            <a:r>
              <a:rPr lang="de-DE" baseline="0" dirty="0" smtClean="0"/>
              <a:t> </a:t>
            </a:r>
            <a:r>
              <a:rPr lang="de-DE" baseline="0" dirty="0" err="1" smtClean="0"/>
              <a:t>pores</a:t>
            </a:r>
            <a:r>
              <a:rPr lang="de-DE" baseline="0" dirty="0" smtClean="0"/>
              <a:t> </a:t>
            </a:r>
            <a:r>
              <a:rPr lang="de-DE" baseline="0" dirty="0" err="1" smtClean="0"/>
              <a:t>are</a:t>
            </a:r>
            <a:r>
              <a:rPr lang="de-DE" baseline="0" dirty="0" smtClean="0"/>
              <a:t> </a:t>
            </a:r>
            <a:r>
              <a:rPr lang="de-DE" baseline="0" dirty="0" err="1" smtClean="0"/>
              <a:t>opened</a:t>
            </a:r>
            <a:r>
              <a:rPr lang="de-DE" baseline="0" dirty="0" smtClean="0"/>
              <a:t> wider </a:t>
            </a:r>
            <a:r>
              <a:rPr lang="de-DE" baseline="0" dirty="0" err="1" smtClean="0"/>
              <a:t>to</a:t>
            </a:r>
            <a:r>
              <a:rPr lang="de-DE" baseline="0" dirty="0" smtClean="0"/>
              <a:t> </a:t>
            </a:r>
            <a:r>
              <a:rPr lang="de-DE" baseline="0" dirty="0" err="1" smtClean="0"/>
              <a:t>increase</a:t>
            </a:r>
            <a:r>
              <a:rPr lang="de-DE" baseline="0" dirty="0" smtClean="0"/>
              <a:t> </a:t>
            </a:r>
            <a:r>
              <a:rPr lang="de-DE" baseline="0" dirty="0" err="1" smtClean="0"/>
              <a:t>transpiration</a:t>
            </a:r>
            <a:r>
              <a:rPr lang="de-DE" baseline="0" dirty="0" smtClean="0"/>
              <a:t> </a:t>
            </a:r>
            <a:r>
              <a:rPr lang="de-DE" baseline="0" dirty="0" err="1" smtClean="0"/>
              <a:t>and</a:t>
            </a:r>
            <a:r>
              <a:rPr lang="de-DE" baseline="0" dirty="0" smtClean="0"/>
              <a:t> cool </a:t>
            </a:r>
            <a:r>
              <a:rPr lang="de-DE" baseline="0" dirty="0" err="1" smtClean="0"/>
              <a:t>the</a:t>
            </a:r>
            <a:r>
              <a:rPr lang="de-DE" baseline="0" dirty="0" smtClean="0"/>
              <a:t> </a:t>
            </a:r>
            <a:r>
              <a:rPr lang="de-DE" baseline="0" dirty="0" err="1" smtClean="0"/>
              <a:t>leaf</a:t>
            </a:r>
            <a:r>
              <a:rPr lang="de-DE" baseline="0" dirty="0" smtClean="0"/>
              <a:t>. </a:t>
            </a:r>
          </a:p>
          <a:p>
            <a:pPr marL="228600" indent="-228600">
              <a:buAutoNum type="alphaLcParenR"/>
            </a:pPr>
            <a:r>
              <a:rPr lang="de-DE" baseline="0" dirty="0" smtClean="0"/>
              <a:t>in </a:t>
            </a:r>
            <a:r>
              <a:rPr lang="de-DE" baseline="0" dirty="0" err="1" smtClean="0"/>
              <a:t>drought</a:t>
            </a:r>
            <a:r>
              <a:rPr lang="de-DE" baseline="0" dirty="0" smtClean="0"/>
              <a:t>, on </a:t>
            </a:r>
            <a:r>
              <a:rPr lang="de-DE" baseline="0" dirty="0" err="1" smtClean="0"/>
              <a:t>the</a:t>
            </a:r>
            <a:r>
              <a:rPr lang="de-DE" baseline="0" dirty="0" smtClean="0"/>
              <a:t> </a:t>
            </a:r>
            <a:r>
              <a:rPr lang="de-DE" baseline="0" dirty="0" err="1" smtClean="0"/>
              <a:t>other</a:t>
            </a:r>
            <a:r>
              <a:rPr lang="de-DE" baseline="0" dirty="0" smtClean="0"/>
              <a:t> </a:t>
            </a:r>
            <a:r>
              <a:rPr lang="de-DE" baseline="0" dirty="0" err="1" smtClean="0"/>
              <a:t>hand</a:t>
            </a:r>
            <a:r>
              <a:rPr lang="de-DE" baseline="0" dirty="0" smtClean="0"/>
              <a:t>, </a:t>
            </a:r>
            <a:r>
              <a:rPr lang="de-DE" baseline="0" dirty="0" err="1" smtClean="0"/>
              <a:t>the</a:t>
            </a:r>
            <a:r>
              <a:rPr lang="de-DE" baseline="0" dirty="0" smtClean="0"/>
              <a:t> </a:t>
            </a:r>
            <a:r>
              <a:rPr lang="de-DE" baseline="0" dirty="0" err="1" smtClean="0"/>
              <a:t>stomatal</a:t>
            </a:r>
            <a:r>
              <a:rPr lang="de-DE" baseline="0" dirty="0" smtClean="0"/>
              <a:t> </a:t>
            </a:r>
            <a:r>
              <a:rPr lang="de-DE" baseline="0" dirty="0" err="1" smtClean="0"/>
              <a:t>pores</a:t>
            </a:r>
            <a:r>
              <a:rPr lang="de-DE" baseline="0" dirty="0" smtClean="0"/>
              <a:t> </a:t>
            </a:r>
            <a:r>
              <a:rPr lang="de-DE" baseline="0" dirty="0" err="1" smtClean="0"/>
              <a:t>close</a:t>
            </a:r>
            <a:r>
              <a:rPr lang="de-DE" baseline="0" dirty="0" smtClean="0"/>
              <a:t> </a:t>
            </a:r>
            <a:r>
              <a:rPr lang="de-DE" baseline="0" dirty="0" err="1" smtClean="0"/>
              <a:t>and</a:t>
            </a:r>
            <a:r>
              <a:rPr lang="de-DE" baseline="0" dirty="0" smtClean="0"/>
              <a:t> </a:t>
            </a:r>
            <a:r>
              <a:rPr lang="de-DE" baseline="0" dirty="0" err="1" smtClean="0"/>
              <a:t>Ci</a:t>
            </a:r>
            <a:r>
              <a:rPr lang="de-DE" baseline="0" dirty="0" smtClean="0"/>
              <a:t> </a:t>
            </a:r>
            <a:r>
              <a:rPr lang="de-DE" baseline="0" dirty="0" err="1" smtClean="0"/>
              <a:t>sinks</a:t>
            </a:r>
            <a:r>
              <a:rPr lang="de-DE" baseline="0" dirty="0" smtClean="0"/>
              <a:t> </a:t>
            </a:r>
            <a:r>
              <a:rPr lang="de-DE" baseline="0" dirty="0" err="1" smtClean="0"/>
              <a:t>to</a:t>
            </a:r>
            <a:r>
              <a:rPr lang="de-DE" baseline="0" dirty="0" smtClean="0"/>
              <a:t> </a:t>
            </a:r>
            <a:r>
              <a:rPr lang="de-DE" baseline="0" dirty="0" err="1" smtClean="0"/>
              <a:t>very</a:t>
            </a:r>
            <a:r>
              <a:rPr lang="de-DE" baseline="0" dirty="0" smtClean="0"/>
              <a:t> </a:t>
            </a:r>
            <a:r>
              <a:rPr lang="de-DE" baseline="0" dirty="0" err="1" smtClean="0"/>
              <a:t>low</a:t>
            </a:r>
            <a:r>
              <a:rPr lang="de-DE" baseline="0" dirty="0" smtClean="0"/>
              <a:t> </a:t>
            </a:r>
            <a:r>
              <a:rPr lang="de-DE" baseline="0" dirty="0" err="1" smtClean="0"/>
              <a:t>values</a:t>
            </a:r>
            <a:r>
              <a:rPr lang="de-DE" baseline="0" dirty="0" smtClean="0"/>
              <a:t> </a:t>
            </a:r>
            <a:r>
              <a:rPr lang="de-DE" baseline="0" dirty="0" err="1" smtClean="0"/>
              <a:t>despite</a:t>
            </a:r>
            <a:r>
              <a:rPr lang="de-DE" baseline="0" dirty="0" smtClean="0"/>
              <a:t> </a:t>
            </a:r>
            <a:r>
              <a:rPr lang="de-DE" baseline="0" dirty="0" err="1" smtClean="0"/>
              <a:t>the</a:t>
            </a:r>
            <a:r>
              <a:rPr lang="de-DE" baseline="0" dirty="0" smtClean="0"/>
              <a:t> high </a:t>
            </a:r>
            <a:r>
              <a:rPr lang="de-DE" baseline="0" dirty="0" err="1" smtClean="0"/>
              <a:t>concentration</a:t>
            </a:r>
            <a:r>
              <a:rPr lang="de-DE" baseline="0" dirty="0" smtClean="0"/>
              <a:t> </a:t>
            </a:r>
            <a:r>
              <a:rPr lang="de-DE" baseline="0" dirty="0" err="1" smtClean="0"/>
              <a:t>of</a:t>
            </a:r>
            <a:r>
              <a:rPr lang="de-DE" baseline="0" dirty="0" smtClean="0"/>
              <a:t> CO2 in </a:t>
            </a:r>
            <a:r>
              <a:rPr lang="de-DE" baseline="0" dirty="0" err="1" smtClean="0"/>
              <a:t>the</a:t>
            </a:r>
            <a:r>
              <a:rPr lang="de-DE" baseline="0" dirty="0" smtClean="0"/>
              <a:t> </a:t>
            </a:r>
            <a:r>
              <a:rPr lang="de-DE" baseline="0" dirty="0" err="1" smtClean="0"/>
              <a:t>atmosphere</a:t>
            </a:r>
            <a:r>
              <a:rPr lang="de-DE" baseline="0" dirty="0" smtClean="0"/>
              <a:t>. </a:t>
            </a:r>
          </a:p>
          <a:p>
            <a:pPr marL="228600" indent="-228600">
              <a:buAutoNum type="alphaLcParenR"/>
            </a:pPr>
            <a:endParaRPr lang="de-DE" baseline="0" dirty="0" smtClean="0"/>
          </a:p>
          <a:p>
            <a:pPr marL="0" indent="0">
              <a:buNone/>
            </a:pPr>
            <a:r>
              <a:rPr lang="de-DE" baseline="0" dirty="0" smtClean="0"/>
              <a:t>This </a:t>
            </a:r>
            <a:r>
              <a:rPr lang="de-DE" baseline="0" dirty="0" err="1" smtClean="0"/>
              <a:t>figure</a:t>
            </a:r>
            <a:r>
              <a:rPr lang="de-DE" baseline="0" dirty="0" smtClean="0"/>
              <a:t> </a:t>
            </a:r>
            <a:r>
              <a:rPr lang="de-DE" baseline="0" dirty="0" err="1" smtClean="0"/>
              <a:t>originates</a:t>
            </a:r>
            <a:r>
              <a:rPr lang="de-DE" baseline="0" dirty="0" smtClean="0"/>
              <a:t> </a:t>
            </a:r>
            <a:r>
              <a:rPr lang="de-DE" baseline="0" dirty="0" err="1" smtClean="0"/>
              <a:t>from</a:t>
            </a:r>
            <a:r>
              <a:rPr lang="de-DE" baseline="0" dirty="0" smtClean="0"/>
              <a:t> a </a:t>
            </a:r>
            <a:r>
              <a:rPr lang="de-DE" baseline="0" dirty="0" err="1" smtClean="0"/>
              <a:t>paper</a:t>
            </a:r>
            <a:r>
              <a:rPr lang="de-DE" baseline="0" dirty="0" smtClean="0"/>
              <a:t> </a:t>
            </a:r>
            <a:r>
              <a:rPr lang="de-DE" baseline="0" dirty="0" err="1" smtClean="0"/>
              <a:t>dealing</a:t>
            </a:r>
            <a:r>
              <a:rPr lang="de-DE" baseline="0" dirty="0" smtClean="0"/>
              <a:t> </a:t>
            </a:r>
            <a:r>
              <a:rPr lang="de-DE" baseline="0" dirty="0" err="1" smtClean="0"/>
              <a:t>with</a:t>
            </a:r>
            <a:r>
              <a:rPr lang="de-DE" baseline="0" dirty="0" smtClean="0"/>
              <a:t> </a:t>
            </a:r>
            <a:r>
              <a:rPr lang="de-DE" baseline="0" dirty="0" err="1" smtClean="0"/>
              <a:t>crops</a:t>
            </a:r>
            <a:r>
              <a:rPr lang="de-DE" baseline="0" dirty="0" smtClean="0"/>
              <a:t> </a:t>
            </a:r>
            <a:r>
              <a:rPr lang="de-DE" baseline="0" dirty="0" err="1" smtClean="0"/>
              <a:t>often</a:t>
            </a:r>
            <a:r>
              <a:rPr lang="de-DE" baseline="0" dirty="0" smtClean="0"/>
              <a:t> </a:t>
            </a:r>
            <a:r>
              <a:rPr lang="de-DE" baseline="0" dirty="0" err="1" smtClean="0"/>
              <a:t>grown</a:t>
            </a:r>
            <a:r>
              <a:rPr lang="de-DE" baseline="0" dirty="0" smtClean="0"/>
              <a:t> in </a:t>
            </a:r>
            <a:r>
              <a:rPr lang="de-DE" baseline="0" dirty="0" err="1" smtClean="0"/>
              <a:t>greenhouses</a:t>
            </a:r>
            <a:r>
              <a:rPr lang="de-DE" baseline="0" dirty="0" smtClean="0"/>
              <a:t> in CO2-enriched </a:t>
            </a:r>
            <a:r>
              <a:rPr lang="de-DE" baseline="0" dirty="0" err="1" smtClean="0"/>
              <a:t>air</a:t>
            </a:r>
            <a:r>
              <a:rPr lang="de-DE" baseline="0" dirty="0" smtClean="0"/>
              <a:t>. In a </a:t>
            </a:r>
            <a:r>
              <a:rPr lang="de-DE" baseline="0" dirty="0" err="1" smtClean="0"/>
              <a:t>greenhouse</a:t>
            </a:r>
            <a:r>
              <a:rPr lang="de-DE" baseline="0" dirty="0" smtClean="0"/>
              <a:t>, all </a:t>
            </a:r>
            <a:r>
              <a:rPr lang="de-DE" baseline="0" dirty="0" err="1" smtClean="0"/>
              <a:t>other</a:t>
            </a:r>
            <a:r>
              <a:rPr lang="de-DE" baseline="0" dirty="0" smtClean="0"/>
              <a:t> </a:t>
            </a:r>
            <a:r>
              <a:rPr lang="de-DE" baseline="0" dirty="0" err="1" smtClean="0"/>
              <a:t>factors</a:t>
            </a:r>
            <a:r>
              <a:rPr lang="de-DE" baseline="0" dirty="0" smtClean="0"/>
              <a:t> </a:t>
            </a:r>
            <a:r>
              <a:rPr lang="de-DE" baseline="0" dirty="0" err="1" smtClean="0"/>
              <a:t>limiting</a:t>
            </a:r>
            <a:r>
              <a:rPr lang="de-DE" baseline="0" dirty="0" smtClean="0"/>
              <a:t> </a:t>
            </a:r>
            <a:r>
              <a:rPr lang="de-DE" baseline="0" dirty="0" err="1" smtClean="0"/>
              <a:t>photosynthesis</a:t>
            </a:r>
            <a:r>
              <a:rPr lang="de-DE" baseline="0" dirty="0" smtClean="0"/>
              <a:t> like light, </a:t>
            </a:r>
            <a:r>
              <a:rPr lang="de-DE" baseline="0" dirty="0" err="1" smtClean="0"/>
              <a:t>temperature</a:t>
            </a:r>
            <a:r>
              <a:rPr lang="de-DE" baseline="0" dirty="0" smtClean="0"/>
              <a:t>, </a:t>
            </a:r>
            <a:r>
              <a:rPr lang="de-DE" baseline="0" dirty="0" err="1" smtClean="0"/>
              <a:t>water</a:t>
            </a:r>
            <a:r>
              <a:rPr lang="de-DE" baseline="0" dirty="0" smtClean="0"/>
              <a:t> </a:t>
            </a:r>
            <a:r>
              <a:rPr lang="de-DE" baseline="0" dirty="0" err="1" smtClean="0"/>
              <a:t>and</a:t>
            </a:r>
            <a:r>
              <a:rPr lang="de-DE" baseline="0" dirty="0" smtClean="0"/>
              <a:t> </a:t>
            </a:r>
            <a:r>
              <a:rPr lang="de-DE" baseline="0" dirty="0" err="1" smtClean="0"/>
              <a:t>nutrient</a:t>
            </a:r>
            <a:r>
              <a:rPr lang="de-DE" baseline="0" dirty="0" smtClean="0"/>
              <a:t> </a:t>
            </a:r>
            <a:r>
              <a:rPr lang="de-DE" baseline="0" dirty="0" err="1" smtClean="0"/>
              <a:t>supply</a:t>
            </a:r>
            <a:r>
              <a:rPr lang="de-DE" baseline="0" dirty="0" smtClean="0"/>
              <a:t> </a:t>
            </a:r>
            <a:r>
              <a:rPr lang="de-DE" baseline="0" dirty="0" err="1" smtClean="0"/>
              <a:t>can</a:t>
            </a:r>
            <a:r>
              <a:rPr lang="de-DE" baseline="0" dirty="0" smtClean="0"/>
              <a:t> </a:t>
            </a:r>
            <a:r>
              <a:rPr lang="de-DE" baseline="0" dirty="0" err="1" smtClean="0"/>
              <a:t>be</a:t>
            </a:r>
            <a:r>
              <a:rPr lang="de-DE" baseline="0" dirty="0" smtClean="0"/>
              <a:t> </a:t>
            </a:r>
            <a:r>
              <a:rPr lang="de-DE" baseline="0" dirty="0" err="1" smtClean="0"/>
              <a:t>optimized</a:t>
            </a:r>
            <a:r>
              <a:rPr lang="de-DE" baseline="0" dirty="0" smtClean="0"/>
              <a:t>, so an </a:t>
            </a:r>
            <a:r>
              <a:rPr lang="de-DE" baseline="0" dirty="0" err="1" smtClean="0"/>
              <a:t>increase</a:t>
            </a:r>
            <a:r>
              <a:rPr lang="de-DE" baseline="0" dirty="0" smtClean="0"/>
              <a:t> </a:t>
            </a:r>
            <a:r>
              <a:rPr lang="de-DE" baseline="0" dirty="0" err="1" smtClean="0"/>
              <a:t>of</a:t>
            </a:r>
            <a:r>
              <a:rPr lang="de-DE" baseline="0" dirty="0" smtClean="0"/>
              <a:t> CO2 in </a:t>
            </a:r>
            <a:r>
              <a:rPr lang="de-DE" baseline="0" dirty="0" err="1" smtClean="0"/>
              <a:t>the</a:t>
            </a:r>
            <a:r>
              <a:rPr lang="de-DE" baseline="0" dirty="0" smtClean="0"/>
              <a:t> </a:t>
            </a:r>
            <a:r>
              <a:rPr lang="de-DE" baseline="0" dirty="0" err="1" smtClean="0"/>
              <a:t>air</a:t>
            </a:r>
            <a:r>
              <a:rPr lang="de-DE" baseline="0" dirty="0" smtClean="0"/>
              <a:t> </a:t>
            </a:r>
            <a:r>
              <a:rPr lang="de-DE" baseline="0" dirty="0" err="1" smtClean="0"/>
              <a:t>does</a:t>
            </a:r>
            <a:r>
              <a:rPr lang="de-DE" baseline="0" dirty="0" smtClean="0"/>
              <a:t> </a:t>
            </a:r>
            <a:r>
              <a:rPr lang="de-DE" baseline="0" dirty="0" err="1" smtClean="0"/>
              <a:t>indeed</a:t>
            </a:r>
            <a:r>
              <a:rPr lang="de-DE" baseline="0" dirty="0" smtClean="0"/>
              <a:t> </a:t>
            </a:r>
            <a:r>
              <a:rPr lang="de-DE" baseline="0" dirty="0" err="1" smtClean="0"/>
              <a:t>increase</a:t>
            </a:r>
            <a:r>
              <a:rPr lang="de-DE" baseline="0" dirty="0" smtClean="0"/>
              <a:t> </a:t>
            </a:r>
            <a:r>
              <a:rPr lang="de-DE" baseline="0" dirty="0" err="1" smtClean="0"/>
              <a:t>rates</a:t>
            </a:r>
            <a:r>
              <a:rPr lang="de-DE" baseline="0" dirty="0" smtClean="0"/>
              <a:t> </a:t>
            </a:r>
            <a:r>
              <a:rPr lang="de-DE" baseline="0" dirty="0" err="1" smtClean="0"/>
              <a:t>of</a:t>
            </a:r>
            <a:r>
              <a:rPr lang="de-DE" baseline="0" dirty="0" smtClean="0"/>
              <a:t> </a:t>
            </a:r>
            <a:r>
              <a:rPr lang="de-DE" baseline="0" dirty="0" err="1" smtClean="0"/>
              <a:t>photosynthesis</a:t>
            </a:r>
            <a:r>
              <a:rPr lang="de-DE" baseline="0" dirty="0" smtClean="0"/>
              <a:t> </a:t>
            </a:r>
            <a:r>
              <a:rPr lang="de-DE" baseline="0" dirty="0" err="1" smtClean="0"/>
              <a:t>and</a:t>
            </a:r>
            <a:r>
              <a:rPr lang="de-DE" baseline="0" dirty="0" smtClean="0"/>
              <a:t> </a:t>
            </a:r>
            <a:r>
              <a:rPr lang="de-DE" baseline="0" dirty="0" err="1" smtClean="0"/>
              <a:t>growth</a:t>
            </a:r>
            <a:r>
              <a:rPr lang="de-DE" baseline="0" dirty="0" smtClean="0"/>
              <a:t>. In </a:t>
            </a:r>
            <a:r>
              <a:rPr lang="de-DE" baseline="0" dirty="0" err="1" smtClean="0"/>
              <a:t>natural</a:t>
            </a:r>
            <a:r>
              <a:rPr lang="de-DE" baseline="0" dirty="0" smtClean="0"/>
              <a:t> </a:t>
            </a:r>
            <a:r>
              <a:rPr lang="de-DE" baseline="0" dirty="0" err="1" smtClean="0"/>
              <a:t>ecosystems</a:t>
            </a:r>
            <a:r>
              <a:rPr lang="de-DE" baseline="0" dirty="0" smtClean="0"/>
              <a:t>, </a:t>
            </a:r>
            <a:r>
              <a:rPr lang="de-DE" baseline="0" dirty="0" err="1" smtClean="0"/>
              <a:t>photosynthesis</a:t>
            </a:r>
            <a:r>
              <a:rPr lang="de-DE" baseline="0" dirty="0" smtClean="0"/>
              <a:t> </a:t>
            </a:r>
            <a:r>
              <a:rPr lang="de-DE" baseline="0" dirty="0" err="1" smtClean="0"/>
              <a:t>is</a:t>
            </a:r>
            <a:r>
              <a:rPr lang="de-DE" baseline="0" dirty="0" smtClean="0"/>
              <a:t> </a:t>
            </a:r>
            <a:r>
              <a:rPr lang="de-DE" baseline="0" dirty="0" err="1" smtClean="0"/>
              <a:t>usually</a:t>
            </a:r>
            <a:r>
              <a:rPr lang="de-DE" baseline="0" dirty="0" smtClean="0"/>
              <a:t> limited </a:t>
            </a:r>
            <a:r>
              <a:rPr lang="de-DE" baseline="0" dirty="0" err="1" smtClean="0"/>
              <a:t>by</a:t>
            </a:r>
            <a:r>
              <a:rPr lang="de-DE" baseline="0" dirty="0" smtClean="0"/>
              <a:t> </a:t>
            </a:r>
            <a:r>
              <a:rPr lang="de-DE" baseline="0" dirty="0" err="1" smtClean="0"/>
              <a:t>other</a:t>
            </a:r>
            <a:r>
              <a:rPr lang="de-DE" baseline="0" dirty="0" smtClean="0"/>
              <a:t> </a:t>
            </a:r>
            <a:r>
              <a:rPr lang="de-DE" baseline="0" dirty="0" err="1" smtClean="0"/>
              <a:t>factors</a:t>
            </a:r>
            <a:r>
              <a:rPr lang="de-DE" baseline="0" dirty="0" smtClean="0"/>
              <a:t> </a:t>
            </a:r>
            <a:r>
              <a:rPr lang="de-DE" baseline="0" dirty="0" err="1" smtClean="0"/>
              <a:t>than</a:t>
            </a:r>
            <a:r>
              <a:rPr lang="de-DE" baseline="0" dirty="0" smtClean="0"/>
              <a:t> CO2-supply </a:t>
            </a:r>
            <a:r>
              <a:rPr lang="de-DE" baseline="0" dirty="0" err="1" smtClean="0"/>
              <a:t>and</a:t>
            </a:r>
            <a:r>
              <a:rPr lang="de-DE" baseline="0" dirty="0" smtClean="0"/>
              <a:t> </a:t>
            </a:r>
            <a:r>
              <a:rPr lang="de-DE" baseline="0" dirty="0" err="1" smtClean="0"/>
              <a:t>increases</a:t>
            </a:r>
            <a:r>
              <a:rPr lang="de-DE" baseline="0" dirty="0" smtClean="0"/>
              <a:t> in CO2 </a:t>
            </a:r>
            <a:r>
              <a:rPr lang="de-DE" baseline="0" dirty="0" err="1" smtClean="0"/>
              <a:t>are</a:t>
            </a:r>
            <a:r>
              <a:rPr lang="de-DE" baseline="0" dirty="0" smtClean="0"/>
              <a:t> </a:t>
            </a:r>
            <a:r>
              <a:rPr lang="de-DE" baseline="0" dirty="0" err="1" smtClean="0"/>
              <a:t>often</a:t>
            </a:r>
            <a:r>
              <a:rPr lang="de-DE" baseline="0" dirty="0" smtClean="0"/>
              <a:t> </a:t>
            </a:r>
            <a:r>
              <a:rPr lang="de-DE" baseline="0" dirty="0" err="1" smtClean="0"/>
              <a:t>used</a:t>
            </a:r>
            <a:r>
              <a:rPr lang="de-DE" baseline="0" dirty="0" smtClean="0"/>
              <a:t> </a:t>
            </a:r>
            <a:r>
              <a:rPr lang="de-DE" baseline="0" dirty="0" err="1" smtClean="0"/>
              <a:t>by</a:t>
            </a:r>
            <a:r>
              <a:rPr lang="de-DE" baseline="0" dirty="0" smtClean="0"/>
              <a:t> </a:t>
            </a:r>
            <a:r>
              <a:rPr lang="de-DE" baseline="0" dirty="0" err="1" smtClean="0"/>
              <a:t>the</a:t>
            </a:r>
            <a:r>
              <a:rPr lang="de-DE" baseline="0" dirty="0" smtClean="0"/>
              <a:t> </a:t>
            </a:r>
            <a:r>
              <a:rPr lang="de-DE" baseline="0" dirty="0" err="1" smtClean="0"/>
              <a:t>plants</a:t>
            </a:r>
            <a:r>
              <a:rPr lang="de-DE" baseline="0" dirty="0" smtClean="0"/>
              <a:t> </a:t>
            </a:r>
            <a:r>
              <a:rPr lang="de-DE" baseline="0" dirty="0" err="1" smtClean="0"/>
              <a:t>to</a:t>
            </a:r>
            <a:r>
              <a:rPr lang="de-DE" baseline="0" dirty="0" smtClean="0"/>
              <a:t> </a:t>
            </a:r>
            <a:r>
              <a:rPr lang="de-DE" baseline="0" dirty="0" err="1" smtClean="0"/>
              <a:t>mitigate</a:t>
            </a:r>
            <a:r>
              <a:rPr lang="de-DE" baseline="0" dirty="0" smtClean="0"/>
              <a:t> </a:t>
            </a:r>
            <a:r>
              <a:rPr lang="de-DE" baseline="0" dirty="0" err="1" smtClean="0"/>
              <a:t>the</a:t>
            </a:r>
            <a:r>
              <a:rPr lang="de-DE" baseline="0" dirty="0" smtClean="0"/>
              <a:t> </a:t>
            </a:r>
            <a:r>
              <a:rPr lang="de-DE" baseline="0" dirty="0" err="1" smtClean="0"/>
              <a:t>effects</a:t>
            </a:r>
            <a:r>
              <a:rPr lang="de-DE" baseline="0" dirty="0" smtClean="0"/>
              <a:t> </a:t>
            </a:r>
            <a:r>
              <a:rPr lang="de-DE" baseline="0" dirty="0" err="1" smtClean="0"/>
              <a:t>of</a:t>
            </a:r>
            <a:r>
              <a:rPr lang="de-DE" baseline="0" dirty="0" smtClean="0"/>
              <a:t> </a:t>
            </a:r>
            <a:r>
              <a:rPr lang="de-DE" baseline="0" dirty="0" err="1" smtClean="0"/>
              <a:t>these</a:t>
            </a:r>
            <a:r>
              <a:rPr lang="de-DE" baseline="0" dirty="0" smtClean="0"/>
              <a:t> </a:t>
            </a:r>
            <a:r>
              <a:rPr lang="de-DE" baseline="0" dirty="0" err="1" smtClean="0"/>
              <a:t>other</a:t>
            </a:r>
            <a:r>
              <a:rPr lang="de-DE" baseline="0" dirty="0" smtClean="0"/>
              <a:t> </a:t>
            </a:r>
            <a:r>
              <a:rPr lang="de-DE" baseline="0" dirty="0" err="1" smtClean="0"/>
              <a:t>factors</a:t>
            </a:r>
            <a:r>
              <a:rPr lang="de-DE" baseline="0" dirty="0" smtClean="0"/>
              <a:t>. </a:t>
            </a:r>
            <a:r>
              <a:rPr lang="de-DE" baseline="0" dirty="0" err="1" smtClean="0"/>
              <a:t>For</a:t>
            </a:r>
            <a:r>
              <a:rPr lang="de-DE" baseline="0" dirty="0" smtClean="0"/>
              <a:t> </a:t>
            </a:r>
            <a:r>
              <a:rPr lang="de-DE" baseline="0" dirty="0" err="1" smtClean="0"/>
              <a:t>example</a:t>
            </a:r>
            <a:r>
              <a:rPr lang="de-DE" baseline="0" dirty="0" smtClean="0"/>
              <a:t>, </a:t>
            </a:r>
            <a:r>
              <a:rPr lang="de-DE" baseline="0" dirty="0" err="1" smtClean="0"/>
              <a:t>they</a:t>
            </a:r>
            <a:r>
              <a:rPr lang="de-DE" baseline="0" dirty="0" smtClean="0"/>
              <a:t> </a:t>
            </a:r>
            <a:r>
              <a:rPr lang="de-DE" baseline="0" dirty="0" err="1" smtClean="0"/>
              <a:t>rather</a:t>
            </a:r>
            <a:r>
              <a:rPr lang="de-DE" baseline="0" dirty="0" smtClean="0"/>
              <a:t> </a:t>
            </a:r>
            <a:r>
              <a:rPr lang="de-DE" baseline="0" dirty="0" err="1" smtClean="0"/>
              <a:t>lower</a:t>
            </a:r>
            <a:r>
              <a:rPr lang="de-DE" baseline="0" dirty="0" smtClean="0"/>
              <a:t> </a:t>
            </a:r>
            <a:r>
              <a:rPr lang="de-DE" baseline="0" dirty="0" err="1" smtClean="0"/>
              <a:t>stomatal</a:t>
            </a:r>
            <a:r>
              <a:rPr lang="de-DE" baseline="0" dirty="0" smtClean="0"/>
              <a:t> </a:t>
            </a:r>
            <a:r>
              <a:rPr lang="de-DE" baseline="0" dirty="0" err="1" smtClean="0"/>
              <a:t>conductance</a:t>
            </a:r>
            <a:r>
              <a:rPr lang="de-DE" baseline="0" dirty="0" smtClean="0"/>
              <a:t> </a:t>
            </a:r>
            <a:r>
              <a:rPr lang="de-DE" baseline="0" dirty="0" err="1" smtClean="0"/>
              <a:t>to</a:t>
            </a:r>
            <a:r>
              <a:rPr lang="de-DE" baseline="0" dirty="0" smtClean="0"/>
              <a:t> save </a:t>
            </a:r>
            <a:r>
              <a:rPr lang="de-DE" baseline="0" dirty="0" err="1" smtClean="0"/>
              <a:t>water</a:t>
            </a:r>
            <a:r>
              <a:rPr lang="de-DE" baseline="0" dirty="0" smtClean="0"/>
              <a:t> </a:t>
            </a:r>
            <a:r>
              <a:rPr lang="de-DE" baseline="0" dirty="0" err="1" smtClean="0"/>
              <a:t>instead</a:t>
            </a:r>
            <a:r>
              <a:rPr lang="de-DE" baseline="0" dirty="0" smtClean="0"/>
              <a:t> </a:t>
            </a:r>
            <a:r>
              <a:rPr lang="de-DE" baseline="0" dirty="0" err="1" smtClean="0"/>
              <a:t>of</a:t>
            </a:r>
            <a:r>
              <a:rPr lang="de-DE" baseline="0" dirty="0" smtClean="0"/>
              <a:t> </a:t>
            </a:r>
            <a:r>
              <a:rPr lang="de-DE" baseline="0" dirty="0" err="1" smtClean="0"/>
              <a:t>using</a:t>
            </a:r>
            <a:r>
              <a:rPr lang="de-DE" baseline="0" dirty="0" smtClean="0"/>
              <a:t> </a:t>
            </a:r>
            <a:r>
              <a:rPr lang="de-DE" baseline="0" dirty="0" err="1" smtClean="0"/>
              <a:t>elevated</a:t>
            </a:r>
            <a:r>
              <a:rPr lang="de-DE" baseline="0" dirty="0" smtClean="0"/>
              <a:t> </a:t>
            </a:r>
            <a:r>
              <a:rPr lang="de-DE" baseline="0" dirty="0" err="1" smtClean="0"/>
              <a:t>Ci</a:t>
            </a:r>
            <a:r>
              <a:rPr lang="de-DE" baseline="0" dirty="0" smtClean="0"/>
              <a:t> in </a:t>
            </a:r>
            <a:r>
              <a:rPr lang="de-DE" baseline="0" dirty="0" err="1" smtClean="0"/>
              <a:t>photosynthesis</a:t>
            </a:r>
            <a:r>
              <a:rPr lang="de-DE" baseline="0" dirty="0" smtClean="0"/>
              <a:t>. </a:t>
            </a:r>
          </a:p>
          <a:p>
            <a:pPr marL="0" indent="0">
              <a:buNone/>
            </a:pPr>
            <a:endParaRPr lang="de-DE" dirty="0"/>
          </a:p>
        </p:txBody>
      </p:sp>
      <p:sp>
        <p:nvSpPr>
          <p:cNvPr id="4" name="Foliennummernplatzhalter 3"/>
          <p:cNvSpPr>
            <a:spLocks noGrp="1"/>
          </p:cNvSpPr>
          <p:nvPr>
            <p:ph type="sldNum" sz="quarter" idx="10"/>
          </p:nvPr>
        </p:nvSpPr>
        <p:spPr/>
        <p:txBody>
          <a:bodyPr/>
          <a:lstStyle/>
          <a:p>
            <a:fld id="{46E745FC-2B65-4885-82FE-6A7DE99C0385}" type="slidenum">
              <a:rPr lang="de-DE" smtClean="0"/>
              <a:t>51</a:t>
            </a:fld>
            <a:endParaRPr lang="de-DE"/>
          </a:p>
        </p:txBody>
      </p:sp>
    </p:spTree>
    <p:extLst>
      <p:ext uri="{BB962C8B-B14F-4D97-AF65-F5344CB8AC3E}">
        <p14:creationId xmlns:p14="http://schemas.microsoft.com/office/powerpoint/2010/main" val="41979380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There</a:t>
            </a:r>
            <a:r>
              <a:rPr lang="de-DE" baseline="0" dirty="0" smtClean="0"/>
              <a:t> </a:t>
            </a:r>
            <a:r>
              <a:rPr lang="de-DE" baseline="0" dirty="0" err="1" smtClean="0"/>
              <a:t>are</a:t>
            </a:r>
            <a:r>
              <a:rPr lang="de-DE" baseline="0" dirty="0" smtClean="0"/>
              <a:t> </a:t>
            </a:r>
            <a:r>
              <a:rPr lang="de-DE" baseline="0" dirty="0" err="1" smtClean="0"/>
              <a:t>some</a:t>
            </a:r>
            <a:r>
              <a:rPr lang="de-DE" baseline="0" dirty="0" smtClean="0"/>
              <a:t> </a:t>
            </a:r>
            <a:r>
              <a:rPr lang="de-DE" baseline="0" dirty="0" err="1" smtClean="0"/>
              <a:t>data</a:t>
            </a:r>
            <a:r>
              <a:rPr lang="de-DE" baseline="0" dirty="0" smtClean="0"/>
              <a:t> on </a:t>
            </a:r>
            <a:r>
              <a:rPr lang="de-DE" baseline="0" dirty="0" err="1" smtClean="0"/>
              <a:t>the</a:t>
            </a:r>
            <a:r>
              <a:rPr lang="de-DE" baseline="0" dirty="0" smtClean="0"/>
              <a:t> </a:t>
            </a:r>
            <a:r>
              <a:rPr lang="de-DE" baseline="0" dirty="0" err="1" smtClean="0"/>
              <a:t>effects</a:t>
            </a:r>
            <a:r>
              <a:rPr lang="de-DE" baseline="0" dirty="0" smtClean="0"/>
              <a:t> </a:t>
            </a:r>
            <a:r>
              <a:rPr lang="de-DE" baseline="0" dirty="0" err="1" smtClean="0"/>
              <a:t>of</a:t>
            </a:r>
            <a:r>
              <a:rPr lang="de-DE" baseline="0" dirty="0" smtClean="0"/>
              <a:t> CO2-enrichment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air</a:t>
            </a:r>
            <a:r>
              <a:rPr lang="de-DE" baseline="0" dirty="0" smtClean="0"/>
              <a:t> on </a:t>
            </a:r>
            <a:r>
              <a:rPr lang="de-DE" baseline="0" dirty="0" err="1" smtClean="0"/>
              <a:t>trees</a:t>
            </a:r>
            <a:r>
              <a:rPr lang="de-DE" baseline="0" dirty="0" smtClean="0"/>
              <a:t> </a:t>
            </a:r>
            <a:r>
              <a:rPr lang="de-DE" baseline="0" dirty="0" err="1" smtClean="0"/>
              <a:t>from</a:t>
            </a:r>
            <a:r>
              <a:rPr lang="de-DE" baseline="0" dirty="0" smtClean="0"/>
              <a:t> </a:t>
            </a:r>
            <a:r>
              <a:rPr lang="de-DE" baseline="0" dirty="0" err="1" smtClean="0"/>
              <a:t>natural</a:t>
            </a:r>
            <a:r>
              <a:rPr lang="de-DE" baseline="0" dirty="0" smtClean="0"/>
              <a:t> CO2-springs </a:t>
            </a:r>
            <a:r>
              <a:rPr lang="de-DE" baseline="0" dirty="0" err="1" smtClean="0"/>
              <a:t>or</a:t>
            </a:r>
            <a:r>
              <a:rPr lang="de-DE" baseline="0" dirty="0" smtClean="0"/>
              <a:t> large experimental </a:t>
            </a:r>
            <a:r>
              <a:rPr lang="de-DE" baseline="0" dirty="0" err="1" smtClean="0"/>
              <a:t>setups</a:t>
            </a:r>
            <a:r>
              <a:rPr lang="de-DE" baseline="0" dirty="0" smtClean="0"/>
              <a:t>. </a:t>
            </a:r>
          </a:p>
          <a:p>
            <a:endParaRPr lang="de-DE" baseline="0" dirty="0" smtClean="0"/>
          </a:p>
          <a:p>
            <a:r>
              <a:rPr lang="de-DE" baseline="0" dirty="0" smtClean="0">
                <a:sym typeface="Wingdings" panose="05000000000000000000" pitchFamily="2" charset="2"/>
              </a:rPr>
              <a:t> </a:t>
            </a:r>
            <a:r>
              <a:rPr lang="de-DE" baseline="0" dirty="0" smtClean="0"/>
              <a:t>Most </a:t>
            </a:r>
            <a:r>
              <a:rPr lang="de-DE" baseline="0" dirty="0" err="1" smtClean="0"/>
              <a:t>of</a:t>
            </a:r>
            <a:r>
              <a:rPr lang="de-DE" baseline="0" dirty="0" smtClean="0"/>
              <a:t> </a:t>
            </a:r>
            <a:r>
              <a:rPr lang="de-DE" baseline="0" dirty="0" err="1" smtClean="0"/>
              <a:t>these</a:t>
            </a:r>
            <a:r>
              <a:rPr lang="de-DE" baseline="0" dirty="0" smtClean="0"/>
              <a:t> </a:t>
            </a:r>
            <a:r>
              <a:rPr lang="de-DE" baseline="0" dirty="0" err="1" smtClean="0"/>
              <a:t>indicate</a:t>
            </a:r>
            <a:r>
              <a:rPr lang="de-DE" baseline="0" dirty="0" smtClean="0"/>
              <a:t> an initial </a:t>
            </a:r>
            <a:r>
              <a:rPr lang="de-DE" baseline="0" dirty="0" err="1" smtClean="0"/>
              <a:t>growth</a:t>
            </a:r>
            <a:r>
              <a:rPr lang="de-DE" baseline="0" dirty="0" smtClean="0"/>
              <a:t> </a:t>
            </a:r>
            <a:r>
              <a:rPr lang="de-DE" baseline="0" dirty="0" err="1" smtClean="0"/>
              <a:t>effect</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increased</a:t>
            </a:r>
            <a:r>
              <a:rPr lang="de-DE" baseline="0" dirty="0" smtClean="0"/>
              <a:t> CO2-concentration, </a:t>
            </a:r>
            <a:r>
              <a:rPr lang="de-DE" baseline="0" dirty="0" err="1" smtClean="0"/>
              <a:t>which</a:t>
            </a:r>
            <a:r>
              <a:rPr lang="de-DE" baseline="0" dirty="0" smtClean="0"/>
              <a:t>  </a:t>
            </a:r>
            <a:r>
              <a:rPr lang="de-DE" baseline="0" dirty="0" err="1" smtClean="0"/>
              <a:t>later</a:t>
            </a:r>
            <a:r>
              <a:rPr lang="de-DE" baseline="0" dirty="0" smtClean="0"/>
              <a:t> on </a:t>
            </a:r>
            <a:r>
              <a:rPr lang="de-DE" baseline="0" dirty="0" err="1" smtClean="0"/>
              <a:t>vanished</a:t>
            </a:r>
            <a:r>
              <a:rPr lang="de-DE" baseline="0" dirty="0" smtClean="0"/>
              <a:t>. </a:t>
            </a:r>
          </a:p>
          <a:p>
            <a:pPr marL="171450" indent="-171450">
              <a:buFont typeface="Wingdings" panose="05000000000000000000" pitchFamily="2" charset="2"/>
              <a:buChar char="à"/>
            </a:pPr>
            <a:r>
              <a:rPr lang="de-DE" baseline="0" dirty="0" smtClean="0"/>
              <a:t>The </a:t>
            </a:r>
            <a:r>
              <a:rPr lang="de-DE" baseline="0" dirty="0" err="1" smtClean="0"/>
              <a:t>trees</a:t>
            </a:r>
            <a:r>
              <a:rPr lang="de-DE" baseline="0" dirty="0" smtClean="0"/>
              <a:t> </a:t>
            </a:r>
            <a:r>
              <a:rPr lang="de-DE" baseline="0" dirty="0" err="1" smtClean="0"/>
              <a:t>filled</a:t>
            </a:r>
            <a:r>
              <a:rPr lang="de-DE" baseline="0" dirty="0" smtClean="0"/>
              <a:t> </a:t>
            </a:r>
            <a:r>
              <a:rPr lang="de-DE" baseline="0" dirty="0" err="1" smtClean="0"/>
              <a:t>their</a:t>
            </a:r>
            <a:r>
              <a:rPr lang="de-DE" baseline="0" dirty="0" smtClean="0"/>
              <a:t> </a:t>
            </a:r>
            <a:r>
              <a:rPr lang="de-DE" baseline="0" dirty="0" err="1" smtClean="0"/>
              <a:t>carbon</a:t>
            </a:r>
            <a:r>
              <a:rPr lang="de-DE" baseline="0" dirty="0" smtClean="0"/>
              <a:t> </a:t>
            </a:r>
            <a:r>
              <a:rPr lang="de-DE" baseline="0" dirty="0" err="1" smtClean="0"/>
              <a:t>stores</a:t>
            </a:r>
            <a:r>
              <a:rPr lang="de-DE" baseline="0" dirty="0" smtClean="0"/>
              <a:t> </a:t>
            </a:r>
            <a:r>
              <a:rPr lang="de-DE" baseline="0" dirty="0" err="1" smtClean="0"/>
              <a:t>with</a:t>
            </a:r>
            <a:r>
              <a:rPr lang="de-DE" baseline="0" dirty="0" smtClean="0"/>
              <a:t> </a:t>
            </a:r>
            <a:r>
              <a:rPr lang="de-DE" baseline="0" dirty="0" err="1" smtClean="0"/>
              <a:t>starch</a:t>
            </a:r>
            <a:r>
              <a:rPr lang="de-DE" baseline="0" dirty="0" smtClean="0"/>
              <a:t> </a:t>
            </a:r>
            <a:r>
              <a:rPr lang="de-DE" baseline="0" dirty="0" err="1" smtClean="0"/>
              <a:t>and</a:t>
            </a:r>
            <a:r>
              <a:rPr lang="de-DE" baseline="0" dirty="0" smtClean="0"/>
              <a:t> </a:t>
            </a:r>
            <a:r>
              <a:rPr lang="de-DE" baseline="0" dirty="0" err="1" smtClean="0"/>
              <a:t>lipids</a:t>
            </a:r>
            <a:r>
              <a:rPr lang="de-DE" baseline="0" dirty="0" smtClean="0"/>
              <a:t> </a:t>
            </a:r>
            <a:r>
              <a:rPr lang="de-DE" baseline="0" dirty="0" err="1" smtClean="0"/>
              <a:t>and</a:t>
            </a:r>
            <a:r>
              <a:rPr lang="de-DE" baseline="0" dirty="0" smtClean="0"/>
              <a:t> </a:t>
            </a:r>
            <a:r>
              <a:rPr lang="de-DE" baseline="0" dirty="0" err="1" smtClean="0"/>
              <a:t>effects</a:t>
            </a:r>
            <a:r>
              <a:rPr lang="de-DE" baseline="0" dirty="0" smtClean="0"/>
              <a:t> </a:t>
            </a:r>
            <a:r>
              <a:rPr lang="de-DE" baseline="0" dirty="0" err="1" smtClean="0"/>
              <a:t>of</a:t>
            </a:r>
            <a:r>
              <a:rPr lang="de-DE" baseline="0" dirty="0" smtClean="0"/>
              <a:t> </a:t>
            </a:r>
            <a:r>
              <a:rPr lang="de-DE" baseline="0" dirty="0" err="1" smtClean="0"/>
              <a:t>water-shortage</a:t>
            </a:r>
            <a:r>
              <a:rPr lang="de-DE" baseline="0" dirty="0" smtClean="0"/>
              <a:t> </a:t>
            </a:r>
            <a:r>
              <a:rPr lang="de-DE" baseline="0" dirty="0" err="1" smtClean="0"/>
              <a:t>and</a:t>
            </a:r>
            <a:r>
              <a:rPr lang="de-DE" baseline="0" dirty="0" smtClean="0"/>
              <a:t> </a:t>
            </a:r>
            <a:r>
              <a:rPr lang="de-DE" baseline="0" dirty="0" err="1" smtClean="0"/>
              <a:t>shade</a:t>
            </a:r>
            <a:r>
              <a:rPr lang="de-DE" baseline="0" dirty="0" smtClean="0"/>
              <a:t> </a:t>
            </a:r>
            <a:r>
              <a:rPr lang="de-DE" baseline="0" dirty="0" err="1" smtClean="0"/>
              <a:t>were</a:t>
            </a:r>
            <a:r>
              <a:rPr lang="de-DE" baseline="0" dirty="0" smtClean="0"/>
              <a:t> </a:t>
            </a:r>
            <a:r>
              <a:rPr lang="de-DE" baseline="0" dirty="0" err="1" smtClean="0"/>
              <a:t>mitigated</a:t>
            </a:r>
            <a:r>
              <a:rPr lang="de-DE" baseline="0" dirty="0" smtClean="0"/>
              <a:t> </a:t>
            </a:r>
            <a:r>
              <a:rPr lang="de-DE" baseline="0" dirty="0" err="1" smtClean="0"/>
              <a:t>to</a:t>
            </a:r>
            <a:r>
              <a:rPr lang="de-DE" baseline="0" dirty="0" smtClean="0"/>
              <a:t> </a:t>
            </a:r>
            <a:r>
              <a:rPr lang="de-DE" baseline="0" dirty="0" err="1" smtClean="0"/>
              <a:t>some</a:t>
            </a:r>
            <a:r>
              <a:rPr lang="de-DE" baseline="0" dirty="0" smtClean="0"/>
              <a:t> </a:t>
            </a:r>
            <a:r>
              <a:rPr lang="de-DE" baseline="0" dirty="0" err="1" smtClean="0"/>
              <a:t>extent</a:t>
            </a:r>
            <a:r>
              <a:rPr lang="de-DE" baseline="0" dirty="0" smtClean="0"/>
              <a:t>. </a:t>
            </a:r>
          </a:p>
          <a:p>
            <a:pPr marL="171450" indent="-171450">
              <a:buFont typeface="Wingdings" panose="05000000000000000000" pitchFamily="2" charset="2"/>
              <a:buChar char="à"/>
            </a:pPr>
            <a:r>
              <a:rPr lang="de-DE" baseline="0" dirty="0" smtClean="0"/>
              <a:t>But </a:t>
            </a:r>
            <a:r>
              <a:rPr lang="de-DE" baseline="0" dirty="0" err="1" smtClean="0"/>
              <a:t>the</a:t>
            </a:r>
            <a:r>
              <a:rPr lang="de-DE" baseline="0" dirty="0" smtClean="0"/>
              <a:t> </a:t>
            </a:r>
            <a:r>
              <a:rPr lang="de-DE" baseline="0" dirty="0" err="1" smtClean="0"/>
              <a:t>trees</a:t>
            </a:r>
            <a:r>
              <a:rPr lang="de-DE" baseline="0" dirty="0" smtClean="0"/>
              <a:t> </a:t>
            </a:r>
            <a:r>
              <a:rPr lang="de-DE" baseline="0" dirty="0" err="1" smtClean="0"/>
              <a:t>did</a:t>
            </a:r>
            <a:r>
              <a:rPr lang="de-DE" baseline="0" dirty="0" smtClean="0"/>
              <a:t> not </a:t>
            </a:r>
            <a:r>
              <a:rPr lang="de-DE" baseline="0" dirty="0" err="1" smtClean="0"/>
              <a:t>grow</a:t>
            </a:r>
            <a:r>
              <a:rPr lang="de-DE" baseline="0" dirty="0" smtClean="0"/>
              <a:t> </a:t>
            </a:r>
            <a:r>
              <a:rPr lang="de-DE" baseline="0" dirty="0" err="1" smtClean="0"/>
              <a:t>higher</a:t>
            </a:r>
            <a:r>
              <a:rPr lang="de-DE" baseline="0" dirty="0" smtClean="0"/>
              <a:t>, </a:t>
            </a:r>
            <a:r>
              <a:rPr lang="de-DE" baseline="0" dirty="0" err="1" smtClean="0"/>
              <a:t>they</a:t>
            </a:r>
            <a:r>
              <a:rPr lang="de-DE" baseline="0" dirty="0" smtClean="0"/>
              <a:t> </a:t>
            </a:r>
            <a:r>
              <a:rPr lang="de-DE" baseline="0" dirty="0" err="1" smtClean="0"/>
              <a:t>did</a:t>
            </a:r>
            <a:r>
              <a:rPr lang="de-DE" baseline="0" dirty="0" smtClean="0"/>
              <a:t> not </a:t>
            </a:r>
            <a:r>
              <a:rPr lang="de-DE" baseline="0" dirty="0" err="1" smtClean="0"/>
              <a:t>invest</a:t>
            </a:r>
            <a:r>
              <a:rPr lang="de-DE" baseline="0" dirty="0" smtClean="0"/>
              <a:t> </a:t>
            </a:r>
            <a:r>
              <a:rPr lang="de-DE" baseline="0" dirty="0" err="1" smtClean="0"/>
              <a:t>more</a:t>
            </a:r>
            <a:r>
              <a:rPr lang="de-DE" baseline="0" dirty="0" smtClean="0"/>
              <a:t> </a:t>
            </a:r>
            <a:r>
              <a:rPr lang="de-DE" baseline="0" dirty="0" err="1" smtClean="0"/>
              <a:t>structural</a:t>
            </a:r>
            <a:r>
              <a:rPr lang="de-DE" baseline="0" dirty="0" smtClean="0"/>
              <a:t> </a:t>
            </a:r>
            <a:r>
              <a:rPr lang="de-DE" baseline="0" dirty="0" err="1" smtClean="0"/>
              <a:t>carbon</a:t>
            </a:r>
            <a:r>
              <a:rPr lang="de-DE" baseline="0" dirty="0" smtClean="0"/>
              <a:t> </a:t>
            </a:r>
            <a:r>
              <a:rPr lang="de-DE" baseline="0" dirty="0" err="1" smtClean="0"/>
              <a:t>into</a:t>
            </a:r>
            <a:r>
              <a:rPr lang="de-DE" baseline="0" dirty="0" smtClean="0"/>
              <a:t> </a:t>
            </a:r>
            <a:r>
              <a:rPr lang="de-DE" baseline="0" dirty="0" err="1" smtClean="0"/>
              <a:t>stems</a:t>
            </a:r>
            <a:r>
              <a:rPr lang="de-DE" baseline="0" dirty="0" smtClean="0"/>
              <a:t>, </a:t>
            </a:r>
            <a:r>
              <a:rPr lang="de-DE" baseline="0" dirty="0" err="1" smtClean="0"/>
              <a:t>branches</a:t>
            </a:r>
            <a:r>
              <a:rPr lang="de-DE" baseline="0" dirty="0" smtClean="0"/>
              <a:t> </a:t>
            </a:r>
            <a:r>
              <a:rPr lang="de-DE" baseline="0" dirty="0" err="1" smtClean="0"/>
              <a:t>and</a:t>
            </a:r>
            <a:r>
              <a:rPr lang="de-DE" baseline="0" dirty="0" smtClean="0"/>
              <a:t> </a:t>
            </a:r>
            <a:r>
              <a:rPr lang="de-DE" baseline="0" dirty="0" err="1" smtClean="0"/>
              <a:t>roots</a:t>
            </a:r>
            <a:r>
              <a:rPr lang="de-DE" baseline="0" dirty="0" smtClean="0"/>
              <a:t>.  </a:t>
            </a:r>
          </a:p>
          <a:p>
            <a:pPr marL="171450" indent="-171450">
              <a:buFont typeface="Wingdings" panose="05000000000000000000" pitchFamily="2" charset="2"/>
              <a:buChar char="à"/>
            </a:pPr>
            <a:r>
              <a:rPr lang="de-DE" baseline="0" dirty="0" smtClean="0"/>
              <a:t>in </a:t>
            </a:r>
            <a:r>
              <a:rPr lang="de-DE" baseline="0" dirty="0" err="1" smtClean="0"/>
              <a:t>effect</a:t>
            </a:r>
            <a:r>
              <a:rPr lang="de-DE" baseline="0" dirty="0" smtClean="0"/>
              <a:t>, </a:t>
            </a:r>
            <a:r>
              <a:rPr lang="de-DE" baseline="0" dirty="0" err="1" smtClean="0"/>
              <a:t>carbon</a:t>
            </a:r>
            <a:r>
              <a:rPr lang="de-DE" baseline="0" dirty="0" smtClean="0"/>
              <a:t> </a:t>
            </a:r>
            <a:r>
              <a:rPr lang="de-DE" baseline="0" dirty="0" err="1" smtClean="0"/>
              <a:t>does</a:t>
            </a:r>
            <a:r>
              <a:rPr lang="de-DE" baseline="0" dirty="0" smtClean="0"/>
              <a:t> not </a:t>
            </a:r>
            <a:r>
              <a:rPr lang="de-DE" baseline="0" dirty="0" err="1" smtClean="0"/>
              <a:t>seem</a:t>
            </a:r>
            <a:r>
              <a:rPr lang="de-DE" baseline="0" dirty="0" smtClean="0"/>
              <a:t> </a:t>
            </a:r>
            <a:r>
              <a:rPr lang="de-DE" baseline="0" dirty="0" err="1" smtClean="0"/>
              <a:t>to</a:t>
            </a:r>
            <a:r>
              <a:rPr lang="de-DE" baseline="0" dirty="0" smtClean="0"/>
              <a:t> </a:t>
            </a:r>
            <a:r>
              <a:rPr lang="de-DE" baseline="0" dirty="0" err="1" smtClean="0"/>
              <a:t>be</a:t>
            </a:r>
            <a:r>
              <a:rPr lang="de-DE" baseline="0" dirty="0" smtClean="0"/>
              <a:t> a </a:t>
            </a:r>
            <a:r>
              <a:rPr lang="de-DE" baseline="0" dirty="0" err="1" smtClean="0"/>
              <a:t>limiting</a:t>
            </a:r>
            <a:r>
              <a:rPr lang="de-DE" baseline="0" dirty="0" smtClean="0"/>
              <a:t> </a:t>
            </a:r>
            <a:r>
              <a:rPr lang="de-DE" baseline="0" dirty="0" err="1" smtClean="0"/>
              <a:t>factor</a:t>
            </a:r>
            <a:r>
              <a:rPr lang="de-DE" baseline="0" dirty="0" smtClean="0"/>
              <a:t> in </a:t>
            </a:r>
            <a:r>
              <a:rPr lang="de-DE" baseline="0" dirty="0" err="1" smtClean="0"/>
              <a:t>tree</a:t>
            </a:r>
            <a:r>
              <a:rPr lang="de-DE" baseline="0" dirty="0" smtClean="0"/>
              <a:t>- </a:t>
            </a:r>
            <a:r>
              <a:rPr lang="de-DE" baseline="0" dirty="0" err="1" smtClean="0"/>
              <a:t>and</a:t>
            </a:r>
            <a:r>
              <a:rPr lang="de-DE" baseline="0" dirty="0" smtClean="0"/>
              <a:t> </a:t>
            </a:r>
            <a:r>
              <a:rPr lang="de-DE" baseline="0" dirty="0" err="1" smtClean="0"/>
              <a:t>forest</a:t>
            </a:r>
            <a:r>
              <a:rPr lang="de-DE" baseline="0" dirty="0" smtClean="0"/>
              <a:t> </a:t>
            </a:r>
            <a:r>
              <a:rPr lang="de-DE" baseline="0" dirty="0" err="1" smtClean="0"/>
              <a:t>growth</a:t>
            </a:r>
            <a:r>
              <a:rPr lang="de-DE" baseline="0" dirty="0" smtClean="0"/>
              <a:t>,</a:t>
            </a:r>
          </a:p>
          <a:p>
            <a:pPr marL="171450" indent="-171450">
              <a:buFont typeface="Wingdings" panose="05000000000000000000" pitchFamily="2" charset="2"/>
              <a:buChar char="à"/>
            </a:pPr>
            <a:r>
              <a:rPr lang="de-DE" baseline="0" dirty="0" err="1" smtClean="0"/>
              <a:t>forests</a:t>
            </a:r>
            <a:r>
              <a:rPr lang="de-DE" baseline="0" dirty="0" smtClean="0"/>
              <a:t> </a:t>
            </a:r>
            <a:r>
              <a:rPr lang="de-DE" baseline="0" dirty="0" err="1" smtClean="0"/>
              <a:t>worldwide</a:t>
            </a:r>
            <a:r>
              <a:rPr lang="de-DE" baseline="0" dirty="0" smtClean="0"/>
              <a:t> </a:t>
            </a:r>
            <a:r>
              <a:rPr lang="de-DE" baseline="0" dirty="0" err="1" smtClean="0"/>
              <a:t>may</a:t>
            </a:r>
            <a:r>
              <a:rPr lang="de-DE" baseline="0" dirty="0" smtClean="0"/>
              <a:t> </a:t>
            </a:r>
            <a:r>
              <a:rPr lang="de-DE" baseline="0" dirty="0" err="1" smtClean="0"/>
              <a:t>be</a:t>
            </a:r>
            <a:r>
              <a:rPr lang="de-DE" baseline="0" dirty="0" smtClean="0"/>
              <a:t> </a:t>
            </a:r>
            <a:r>
              <a:rPr lang="de-DE" baseline="0" dirty="0" err="1" smtClean="0"/>
              <a:t>operating</a:t>
            </a:r>
            <a:r>
              <a:rPr lang="de-DE" baseline="0" dirty="0" smtClean="0"/>
              <a:t> </a:t>
            </a:r>
            <a:r>
              <a:rPr lang="de-DE" baseline="0" dirty="0" err="1" smtClean="0"/>
              <a:t>close</a:t>
            </a:r>
            <a:r>
              <a:rPr lang="de-DE" baseline="0" dirty="0" smtClean="0"/>
              <a:t> </a:t>
            </a:r>
            <a:r>
              <a:rPr lang="de-DE" baseline="0" dirty="0" err="1" smtClean="0"/>
              <a:t>to</a:t>
            </a:r>
            <a:r>
              <a:rPr lang="de-DE" baseline="0" dirty="0" smtClean="0"/>
              <a:t> C-saturation </a:t>
            </a:r>
            <a:r>
              <a:rPr lang="de-DE" baseline="0" dirty="0" err="1" smtClean="0"/>
              <a:t>already</a:t>
            </a:r>
            <a:r>
              <a:rPr lang="de-DE" baseline="0" dirty="0" smtClean="0"/>
              <a:t>. </a:t>
            </a:r>
            <a:endParaRPr lang="de-DE" dirty="0"/>
          </a:p>
        </p:txBody>
      </p:sp>
      <p:sp>
        <p:nvSpPr>
          <p:cNvPr id="4" name="Foliennummernplatzhalter 3"/>
          <p:cNvSpPr>
            <a:spLocks noGrp="1"/>
          </p:cNvSpPr>
          <p:nvPr>
            <p:ph type="sldNum" sz="quarter" idx="10"/>
          </p:nvPr>
        </p:nvSpPr>
        <p:spPr/>
        <p:txBody>
          <a:bodyPr/>
          <a:lstStyle/>
          <a:p>
            <a:fld id="{79AEB017-55A1-4A2A-8E32-BDB836203858}" type="slidenum">
              <a:rPr lang="de-DE" smtClean="0"/>
              <a:t>52</a:t>
            </a:fld>
            <a:endParaRPr lang="de-DE"/>
          </a:p>
        </p:txBody>
      </p:sp>
    </p:spTree>
    <p:extLst>
      <p:ext uri="{BB962C8B-B14F-4D97-AF65-F5344CB8AC3E}">
        <p14:creationId xmlns:p14="http://schemas.microsoft.com/office/powerpoint/2010/main" val="2012786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Only</a:t>
            </a:r>
            <a:r>
              <a:rPr lang="de-DE" baseline="0" dirty="0" smtClean="0"/>
              <a:t> </a:t>
            </a:r>
            <a:r>
              <a:rPr lang="de-DE" baseline="0" dirty="0" err="1" smtClean="0"/>
              <a:t>photons</a:t>
            </a:r>
            <a:r>
              <a:rPr lang="de-DE" baseline="0" dirty="0" smtClean="0"/>
              <a:t> </a:t>
            </a:r>
            <a:r>
              <a:rPr lang="de-DE" baseline="0" dirty="0" err="1" smtClean="0"/>
              <a:t>of</a:t>
            </a:r>
            <a:r>
              <a:rPr lang="de-DE" baseline="0" dirty="0" smtClean="0"/>
              <a:t> </a:t>
            </a:r>
            <a:r>
              <a:rPr lang="de-DE" baseline="0" dirty="0" err="1" smtClean="0"/>
              <a:t>certain</a:t>
            </a:r>
            <a:r>
              <a:rPr lang="de-DE" baseline="0" dirty="0" smtClean="0"/>
              <a:t> </a:t>
            </a:r>
            <a:r>
              <a:rPr lang="de-DE" baseline="0" dirty="0" err="1" smtClean="0"/>
              <a:t>wavelengths</a:t>
            </a:r>
            <a:r>
              <a:rPr lang="de-DE" baseline="0" dirty="0" smtClean="0"/>
              <a:t> </a:t>
            </a:r>
            <a:r>
              <a:rPr lang="de-DE" baseline="0" dirty="0" err="1" smtClean="0"/>
              <a:t>can</a:t>
            </a:r>
            <a:r>
              <a:rPr lang="de-DE" baseline="0" dirty="0" smtClean="0"/>
              <a:t> </a:t>
            </a:r>
            <a:r>
              <a:rPr lang="de-DE" baseline="0" dirty="0" err="1" smtClean="0"/>
              <a:t>be</a:t>
            </a:r>
            <a:r>
              <a:rPr lang="de-DE" baseline="0" dirty="0" smtClean="0"/>
              <a:t> </a:t>
            </a:r>
            <a:r>
              <a:rPr lang="de-DE" baseline="0" dirty="0" err="1" smtClean="0"/>
              <a:t>utilized</a:t>
            </a:r>
            <a:r>
              <a:rPr lang="de-DE" baseline="0" dirty="0" smtClean="0"/>
              <a:t> </a:t>
            </a:r>
            <a:r>
              <a:rPr lang="de-DE" baseline="0" dirty="0" err="1" smtClean="0"/>
              <a:t>by</a:t>
            </a:r>
            <a:r>
              <a:rPr lang="de-DE" baseline="0" dirty="0" smtClean="0"/>
              <a:t> </a:t>
            </a:r>
            <a:r>
              <a:rPr lang="de-DE" baseline="0" dirty="0" err="1" smtClean="0"/>
              <a:t>the</a:t>
            </a:r>
            <a:r>
              <a:rPr lang="de-DE" baseline="0" dirty="0" smtClean="0"/>
              <a:t> </a:t>
            </a:r>
            <a:r>
              <a:rPr lang="de-DE" baseline="0" dirty="0" err="1" smtClean="0"/>
              <a:t>plants</a:t>
            </a:r>
            <a:r>
              <a:rPr lang="de-DE" baseline="0" dirty="0" smtClean="0"/>
              <a:t> </a:t>
            </a:r>
            <a:r>
              <a:rPr lang="de-DE" baseline="0" dirty="0" err="1" smtClean="0"/>
              <a:t>to</a:t>
            </a:r>
            <a:r>
              <a:rPr lang="de-DE" baseline="0" dirty="0" smtClean="0"/>
              <a:t> </a:t>
            </a:r>
            <a:r>
              <a:rPr lang="de-DE" baseline="0" dirty="0" err="1" smtClean="0"/>
              <a:t>excite</a:t>
            </a:r>
            <a:r>
              <a:rPr lang="de-DE" baseline="0" dirty="0" smtClean="0"/>
              <a:t> </a:t>
            </a:r>
            <a:r>
              <a:rPr lang="de-DE" baseline="0" dirty="0" err="1" smtClean="0"/>
              <a:t>electrons</a:t>
            </a:r>
            <a:r>
              <a:rPr lang="de-DE" baseline="0" dirty="0" smtClean="0"/>
              <a:t>. This </a:t>
            </a:r>
            <a:r>
              <a:rPr lang="de-DE" baseline="0" dirty="0" err="1" smtClean="0"/>
              <a:t>graph</a:t>
            </a:r>
            <a:r>
              <a:rPr lang="de-DE" baseline="0" dirty="0" smtClean="0"/>
              <a:t> </a:t>
            </a:r>
            <a:r>
              <a:rPr lang="de-DE" baseline="0" dirty="0" err="1" smtClean="0"/>
              <a:t>shows</a:t>
            </a:r>
            <a:r>
              <a:rPr lang="de-DE" baseline="0" dirty="0" smtClean="0"/>
              <a:t> </a:t>
            </a:r>
            <a:r>
              <a:rPr lang="de-DE" baseline="0" dirty="0" err="1" smtClean="0"/>
              <a:t>the</a:t>
            </a:r>
            <a:r>
              <a:rPr lang="de-DE" baseline="0" dirty="0" smtClean="0"/>
              <a:t> </a:t>
            </a:r>
            <a:r>
              <a:rPr lang="de-DE" baseline="0" dirty="0" err="1" smtClean="0"/>
              <a:t>wavelength</a:t>
            </a:r>
            <a:r>
              <a:rPr lang="de-DE" baseline="0" dirty="0" smtClean="0"/>
              <a:t> in </a:t>
            </a:r>
            <a:r>
              <a:rPr lang="de-DE" baseline="0" dirty="0" err="1" smtClean="0"/>
              <a:t>nanometers</a:t>
            </a:r>
            <a:r>
              <a:rPr lang="de-DE" baseline="0" dirty="0" smtClean="0"/>
              <a:t> (10</a:t>
            </a:r>
            <a:r>
              <a:rPr lang="de-DE" baseline="30000" dirty="0" smtClean="0"/>
              <a:t>-9</a:t>
            </a:r>
            <a:r>
              <a:rPr lang="de-DE" baseline="0" dirty="0" smtClean="0"/>
              <a:t> m) </a:t>
            </a:r>
            <a:r>
              <a:rPr lang="de-DE" baseline="0" dirty="0" err="1" smtClean="0"/>
              <a:t>and</a:t>
            </a:r>
            <a:r>
              <a:rPr lang="de-DE" baseline="0" dirty="0" smtClean="0"/>
              <a:t> </a:t>
            </a:r>
            <a:r>
              <a:rPr lang="de-DE" baseline="0" dirty="0" err="1" smtClean="0"/>
              <a:t>their</a:t>
            </a:r>
            <a:r>
              <a:rPr lang="de-DE" baseline="0" dirty="0" smtClean="0"/>
              <a:t> </a:t>
            </a:r>
            <a:r>
              <a:rPr lang="de-DE" baseline="0" dirty="0" err="1" smtClean="0"/>
              <a:t>colours</a:t>
            </a:r>
            <a:r>
              <a:rPr lang="de-DE" baseline="0" dirty="0" smtClean="0"/>
              <a:t> in </a:t>
            </a:r>
            <a:r>
              <a:rPr lang="de-DE" baseline="0" dirty="0" err="1" smtClean="0"/>
              <a:t>the</a:t>
            </a:r>
            <a:r>
              <a:rPr lang="de-DE" baseline="0" dirty="0" smtClean="0"/>
              <a:t> </a:t>
            </a:r>
            <a:r>
              <a:rPr lang="de-DE" baseline="0" dirty="0" err="1" smtClean="0"/>
              <a:t>visible</a:t>
            </a:r>
            <a:r>
              <a:rPr lang="de-DE" baseline="0" dirty="0" smtClean="0"/>
              <a:t> </a:t>
            </a:r>
            <a:r>
              <a:rPr lang="de-DE" baseline="0" dirty="0" err="1" smtClean="0"/>
              <a:t>spectrum</a:t>
            </a:r>
            <a:r>
              <a:rPr lang="de-DE" baseline="0" dirty="0" smtClean="0"/>
              <a:t> on </a:t>
            </a:r>
            <a:r>
              <a:rPr lang="de-DE" baseline="0" dirty="0" err="1" smtClean="0"/>
              <a:t>the</a:t>
            </a:r>
            <a:r>
              <a:rPr lang="de-DE" baseline="0" dirty="0" smtClean="0"/>
              <a:t> X-</a:t>
            </a:r>
            <a:r>
              <a:rPr lang="de-DE" baseline="0" dirty="0" err="1" smtClean="0"/>
              <a:t>axis</a:t>
            </a:r>
            <a:r>
              <a:rPr lang="de-DE" baseline="0" dirty="0" smtClean="0"/>
              <a:t>.</a:t>
            </a:r>
          </a:p>
          <a:p>
            <a:r>
              <a:rPr lang="de-DE" baseline="0" dirty="0" smtClean="0"/>
              <a:t>Absorption </a:t>
            </a:r>
            <a:r>
              <a:rPr lang="de-DE" baseline="0" dirty="0" err="1" smtClean="0"/>
              <a:t>of</a:t>
            </a:r>
            <a:r>
              <a:rPr lang="de-DE" baseline="0" dirty="0" smtClean="0"/>
              <a:t> </a:t>
            </a:r>
            <a:r>
              <a:rPr lang="de-DE" baseline="0" dirty="0" err="1" smtClean="0"/>
              <a:t>these</a:t>
            </a:r>
            <a:r>
              <a:rPr lang="de-DE" baseline="0" dirty="0" smtClean="0"/>
              <a:t> </a:t>
            </a:r>
            <a:r>
              <a:rPr lang="de-DE" baseline="0" dirty="0" err="1" smtClean="0"/>
              <a:t>wavelengths</a:t>
            </a:r>
            <a:r>
              <a:rPr lang="de-DE" baseline="0" dirty="0" smtClean="0"/>
              <a:t>, </a:t>
            </a:r>
            <a:r>
              <a:rPr lang="de-DE" baseline="0" dirty="0" err="1" smtClean="0"/>
              <a:t>absorption</a:t>
            </a:r>
            <a:r>
              <a:rPr lang="de-DE" baseline="0" dirty="0" smtClean="0"/>
              <a:t> </a:t>
            </a:r>
            <a:r>
              <a:rPr lang="de-DE" baseline="0" dirty="0" err="1" smtClean="0"/>
              <a:t>spectra</a:t>
            </a:r>
            <a:r>
              <a:rPr lang="de-DE" baseline="0" dirty="0" smtClean="0"/>
              <a:t> </a:t>
            </a:r>
            <a:r>
              <a:rPr lang="de-DE" baseline="0" dirty="0" err="1" smtClean="0"/>
              <a:t>are</a:t>
            </a:r>
            <a:r>
              <a:rPr lang="de-DE" baseline="0" dirty="0" smtClean="0"/>
              <a:t> </a:t>
            </a:r>
            <a:r>
              <a:rPr lang="de-DE" baseline="0" dirty="0" err="1" smtClean="0"/>
              <a:t>shown</a:t>
            </a:r>
            <a:r>
              <a:rPr lang="de-DE" baseline="0" dirty="0" smtClean="0"/>
              <a:t> </a:t>
            </a:r>
            <a:r>
              <a:rPr lang="de-DE" baseline="0" dirty="0" err="1" smtClean="0"/>
              <a:t>for</a:t>
            </a:r>
            <a:r>
              <a:rPr lang="de-DE" baseline="0" dirty="0" smtClean="0"/>
              <a:t> </a:t>
            </a:r>
            <a:r>
              <a:rPr lang="de-DE" baseline="0" dirty="0" err="1" smtClean="0"/>
              <a:t>chlorophyll</a:t>
            </a:r>
            <a:r>
              <a:rPr lang="de-DE" baseline="0" dirty="0" smtClean="0"/>
              <a:t> a </a:t>
            </a:r>
            <a:r>
              <a:rPr lang="de-DE" baseline="0" dirty="0" err="1" smtClean="0"/>
              <a:t>and</a:t>
            </a:r>
            <a:r>
              <a:rPr lang="de-DE" baseline="0" dirty="0" smtClean="0"/>
              <a:t> b </a:t>
            </a:r>
            <a:r>
              <a:rPr lang="de-DE" baseline="0" dirty="0" err="1" smtClean="0"/>
              <a:t>and</a:t>
            </a:r>
            <a:r>
              <a:rPr lang="de-DE" baseline="0" dirty="0" smtClean="0"/>
              <a:t> </a:t>
            </a:r>
            <a:r>
              <a:rPr lang="de-DE" baseline="0" dirty="0" err="1" smtClean="0"/>
              <a:t>for</a:t>
            </a:r>
            <a:r>
              <a:rPr lang="de-DE" baseline="0" dirty="0" smtClean="0"/>
              <a:t> </a:t>
            </a:r>
            <a:r>
              <a:rPr lang="de-DE" baseline="0" dirty="0" err="1" smtClean="0"/>
              <a:t>several</a:t>
            </a:r>
            <a:r>
              <a:rPr lang="de-DE" baseline="0" dirty="0" smtClean="0"/>
              <a:t> </a:t>
            </a:r>
            <a:r>
              <a:rPr lang="de-DE" baseline="0" dirty="0" err="1" smtClean="0"/>
              <a:t>carotinoids</a:t>
            </a:r>
            <a:r>
              <a:rPr lang="de-DE" baseline="0" dirty="0" smtClean="0"/>
              <a:t>  </a:t>
            </a:r>
            <a:r>
              <a:rPr lang="de-DE" baseline="0" dirty="0" err="1" smtClean="0"/>
              <a:t>present</a:t>
            </a:r>
            <a:r>
              <a:rPr lang="de-DE" baseline="0" dirty="0" smtClean="0"/>
              <a:t> in </a:t>
            </a:r>
            <a:r>
              <a:rPr lang="de-DE" baseline="0" dirty="0" err="1" smtClean="0"/>
              <a:t>the</a:t>
            </a:r>
            <a:r>
              <a:rPr lang="de-DE" baseline="0" dirty="0" smtClean="0"/>
              <a:t> </a:t>
            </a:r>
            <a:r>
              <a:rPr lang="de-DE" baseline="0" dirty="0" err="1" smtClean="0"/>
              <a:t>chloroplasts</a:t>
            </a:r>
            <a:r>
              <a:rPr lang="de-DE" baseline="0" dirty="0" smtClean="0"/>
              <a:t>. </a:t>
            </a:r>
          </a:p>
          <a:p>
            <a:endParaRPr lang="de-DE" baseline="0" dirty="0" smtClean="0"/>
          </a:p>
          <a:p>
            <a:r>
              <a:rPr lang="de-DE" baseline="0" dirty="0" smtClean="0"/>
              <a:t>Chlorophyll a </a:t>
            </a:r>
            <a:r>
              <a:rPr lang="de-DE" baseline="0" dirty="0" err="1" smtClean="0"/>
              <a:t>shows</a:t>
            </a:r>
            <a:r>
              <a:rPr lang="de-DE" baseline="0" dirty="0" smtClean="0"/>
              <a:t> </a:t>
            </a:r>
            <a:r>
              <a:rPr lang="de-DE" baseline="0" dirty="0" err="1" smtClean="0"/>
              <a:t>absorption</a:t>
            </a:r>
            <a:r>
              <a:rPr lang="de-DE" baseline="0" dirty="0" smtClean="0"/>
              <a:t> </a:t>
            </a:r>
            <a:r>
              <a:rPr lang="de-DE" baseline="0" dirty="0" err="1" smtClean="0"/>
              <a:t>peaks</a:t>
            </a:r>
            <a:r>
              <a:rPr lang="de-DE" baseline="0" dirty="0" smtClean="0"/>
              <a:t> at </a:t>
            </a:r>
            <a:r>
              <a:rPr lang="de-DE" baseline="0" dirty="0" err="1" smtClean="0"/>
              <a:t>about</a:t>
            </a:r>
            <a:r>
              <a:rPr lang="de-DE" baseline="0" dirty="0" smtClean="0"/>
              <a:t> 430 </a:t>
            </a:r>
            <a:r>
              <a:rPr lang="de-DE" baseline="0" dirty="0" err="1" smtClean="0"/>
              <a:t>and</a:t>
            </a:r>
            <a:r>
              <a:rPr lang="de-DE" baseline="0" dirty="0" smtClean="0"/>
              <a:t> 660nm, </a:t>
            </a:r>
            <a:r>
              <a:rPr lang="de-DE" baseline="0" dirty="0" err="1" smtClean="0"/>
              <a:t>chlorophyll</a:t>
            </a:r>
            <a:r>
              <a:rPr lang="de-DE" baseline="0" dirty="0" smtClean="0"/>
              <a:t> b at 4560 </a:t>
            </a:r>
            <a:r>
              <a:rPr lang="de-DE" baseline="0" dirty="0" err="1" smtClean="0"/>
              <a:t>and</a:t>
            </a:r>
            <a:r>
              <a:rPr lang="de-DE" baseline="0" dirty="0" smtClean="0"/>
              <a:t> 640nm. The </a:t>
            </a:r>
            <a:r>
              <a:rPr lang="de-DE" baseline="0" dirty="0" err="1" smtClean="0"/>
              <a:t>spectrum</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carotenoids</a:t>
            </a:r>
            <a:r>
              <a:rPr lang="de-DE" baseline="0" dirty="0" smtClean="0"/>
              <a:t> </a:t>
            </a:r>
            <a:r>
              <a:rPr lang="de-DE" baseline="0" dirty="0" err="1" smtClean="0"/>
              <a:t>peaks</a:t>
            </a:r>
            <a:r>
              <a:rPr lang="de-DE" baseline="0" dirty="0" smtClean="0"/>
              <a:t> at ca. 440 </a:t>
            </a:r>
            <a:r>
              <a:rPr lang="de-DE" baseline="0" dirty="0" err="1" smtClean="0"/>
              <a:t>to</a:t>
            </a:r>
            <a:r>
              <a:rPr lang="de-DE" baseline="0" dirty="0" smtClean="0"/>
              <a:t> 550 nm.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visible</a:t>
            </a:r>
            <a:r>
              <a:rPr lang="de-DE" baseline="0" dirty="0" smtClean="0"/>
              <a:t> </a:t>
            </a:r>
            <a:r>
              <a:rPr lang="de-DE" baseline="0" dirty="0" err="1" smtClean="0"/>
              <a:t>spectrum</a:t>
            </a:r>
            <a:r>
              <a:rPr lang="de-DE" baseline="0" dirty="0" smtClean="0"/>
              <a:t>, </a:t>
            </a:r>
            <a:r>
              <a:rPr lang="de-DE" baseline="0" dirty="0" err="1" smtClean="0"/>
              <a:t>the</a:t>
            </a:r>
            <a:r>
              <a:rPr lang="de-DE" baseline="0" dirty="0" smtClean="0"/>
              <a:t> </a:t>
            </a:r>
            <a:r>
              <a:rPr lang="de-DE" baseline="0" dirty="0" err="1" smtClean="0"/>
              <a:t>chlorophylls</a:t>
            </a:r>
            <a:r>
              <a:rPr lang="de-DE" baseline="0" dirty="0" smtClean="0"/>
              <a:t> </a:t>
            </a:r>
            <a:r>
              <a:rPr lang="de-DE" baseline="0" dirty="0" err="1" smtClean="0"/>
              <a:t>reflect</a:t>
            </a:r>
            <a:r>
              <a:rPr lang="de-DE" baseline="0" dirty="0" smtClean="0"/>
              <a:t> </a:t>
            </a:r>
            <a:r>
              <a:rPr lang="de-DE" baseline="0" dirty="0" err="1" smtClean="0"/>
              <a:t>only</a:t>
            </a:r>
            <a:r>
              <a:rPr lang="de-DE" baseline="0" dirty="0" smtClean="0"/>
              <a:t> </a:t>
            </a:r>
            <a:r>
              <a:rPr lang="de-DE" baseline="0" dirty="0" err="1" smtClean="0"/>
              <a:t>the</a:t>
            </a:r>
            <a:r>
              <a:rPr lang="de-DE" baseline="0" dirty="0" smtClean="0"/>
              <a:t> </a:t>
            </a:r>
            <a:r>
              <a:rPr lang="de-DE" baseline="0" dirty="0" err="1" smtClean="0"/>
              <a:t>green</a:t>
            </a:r>
            <a:r>
              <a:rPr lang="de-DE" baseline="0" dirty="0" smtClean="0"/>
              <a:t> </a:t>
            </a:r>
            <a:r>
              <a:rPr lang="de-DE" baseline="0" dirty="0" err="1" smtClean="0"/>
              <a:t>wavelengths</a:t>
            </a:r>
            <a:r>
              <a:rPr lang="de-DE" baseline="0" dirty="0" smtClean="0"/>
              <a:t>, </a:t>
            </a:r>
            <a:r>
              <a:rPr lang="de-DE" baseline="0" dirty="0" err="1" smtClean="0"/>
              <a:t>hence</a:t>
            </a:r>
            <a:r>
              <a:rPr lang="de-DE" baseline="0" dirty="0" smtClean="0"/>
              <a:t> </a:t>
            </a:r>
            <a:r>
              <a:rPr lang="de-DE" baseline="0" dirty="0" err="1" smtClean="0"/>
              <a:t>their</a:t>
            </a:r>
            <a:r>
              <a:rPr lang="de-DE" baseline="0" dirty="0" smtClean="0"/>
              <a:t> </a:t>
            </a:r>
            <a:r>
              <a:rPr lang="de-DE" baseline="0" dirty="0" err="1" smtClean="0"/>
              <a:t>green</a:t>
            </a:r>
            <a:r>
              <a:rPr lang="de-DE" baseline="0" dirty="0" smtClean="0"/>
              <a:t> </a:t>
            </a:r>
            <a:r>
              <a:rPr lang="de-DE" baseline="0" dirty="0" err="1" smtClean="0"/>
              <a:t>colour</a:t>
            </a:r>
            <a:r>
              <a:rPr lang="de-DE" baseline="0" dirty="0" smtClean="0"/>
              <a:t>. </a:t>
            </a:r>
            <a:r>
              <a:rPr lang="de-DE" baseline="0" dirty="0" err="1" smtClean="0"/>
              <a:t>the</a:t>
            </a:r>
            <a:r>
              <a:rPr lang="de-DE" baseline="0" dirty="0" smtClean="0"/>
              <a:t> </a:t>
            </a:r>
            <a:r>
              <a:rPr lang="de-DE" baseline="0" dirty="0" err="1" smtClean="0"/>
              <a:t>carotinoids</a:t>
            </a:r>
            <a:r>
              <a:rPr lang="de-DE" baseline="0" dirty="0" smtClean="0"/>
              <a:t> </a:t>
            </a:r>
            <a:r>
              <a:rPr lang="de-DE" baseline="0" dirty="0" err="1" smtClean="0"/>
              <a:t>reflect</a:t>
            </a:r>
            <a:r>
              <a:rPr lang="de-DE" baseline="0" dirty="0" smtClean="0"/>
              <a:t> </a:t>
            </a:r>
            <a:r>
              <a:rPr lang="de-DE" baseline="0" dirty="0" err="1" smtClean="0"/>
              <a:t>mainly</a:t>
            </a:r>
            <a:r>
              <a:rPr lang="de-DE" baseline="0" dirty="0" smtClean="0"/>
              <a:t> </a:t>
            </a:r>
            <a:r>
              <a:rPr lang="de-DE" baseline="0" dirty="0" err="1" smtClean="0"/>
              <a:t>yellow</a:t>
            </a:r>
            <a:r>
              <a:rPr lang="de-DE" baseline="0" dirty="0" smtClean="0"/>
              <a:t> </a:t>
            </a:r>
            <a:r>
              <a:rPr lang="de-DE" baseline="0" dirty="0" err="1" smtClean="0"/>
              <a:t>and</a:t>
            </a:r>
            <a:r>
              <a:rPr lang="de-DE" baseline="0" dirty="0" smtClean="0"/>
              <a:t> </a:t>
            </a:r>
            <a:r>
              <a:rPr lang="de-DE" baseline="0" dirty="0" err="1" smtClean="0"/>
              <a:t>red</a:t>
            </a:r>
            <a:r>
              <a:rPr lang="de-DE" baseline="0" dirty="0" smtClean="0"/>
              <a:t> light </a:t>
            </a:r>
            <a:r>
              <a:rPr lang="de-DE" baseline="0" dirty="0" err="1" smtClean="0"/>
              <a:t>and</a:t>
            </a:r>
            <a:r>
              <a:rPr lang="de-DE" baseline="0" dirty="0" smtClean="0"/>
              <a:t> </a:t>
            </a:r>
            <a:r>
              <a:rPr lang="de-DE" baseline="0" dirty="0" err="1" smtClean="0"/>
              <a:t>consequently</a:t>
            </a:r>
            <a:r>
              <a:rPr lang="de-DE" baseline="0" dirty="0" smtClean="0"/>
              <a:t> </a:t>
            </a:r>
            <a:r>
              <a:rPr lang="de-DE" baseline="0" dirty="0" err="1" smtClean="0"/>
              <a:t>are</a:t>
            </a:r>
            <a:r>
              <a:rPr lang="de-DE" baseline="0" dirty="0" smtClean="0"/>
              <a:t> orange. </a:t>
            </a:r>
          </a:p>
          <a:p>
            <a:endParaRPr lang="de-DE" baseline="0" dirty="0" smtClean="0"/>
          </a:p>
          <a:p>
            <a:r>
              <a:rPr lang="de-DE" baseline="0" dirty="0" err="1" smtClean="0"/>
              <a:t>Remember</a:t>
            </a:r>
            <a:r>
              <a:rPr lang="de-DE" baseline="0" dirty="0" smtClean="0"/>
              <a:t>: </a:t>
            </a:r>
            <a:r>
              <a:rPr lang="de-DE" baseline="0" dirty="0" err="1" smtClean="0"/>
              <a:t>the</a:t>
            </a:r>
            <a:r>
              <a:rPr lang="de-DE" baseline="0" dirty="0" smtClean="0"/>
              <a:t> </a:t>
            </a:r>
            <a:r>
              <a:rPr lang="de-DE" baseline="0" dirty="0" err="1" smtClean="0"/>
              <a:t>shorter</a:t>
            </a:r>
            <a:r>
              <a:rPr lang="de-DE" baseline="0" dirty="0" smtClean="0"/>
              <a:t> </a:t>
            </a:r>
            <a:r>
              <a:rPr lang="de-DE" baseline="0" dirty="0" err="1" smtClean="0"/>
              <a:t>the</a:t>
            </a:r>
            <a:r>
              <a:rPr lang="de-DE" baseline="0" dirty="0" smtClean="0"/>
              <a:t> </a:t>
            </a:r>
            <a:r>
              <a:rPr lang="de-DE" baseline="0" dirty="0" err="1" smtClean="0"/>
              <a:t>wavelength</a:t>
            </a:r>
            <a:r>
              <a:rPr lang="de-DE" baseline="0" dirty="0" smtClean="0"/>
              <a:t> </a:t>
            </a:r>
            <a:r>
              <a:rPr lang="de-DE" baseline="0" dirty="0" err="1" smtClean="0"/>
              <a:t>of</a:t>
            </a:r>
            <a:r>
              <a:rPr lang="de-DE" baseline="0" dirty="0" smtClean="0"/>
              <a:t> a </a:t>
            </a:r>
            <a:r>
              <a:rPr lang="de-DE" baseline="0" dirty="0" err="1" smtClean="0"/>
              <a:t>photon</a:t>
            </a:r>
            <a:r>
              <a:rPr lang="de-DE" baseline="0" dirty="0" smtClean="0"/>
              <a:t>, </a:t>
            </a:r>
            <a:r>
              <a:rPr lang="de-DE" baseline="0" dirty="0" err="1" smtClean="0"/>
              <a:t>the</a:t>
            </a:r>
            <a:r>
              <a:rPr lang="de-DE" baseline="0" dirty="0" smtClean="0"/>
              <a:t> </a:t>
            </a:r>
            <a:r>
              <a:rPr lang="de-DE" baseline="0" dirty="0" err="1" smtClean="0"/>
              <a:t>higher</a:t>
            </a:r>
            <a:r>
              <a:rPr lang="de-DE" baseline="0" dirty="0" smtClean="0"/>
              <a:t> </a:t>
            </a:r>
            <a:r>
              <a:rPr lang="de-DE" baseline="0" dirty="0" err="1" smtClean="0"/>
              <a:t>its</a:t>
            </a:r>
            <a:r>
              <a:rPr lang="de-DE" baseline="0" dirty="0" smtClean="0"/>
              <a:t> </a:t>
            </a:r>
            <a:r>
              <a:rPr lang="de-DE" baseline="0" dirty="0" err="1" smtClean="0"/>
              <a:t>energy</a:t>
            </a:r>
            <a:endParaRPr lang="de-DE" baseline="0" dirty="0" smtClean="0"/>
          </a:p>
          <a:p>
            <a:endParaRPr lang="de-DE" baseline="0" dirty="0" smtClean="0"/>
          </a:p>
        </p:txBody>
      </p:sp>
      <p:sp>
        <p:nvSpPr>
          <p:cNvPr id="4" name="Foliennummernplatzhalter 3"/>
          <p:cNvSpPr>
            <a:spLocks noGrp="1"/>
          </p:cNvSpPr>
          <p:nvPr>
            <p:ph type="sldNum" sz="quarter" idx="10"/>
          </p:nvPr>
        </p:nvSpPr>
        <p:spPr/>
        <p:txBody>
          <a:bodyPr/>
          <a:lstStyle/>
          <a:p>
            <a:fld id="{0FE06A18-B6B3-4D1F-9B44-D5FFF42782DB}" type="slidenum">
              <a:rPr lang="de-DE" smtClean="0"/>
              <a:t>5</a:t>
            </a:fld>
            <a:endParaRPr lang="de-DE"/>
          </a:p>
        </p:txBody>
      </p:sp>
    </p:spTree>
    <p:extLst>
      <p:ext uri="{BB962C8B-B14F-4D97-AF65-F5344CB8AC3E}">
        <p14:creationId xmlns:p14="http://schemas.microsoft.com/office/powerpoint/2010/main" val="27277269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Several</a:t>
            </a:r>
            <a:r>
              <a:rPr lang="de-DE" baseline="0" dirty="0" smtClean="0"/>
              <a:t> </a:t>
            </a:r>
            <a:r>
              <a:rPr lang="de-DE" baseline="0" dirty="0" err="1" smtClean="0"/>
              <a:t>abiotic</a:t>
            </a:r>
            <a:r>
              <a:rPr lang="de-DE" baseline="0" dirty="0" smtClean="0"/>
              <a:t> </a:t>
            </a:r>
            <a:r>
              <a:rPr lang="de-DE" baseline="0" dirty="0" err="1" smtClean="0"/>
              <a:t>factors</a:t>
            </a:r>
            <a:r>
              <a:rPr lang="de-DE" baseline="0" dirty="0" smtClean="0"/>
              <a:t> </a:t>
            </a:r>
            <a:r>
              <a:rPr lang="de-DE" baseline="0" dirty="0" err="1" smtClean="0"/>
              <a:t>exert</a:t>
            </a:r>
            <a:r>
              <a:rPr lang="de-DE" baseline="0" dirty="0" smtClean="0"/>
              <a:t> </a:t>
            </a:r>
            <a:r>
              <a:rPr lang="de-DE" baseline="0" dirty="0" err="1" smtClean="0"/>
              <a:t>influence</a:t>
            </a:r>
            <a:r>
              <a:rPr lang="de-DE" baseline="0" dirty="0" smtClean="0"/>
              <a:t> on </a:t>
            </a:r>
            <a:r>
              <a:rPr lang="de-DE" baseline="0" dirty="0" err="1" smtClean="0"/>
              <a:t>the</a:t>
            </a:r>
            <a:r>
              <a:rPr lang="de-DE" baseline="0" dirty="0" smtClean="0"/>
              <a:t> rate </a:t>
            </a:r>
            <a:r>
              <a:rPr lang="de-DE" baseline="0" dirty="0" err="1" smtClean="0"/>
              <a:t>of</a:t>
            </a:r>
            <a:r>
              <a:rPr lang="de-DE" baseline="0" dirty="0" smtClean="0"/>
              <a:t> </a:t>
            </a:r>
            <a:r>
              <a:rPr lang="de-DE" baseline="0" dirty="0" err="1" smtClean="0"/>
              <a:t>photosynthesis</a:t>
            </a:r>
            <a:r>
              <a:rPr lang="de-DE" baseline="0" dirty="0" smtClean="0"/>
              <a:t>. </a:t>
            </a:r>
          </a:p>
          <a:p>
            <a:r>
              <a:rPr lang="de-DE" baseline="0" dirty="0" err="1" smtClean="0"/>
              <a:t>One</a:t>
            </a:r>
            <a:r>
              <a:rPr lang="de-DE" baseline="0" dirty="0" smtClean="0"/>
              <a:t> </a:t>
            </a:r>
            <a:r>
              <a:rPr lang="de-DE" baseline="0" dirty="0" err="1" smtClean="0"/>
              <a:t>major</a:t>
            </a:r>
            <a:r>
              <a:rPr lang="de-DE" baseline="0" dirty="0" smtClean="0"/>
              <a:t> </a:t>
            </a:r>
            <a:r>
              <a:rPr lang="de-DE" baseline="0" dirty="0" err="1" smtClean="0"/>
              <a:t>factor</a:t>
            </a:r>
            <a:r>
              <a:rPr lang="de-DE" baseline="0" dirty="0" smtClean="0"/>
              <a:t> </a:t>
            </a:r>
            <a:r>
              <a:rPr lang="de-DE" baseline="0" dirty="0" err="1" smtClean="0"/>
              <a:t>is</a:t>
            </a:r>
            <a:r>
              <a:rPr lang="de-DE" baseline="0" dirty="0" smtClean="0"/>
              <a:t> </a:t>
            </a:r>
            <a:r>
              <a:rPr lang="de-DE" baseline="0" dirty="0" err="1" smtClean="0"/>
              <a:t>obviously</a:t>
            </a:r>
            <a:r>
              <a:rPr lang="de-DE" baseline="0" dirty="0" smtClean="0"/>
              <a:t> light – </a:t>
            </a:r>
            <a:r>
              <a:rPr lang="de-DE" baseline="0" dirty="0" err="1" smtClean="0"/>
              <a:t>it</a:t>
            </a:r>
            <a:r>
              <a:rPr lang="de-DE" baseline="0" dirty="0" smtClean="0"/>
              <a:t> </a:t>
            </a:r>
            <a:r>
              <a:rPr lang="de-DE" baseline="0" dirty="0" err="1" smtClean="0"/>
              <a:t>is</a:t>
            </a:r>
            <a:r>
              <a:rPr lang="de-DE" baseline="0" dirty="0" smtClean="0"/>
              <a:t> </a:t>
            </a:r>
            <a:r>
              <a:rPr lang="de-DE" baseline="0" dirty="0" err="1" smtClean="0"/>
              <a:t>the</a:t>
            </a:r>
            <a:r>
              <a:rPr lang="de-DE" baseline="0" dirty="0" smtClean="0"/>
              <a:t> </a:t>
            </a:r>
            <a:r>
              <a:rPr lang="de-DE" baseline="0" dirty="0" err="1" smtClean="0"/>
              <a:t>driving</a:t>
            </a:r>
            <a:r>
              <a:rPr lang="de-DE" baseline="0" dirty="0" smtClean="0"/>
              <a:t> </a:t>
            </a:r>
            <a:r>
              <a:rPr lang="de-DE" baseline="0" dirty="0" err="1" smtClean="0"/>
              <a:t>force</a:t>
            </a:r>
            <a:r>
              <a:rPr lang="de-DE" baseline="0" dirty="0" smtClean="0"/>
              <a:t> </a:t>
            </a:r>
            <a:r>
              <a:rPr lang="de-DE" baseline="0" dirty="0" err="1" smtClean="0"/>
              <a:t>of</a:t>
            </a:r>
            <a:r>
              <a:rPr lang="de-DE" baseline="0" dirty="0" smtClean="0"/>
              <a:t> </a:t>
            </a:r>
            <a:r>
              <a:rPr lang="de-DE" baseline="0" dirty="0" err="1" smtClean="0"/>
              <a:t>photosynthesis</a:t>
            </a:r>
            <a:endParaRPr lang="de-DE" baseline="0" dirty="0" smtClean="0"/>
          </a:p>
          <a:p>
            <a:r>
              <a:rPr lang="de-DE" baseline="0" dirty="0" err="1" smtClean="0"/>
              <a:t>Another</a:t>
            </a:r>
            <a:r>
              <a:rPr lang="de-DE" baseline="0" dirty="0" smtClean="0"/>
              <a:t> </a:t>
            </a:r>
            <a:r>
              <a:rPr lang="de-DE" baseline="0" dirty="0" err="1" smtClean="0"/>
              <a:t>one</a:t>
            </a:r>
            <a:r>
              <a:rPr lang="de-DE" baseline="0" dirty="0" smtClean="0"/>
              <a:t> </a:t>
            </a:r>
            <a:r>
              <a:rPr lang="de-DE" baseline="0" dirty="0" err="1" smtClean="0"/>
              <a:t>is</a:t>
            </a:r>
            <a:r>
              <a:rPr lang="de-DE" baseline="0" dirty="0" smtClean="0"/>
              <a:t> CO2, </a:t>
            </a:r>
            <a:r>
              <a:rPr lang="de-DE" baseline="0" dirty="0" err="1" smtClean="0"/>
              <a:t>which</a:t>
            </a:r>
            <a:r>
              <a:rPr lang="de-DE" baseline="0" dirty="0" smtClean="0"/>
              <a:t> </a:t>
            </a:r>
            <a:r>
              <a:rPr lang="de-DE" baseline="0" dirty="0" err="1" smtClean="0"/>
              <a:t>provides</a:t>
            </a:r>
            <a:r>
              <a:rPr lang="de-DE" baseline="0" dirty="0" smtClean="0"/>
              <a:t> </a:t>
            </a:r>
            <a:r>
              <a:rPr lang="de-DE" baseline="0" dirty="0" err="1" smtClean="0"/>
              <a:t>the</a:t>
            </a:r>
            <a:r>
              <a:rPr lang="de-DE" baseline="0" dirty="0" smtClean="0"/>
              <a:t> „</a:t>
            </a:r>
            <a:r>
              <a:rPr lang="de-DE" baseline="0" dirty="0" err="1" smtClean="0"/>
              <a:t>raw</a:t>
            </a:r>
            <a:r>
              <a:rPr lang="de-DE" baseline="0" dirty="0" smtClean="0"/>
              <a:t> material“</a:t>
            </a:r>
          </a:p>
          <a:p>
            <a:r>
              <a:rPr lang="de-DE" baseline="0" dirty="0" err="1" smtClean="0"/>
              <a:t>Temperature</a:t>
            </a:r>
            <a:r>
              <a:rPr lang="de-DE" baseline="0" dirty="0" smtClean="0"/>
              <a:t> </a:t>
            </a:r>
            <a:r>
              <a:rPr lang="de-DE" baseline="0" dirty="0" err="1" smtClean="0"/>
              <a:t>exerts</a:t>
            </a:r>
            <a:r>
              <a:rPr lang="de-DE" baseline="0" dirty="0" smtClean="0"/>
              <a:t> ist </a:t>
            </a:r>
            <a:r>
              <a:rPr lang="de-DE" baseline="0" dirty="0" err="1" smtClean="0"/>
              <a:t>influence</a:t>
            </a:r>
            <a:r>
              <a:rPr lang="de-DE" baseline="0" dirty="0" smtClean="0"/>
              <a:t> </a:t>
            </a:r>
            <a:r>
              <a:rPr lang="de-DE" baseline="0" dirty="0" err="1" smtClean="0"/>
              <a:t>mainly</a:t>
            </a:r>
            <a:r>
              <a:rPr lang="de-DE" baseline="0" dirty="0" smtClean="0"/>
              <a:t> via </a:t>
            </a:r>
            <a:r>
              <a:rPr lang="de-DE" baseline="0" dirty="0" err="1" smtClean="0"/>
              <a:t>the</a:t>
            </a:r>
            <a:r>
              <a:rPr lang="de-DE" baseline="0" dirty="0" smtClean="0"/>
              <a:t> </a:t>
            </a:r>
            <a:r>
              <a:rPr lang="de-DE" baseline="0" dirty="0" err="1" smtClean="0"/>
              <a:t>operating</a:t>
            </a:r>
            <a:r>
              <a:rPr lang="de-DE" baseline="0" dirty="0" smtClean="0"/>
              <a:t> </a:t>
            </a:r>
            <a:r>
              <a:rPr lang="de-DE" baseline="0" dirty="0" err="1" smtClean="0"/>
              <a:t>temperatures</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enzymes</a:t>
            </a:r>
            <a:r>
              <a:rPr lang="de-DE" baseline="0" dirty="0" smtClean="0"/>
              <a:t> </a:t>
            </a:r>
            <a:r>
              <a:rPr lang="de-DE" baseline="0" dirty="0" err="1" smtClean="0"/>
              <a:t>involved</a:t>
            </a:r>
            <a:r>
              <a:rPr lang="de-DE" baseline="0" dirty="0" smtClean="0"/>
              <a:t> in </a:t>
            </a:r>
            <a:r>
              <a:rPr lang="de-DE" baseline="0" dirty="0" err="1" smtClean="0"/>
              <a:t>photosynthetic</a:t>
            </a:r>
            <a:r>
              <a:rPr lang="de-DE" baseline="0" dirty="0" smtClean="0"/>
              <a:t> </a:t>
            </a:r>
            <a:r>
              <a:rPr lang="de-DE" baseline="0" dirty="0" err="1" smtClean="0"/>
              <a:t>reactions</a:t>
            </a:r>
            <a:endParaRPr lang="de-DE" baseline="0" dirty="0" smtClean="0"/>
          </a:p>
          <a:p>
            <a:r>
              <a:rPr lang="de-DE" baseline="0" dirty="0" err="1" smtClean="0"/>
              <a:t>Water</a:t>
            </a:r>
            <a:r>
              <a:rPr lang="de-DE" baseline="0" dirty="0" smtClean="0"/>
              <a:t> </a:t>
            </a:r>
            <a:r>
              <a:rPr lang="de-DE" baseline="0" dirty="0" err="1" smtClean="0"/>
              <a:t>provides</a:t>
            </a:r>
            <a:r>
              <a:rPr lang="de-DE" baseline="0" dirty="0" smtClean="0"/>
              <a:t> </a:t>
            </a:r>
            <a:r>
              <a:rPr lang="de-DE" baseline="0" dirty="0" err="1" smtClean="0"/>
              <a:t>electrons</a:t>
            </a:r>
            <a:r>
              <a:rPr lang="de-DE" baseline="0" dirty="0" smtClean="0"/>
              <a:t> in </a:t>
            </a:r>
            <a:r>
              <a:rPr lang="de-DE" baseline="0" dirty="0" err="1" smtClean="0"/>
              <a:t>the</a:t>
            </a:r>
            <a:r>
              <a:rPr lang="de-DE" baseline="0" dirty="0" smtClean="0"/>
              <a:t> light </a:t>
            </a:r>
            <a:r>
              <a:rPr lang="de-DE" baseline="0" dirty="0" err="1" smtClean="0"/>
              <a:t>reactions</a:t>
            </a:r>
            <a:r>
              <a:rPr lang="de-DE" baseline="0" dirty="0" smtClean="0"/>
              <a:t>, but </a:t>
            </a:r>
            <a:r>
              <a:rPr lang="de-DE" baseline="0" dirty="0" err="1" smtClean="0"/>
              <a:t>its</a:t>
            </a:r>
            <a:r>
              <a:rPr lang="de-DE" baseline="0" dirty="0" smtClean="0"/>
              <a:t> </a:t>
            </a:r>
            <a:r>
              <a:rPr lang="de-DE" baseline="0" dirty="0" err="1" smtClean="0"/>
              <a:t>main</a:t>
            </a:r>
            <a:r>
              <a:rPr lang="de-DE" baseline="0" dirty="0" smtClean="0"/>
              <a:t> </a:t>
            </a:r>
            <a:r>
              <a:rPr lang="de-DE" baseline="0" dirty="0" err="1" smtClean="0"/>
              <a:t>influence</a:t>
            </a:r>
            <a:r>
              <a:rPr lang="de-DE" baseline="0" dirty="0" smtClean="0"/>
              <a:t> on </a:t>
            </a:r>
            <a:r>
              <a:rPr lang="de-DE" baseline="0" dirty="0" err="1" smtClean="0"/>
              <a:t>photosynthesis</a:t>
            </a:r>
            <a:r>
              <a:rPr lang="de-DE" baseline="0" dirty="0" smtClean="0"/>
              <a:t> </a:t>
            </a:r>
            <a:r>
              <a:rPr lang="de-DE" baseline="0" dirty="0" err="1" smtClean="0"/>
              <a:t>is</a:t>
            </a:r>
            <a:r>
              <a:rPr lang="de-DE" baseline="0" dirty="0" smtClean="0"/>
              <a:t> via </a:t>
            </a:r>
            <a:r>
              <a:rPr lang="de-DE" baseline="0" dirty="0" err="1" smtClean="0"/>
              <a:t>its</a:t>
            </a:r>
            <a:r>
              <a:rPr lang="de-DE" baseline="0" dirty="0" smtClean="0"/>
              <a:t> </a:t>
            </a:r>
            <a:r>
              <a:rPr lang="de-DE" baseline="0" dirty="0" err="1" smtClean="0"/>
              <a:t>influence</a:t>
            </a:r>
            <a:r>
              <a:rPr lang="de-DE" baseline="0" dirty="0" smtClean="0"/>
              <a:t> on </a:t>
            </a:r>
            <a:r>
              <a:rPr lang="de-DE" baseline="0" dirty="0" err="1" smtClean="0"/>
              <a:t>stomatal</a:t>
            </a:r>
            <a:r>
              <a:rPr lang="de-DE" baseline="0" dirty="0" smtClean="0"/>
              <a:t> </a:t>
            </a:r>
            <a:r>
              <a:rPr lang="de-DE" baseline="0" dirty="0" err="1" smtClean="0"/>
              <a:t>conductance</a:t>
            </a:r>
            <a:r>
              <a:rPr lang="de-DE" baseline="0" dirty="0" smtClean="0"/>
              <a:t> </a:t>
            </a:r>
            <a:r>
              <a:rPr lang="de-DE" baseline="0" dirty="0" err="1" smtClean="0"/>
              <a:t>and</a:t>
            </a:r>
            <a:r>
              <a:rPr lang="de-DE" baseline="0" dirty="0" smtClean="0"/>
              <a:t> </a:t>
            </a:r>
            <a:r>
              <a:rPr lang="de-DE" baseline="0" dirty="0" err="1" smtClean="0"/>
              <a:t>with</a:t>
            </a:r>
            <a:r>
              <a:rPr lang="de-DE" baseline="0" dirty="0" smtClean="0"/>
              <a:t> </a:t>
            </a:r>
            <a:r>
              <a:rPr lang="de-DE" baseline="0" dirty="0" err="1" smtClean="0"/>
              <a:t>that</a:t>
            </a:r>
            <a:r>
              <a:rPr lang="de-DE" baseline="0" dirty="0" smtClean="0"/>
              <a:t> on </a:t>
            </a:r>
            <a:r>
              <a:rPr lang="de-DE" baseline="0" dirty="0" err="1" smtClean="0"/>
              <a:t>the</a:t>
            </a:r>
            <a:r>
              <a:rPr lang="de-DE" baseline="0" dirty="0" smtClean="0"/>
              <a:t> </a:t>
            </a:r>
            <a:r>
              <a:rPr lang="de-DE" baseline="0" dirty="0" err="1" smtClean="0"/>
              <a:t>supply</a:t>
            </a:r>
            <a:r>
              <a:rPr lang="de-DE" baseline="0" dirty="0" smtClean="0"/>
              <a:t> </a:t>
            </a:r>
            <a:r>
              <a:rPr lang="de-DE" baseline="0" dirty="0" err="1" smtClean="0"/>
              <a:t>of</a:t>
            </a:r>
            <a:r>
              <a:rPr lang="de-DE" baseline="0" dirty="0" smtClean="0"/>
              <a:t> </a:t>
            </a:r>
            <a:r>
              <a:rPr lang="de-DE" baseline="0" dirty="0" err="1" smtClean="0"/>
              <a:t>photosynthesis</a:t>
            </a:r>
            <a:r>
              <a:rPr lang="de-DE" baseline="0" dirty="0" smtClean="0"/>
              <a:t> </a:t>
            </a:r>
            <a:r>
              <a:rPr lang="de-DE" baseline="0" dirty="0" err="1" smtClean="0"/>
              <a:t>with</a:t>
            </a:r>
            <a:r>
              <a:rPr lang="de-DE" baseline="0" dirty="0" smtClean="0"/>
              <a:t> CO2</a:t>
            </a:r>
          </a:p>
          <a:p>
            <a:r>
              <a:rPr lang="de-DE" baseline="0" dirty="0" smtClean="0"/>
              <a:t>Nitrogen </a:t>
            </a:r>
            <a:r>
              <a:rPr lang="de-DE" baseline="0" dirty="0" err="1" smtClean="0"/>
              <a:t>and</a:t>
            </a:r>
            <a:r>
              <a:rPr lang="de-DE" baseline="0" dirty="0" smtClean="0"/>
              <a:t> </a:t>
            </a:r>
            <a:r>
              <a:rPr lang="de-DE" baseline="0" dirty="0" err="1" smtClean="0"/>
              <a:t>other</a:t>
            </a:r>
            <a:r>
              <a:rPr lang="de-DE" baseline="0" dirty="0" smtClean="0"/>
              <a:t> </a:t>
            </a:r>
            <a:r>
              <a:rPr lang="de-DE" baseline="0" dirty="0" err="1" smtClean="0"/>
              <a:t>nutrients</a:t>
            </a:r>
            <a:r>
              <a:rPr lang="de-DE" baseline="0" dirty="0" smtClean="0"/>
              <a:t> </a:t>
            </a:r>
            <a:r>
              <a:rPr lang="de-DE" baseline="0" dirty="0" err="1" smtClean="0"/>
              <a:t>influence</a:t>
            </a:r>
            <a:r>
              <a:rPr lang="de-DE" baseline="0" dirty="0" smtClean="0"/>
              <a:t> </a:t>
            </a:r>
            <a:r>
              <a:rPr lang="de-DE" baseline="0" dirty="0" err="1" smtClean="0"/>
              <a:t>photosynthesis</a:t>
            </a:r>
            <a:r>
              <a:rPr lang="de-DE" baseline="0" dirty="0" smtClean="0"/>
              <a:t>, </a:t>
            </a:r>
            <a:r>
              <a:rPr lang="de-DE" baseline="0" dirty="0" err="1" smtClean="0"/>
              <a:t>because</a:t>
            </a:r>
            <a:r>
              <a:rPr lang="de-DE" baseline="0" dirty="0" smtClean="0"/>
              <a:t> </a:t>
            </a:r>
            <a:r>
              <a:rPr lang="de-DE" baseline="0" dirty="0" err="1" smtClean="0"/>
              <a:t>they</a:t>
            </a:r>
            <a:r>
              <a:rPr lang="de-DE" baseline="0" dirty="0" smtClean="0"/>
              <a:t> </a:t>
            </a:r>
            <a:r>
              <a:rPr lang="de-DE" baseline="0" dirty="0" err="1" smtClean="0"/>
              <a:t>are</a:t>
            </a:r>
            <a:r>
              <a:rPr lang="de-DE" baseline="0" dirty="0" smtClean="0"/>
              <a:t> </a:t>
            </a:r>
            <a:r>
              <a:rPr lang="de-DE" baseline="0" dirty="0" err="1" smtClean="0"/>
              <a:t>components</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pigments</a:t>
            </a:r>
            <a:r>
              <a:rPr lang="de-DE" baseline="0" dirty="0" smtClean="0"/>
              <a:t> </a:t>
            </a:r>
            <a:r>
              <a:rPr lang="de-DE" baseline="0" dirty="0" err="1" smtClean="0"/>
              <a:t>that</a:t>
            </a:r>
            <a:r>
              <a:rPr lang="de-DE" baseline="0" dirty="0" smtClean="0"/>
              <a:t> </a:t>
            </a:r>
            <a:r>
              <a:rPr lang="de-DE" baseline="0" dirty="0" err="1" smtClean="0"/>
              <a:t>harvest</a:t>
            </a:r>
            <a:r>
              <a:rPr lang="de-DE" baseline="0" dirty="0" smtClean="0"/>
              <a:t> </a:t>
            </a:r>
            <a:r>
              <a:rPr lang="de-DE" baseline="0" dirty="0" err="1" smtClean="0"/>
              <a:t>the</a:t>
            </a:r>
            <a:r>
              <a:rPr lang="de-DE" baseline="0" dirty="0" smtClean="0"/>
              <a:t> light </a:t>
            </a:r>
            <a:r>
              <a:rPr lang="de-DE" baseline="0" dirty="0" err="1" smtClean="0"/>
              <a:t>and</a:t>
            </a:r>
            <a:r>
              <a:rPr lang="de-DE" baseline="0" dirty="0" smtClean="0"/>
              <a:t> </a:t>
            </a:r>
            <a:r>
              <a:rPr lang="de-DE" baseline="0" dirty="0" err="1" smtClean="0"/>
              <a:t>the</a:t>
            </a:r>
            <a:r>
              <a:rPr lang="de-DE" baseline="0" dirty="0" smtClean="0"/>
              <a:t> </a:t>
            </a:r>
            <a:r>
              <a:rPr lang="de-DE" baseline="0" dirty="0" err="1" smtClean="0"/>
              <a:t>enzymes</a:t>
            </a:r>
            <a:r>
              <a:rPr lang="de-DE" baseline="0" dirty="0" smtClean="0"/>
              <a:t>, </a:t>
            </a:r>
            <a:r>
              <a:rPr lang="de-DE" baseline="0" dirty="0" err="1" smtClean="0"/>
              <a:t>which</a:t>
            </a:r>
            <a:r>
              <a:rPr lang="de-DE" baseline="0" dirty="0" smtClean="0"/>
              <a:t> </a:t>
            </a:r>
            <a:r>
              <a:rPr lang="de-DE" baseline="0" dirty="0" err="1" smtClean="0"/>
              <a:t>catalyse</a:t>
            </a:r>
            <a:r>
              <a:rPr lang="de-DE" baseline="0" dirty="0" smtClean="0"/>
              <a:t> </a:t>
            </a:r>
            <a:r>
              <a:rPr lang="de-DE" baseline="0" dirty="0" err="1" smtClean="0"/>
              <a:t>the</a:t>
            </a:r>
            <a:r>
              <a:rPr lang="de-DE" baseline="0" dirty="0" smtClean="0"/>
              <a:t> </a:t>
            </a:r>
            <a:r>
              <a:rPr lang="de-DE" baseline="0" dirty="0" err="1" smtClean="0"/>
              <a:t>reactions</a:t>
            </a:r>
            <a:r>
              <a:rPr lang="de-DE" baseline="0" dirty="0" smtClean="0"/>
              <a:t> in </a:t>
            </a:r>
            <a:r>
              <a:rPr lang="de-DE" baseline="0" dirty="0" err="1" smtClean="0"/>
              <a:t>photosynthesis</a:t>
            </a:r>
            <a:r>
              <a:rPr lang="de-DE" baseline="0" dirty="0" smtClean="0"/>
              <a:t>. </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46DCF5-BFE5-46FE-8097-F172CB60B2A9}"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79942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All </a:t>
            </a:r>
            <a:r>
              <a:rPr lang="de-DE" dirty="0" err="1" smtClean="0"/>
              <a:t>enzymati</a:t>
            </a:r>
            <a:r>
              <a:rPr lang="de-DE" baseline="0" dirty="0" err="1" smtClean="0"/>
              <a:t>c</a:t>
            </a:r>
            <a:r>
              <a:rPr lang="de-DE" baseline="0" dirty="0" smtClean="0"/>
              <a:t> </a:t>
            </a:r>
            <a:r>
              <a:rPr lang="de-DE" baseline="0" dirty="0" err="1" smtClean="0"/>
              <a:t>processes</a:t>
            </a:r>
            <a:r>
              <a:rPr lang="de-DE" baseline="0" dirty="0" smtClean="0"/>
              <a:t> </a:t>
            </a:r>
            <a:r>
              <a:rPr lang="de-DE" baseline="0" dirty="0" err="1" smtClean="0"/>
              <a:t>respond</a:t>
            </a:r>
            <a:r>
              <a:rPr lang="de-DE" baseline="0" dirty="0" smtClean="0"/>
              <a:t> </a:t>
            </a:r>
            <a:r>
              <a:rPr lang="de-DE" baseline="0" dirty="0" err="1" smtClean="0"/>
              <a:t>to</a:t>
            </a:r>
            <a:r>
              <a:rPr lang="de-DE" baseline="0" dirty="0" smtClean="0"/>
              <a:t> </a:t>
            </a:r>
            <a:r>
              <a:rPr lang="de-DE" baseline="0" dirty="0" err="1" smtClean="0"/>
              <a:t>temperature</a:t>
            </a:r>
            <a:r>
              <a:rPr lang="de-DE" baseline="0" dirty="0" smtClean="0"/>
              <a:t> – </a:t>
            </a:r>
            <a:r>
              <a:rPr lang="de-DE" baseline="0" dirty="0" err="1" smtClean="0"/>
              <a:t>enzyme</a:t>
            </a:r>
            <a:r>
              <a:rPr lang="de-DE" baseline="0" dirty="0" smtClean="0"/>
              <a:t> </a:t>
            </a:r>
            <a:r>
              <a:rPr lang="de-DE" baseline="0" dirty="0" err="1" smtClean="0"/>
              <a:t>activity</a:t>
            </a:r>
            <a:r>
              <a:rPr lang="de-DE" baseline="0" dirty="0" smtClean="0"/>
              <a:t> </a:t>
            </a:r>
            <a:r>
              <a:rPr lang="de-DE" baseline="0" dirty="0" err="1" smtClean="0"/>
              <a:t>increases</a:t>
            </a:r>
            <a:r>
              <a:rPr lang="de-DE" baseline="0" dirty="0" smtClean="0"/>
              <a:t> </a:t>
            </a:r>
            <a:r>
              <a:rPr lang="de-DE" baseline="0" dirty="0" err="1" smtClean="0"/>
              <a:t>with</a:t>
            </a:r>
            <a:r>
              <a:rPr lang="de-DE" baseline="0" dirty="0" smtClean="0"/>
              <a:t> </a:t>
            </a:r>
            <a:r>
              <a:rPr lang="de-DE" baseline="0" dirty="0" err="1" smtClean="0"/>
              <a:t>rising</a:t>
            </a:r>
            <a:r>
              <a:rPr lang="de-DE" baseline="0" dirty="0" smtClean="0"/>
              <a:t> </a:t>
            </a:r>
            <a:r>
              <a:rPr lang="de-DE" baseline="0" dirty="0" err="1" smtClean="0"/>
              <a:t>temperature</a:t>
            </a:r>
            <a:r>
              <a:rPr lang="de-DE" baseline="0" dirty="0" smtClean="0"/>
              <a:t> </a:t>
            </a:r>
            <a:r>
              <a:rPr lang="de-DE" baseline="0" dirty="0" err="1" smtClean="0"/>
              <a:t>until</a:t>
            </a:r>
            <a:r>
              <a:rPr lang="de-DE" baseline="0" dirty="0" smtClean="0"/>
              <a:t> an </a:t>
            </a:r>
            <a:r>
              <a:rPr lang="de-DE" baseline="0" dirty="0" err="1" smtClean="0"/>
              <a:t>optimum</a:t>
            </a:r>
            <a:r>
              <a:rPr lang="de-DE" baseline="0" dirty="0" smtClean="0"/>
              <a:t> </a:t>
            </a:r>
            <a:r>
              <a:rPr lang="de-DE" baseline="0" dirty="0" err="1" smtClean="0"/>
              <a:t>temperature</a:t>
            </a:r>
            <a:r>
              <a:rPr lang="de-DE" baseline="0" dirty="0" smtClean="0"/>
              <a:t>, </a:t>
            </a:r>
            <a:r>
              <a:rPr lang="de-DE" baseline="0" dirty="0" err="1" smtClean="0"/>
              <a:t>which</a:t>
            </a:r>
            <a:r>
              <a:rPr lang="de-DE" baseline="0" dirty="0" smtClean="0"/>
              <a:t> </a:t>
            </a:r>
            <a:r>
              <a:rPr lang="de-DE" baseline="0" dirty="0" err="1" smtClean="0"/>
              <a:t>is</a:t>
            </a:r>
            <a:r>
              <a:rPr lang="de-DE" baseline="0" dirty="0" smtClean="0"/>
              <a:t> different </a:t>
            </a:r>
            <a:r>
              <a:rPr lang="de-DE" baseline="0" dirty="0" err="1" smtClean="0"/>
              <a:t>for</a:t>
            </a:r>
            <a:r>
              <a:rPr lang="de-DE" baseline="0" dirty="0" smtClean="0"/>
              <a:t> different </a:t>
            </a:r>
            <a:r>
              <a:rPr lang="de-DE" baseline="0" dirty="0" err="1" smtClean="0"/>
              <a:t>enzymes</a:t>
            </a:r>
            <a:r>
              <a:rPr lang="de-DE" baseline="0" dirty="0" smtClean="0"/>
              <a:t>, </a:t>
            </a:r>
            <a:r>
              <a:rPr lang="de-DE" baseline="0" dirty="0" err="1" smtClean="0"/>
              <a:t>is</a:t>
            </a:r>
            <a:r>
              <a:rPr lang="de-DE" baseline="0" dirty="0" smtClean="0"/>
              <a:t> </a:t>
            </a:r>
            <a:r>
              <a:rPr lang="de-DE" baseline="0" dirty="0" err="1" smtClean="0"/>
              <a:t>reached</a:t>
            </a:r>
            <a:r>
              <a:rPr lang="de-DE" baseline="0" dirty="0" smtClean="0"/>
              <a:t>. </a:t>
            </a:r>
            <a:r>
              <a:rPr lang="de-DE" baseline="0" dirty="0" err="1" smtClean="0"/>
              <a:t>With</a:t>
            </a:r>
            <a:r>
              <a:rPr lang="de-DE" baseline="0" dirty="0" smtClean="0"/>
              <a:t> </a:t>
            </a:r>
            <a:r>
              <a:rPr lang="de-DE" baseline="0" dirty="0" err="1" smtClean="0"/>
              <a:t>further</a:t>
            </a:r>
            <a:r>
              <a:rPr lang="de-DE" baseline="0" dirty="0" smtClean="0"/>
              <a:t> </a:t>
            </a:r>
            <a:r>
              <a:rPr lang="de-DE" baseline="0" dirty="0" err="1" smtClean="0"/>
              <a:t>rises</a:t>
            </a:r>
            <a:r>
              <a:rPr lang="de-DE" baseline="0" dirty="0" smtClean="0"/>
              <a:t> </a:t>
            </a:r>
            <a:r>
              <a:rPr lang="de-DE" baseline="0" dirty="0" err="1" smtClean="0"/>
              <a:t>of</a:t>
            </a:r>
            <a:r>
              <a:rPr lang="de-DE" baseline="0" dirty="0" smtClean="0"/>
              <a:t> </a:t>
            </a:r>
            <a:r>
              <a:rPr lang="de-DE" baseline="0" dirty="0" err="1" smtClean="0"/>
              <a:t>temperature</a:t>
            </a:r>
            <a:r>
              <a:rPr lang="de-DE" baseline="0" dirty="0" smtClean="0"/>
              <a:t>, </a:t>
            </a:r>
            <a:r>
              <a:rPr lang="de-DE" baseline="0" dirty="0" err="1" smtClean="0"/>
              <a:t>the</a:t>
            </a:r>
            <a:r>
              <a:rPr lang="de-DE" baseline="0" dirty="0" smtClean="0"/>
              <a:t> </a:t>
            </a:r>
            <a:r>
              <a:rPr lang="de-DE" baseline="0" dirty="0" err="1" smtClean="0"/>
              <a:t>enzymes</a:t>
            </a:r>
            <a:r>
              <a:rPr lang="de-DE" baseline="0" dirty="0" smtClean="0"/>
              <a:t> </a:t>
            </a:r>
            <a:r>
              <a:rPr lang="de-DE" baseline="0" dirty="0" err="1" smtClean="0"/>
              <a:t>activity</a:t>
            </a:r>
            <a:r>
              <a:rPr lang="de-DE" baseline="0" dirty="0" smtClean="0"/>
              <a:t> </a:t>
            </a:r>
            <a:r>
              <a:rPr lang="de-DE" baseline="0" dirty="0" err="1" smtClean="0"/>
              <a:t>declines</a:t>
            </a:r>
            <a:r>
              <a:rPr lang="de-DE" baseline="0" dirty="0" smtClean="0"/>
              <a:t> an, </a:t>
            </a:r>
            <a:r>
              <a:rPr lang="de-DE" baseline="0" dirty="0" err="1" smtClean="0"/>
              <a:t>being</a:t>
            </a:r>
            <a:r>
              <a:rPr lang="de-DE" baseline="0" dirty="0" smtClean="0"/>
              <a:t> </a:t>
            </a:r>
            <a:r>
              <a:rPr lang="de-DE" baseline="0" dirty="0" err="1" smtClean="0"/>
              <a:t>proteins</a:t>
            </a:r>
            <a:r>
              <a:rPr lang="de-DE" baseline="0" dirty="0" smtClean="0"/>
              <a:t>, </a:t>
            </a:r>
            <a:r>
              <a:rPr lang="de-DE" baseline="0" dirty="0" err="1" smtClean="0"/>
              <a:t>they</a:t>
            </a:r>
            <a:r>
              <a:rPr lang="de-DE" baseline="0" dirty="0" smtClean="0"/>
              <a:t> </a:t>
            </a:r>
            <a:r>
              <a:rPr lang="de-DE" baseline="0" dirty="0" err="1" smtClean="0"/>
              <a:t>are</a:t>
            </a:r>
            <a:r>
              <a:rPr lang="de-DE" baseline="0" dirty="0" smtClean="0"/>
              <a:t> </a:t>
            </a:r>
            <a:r>
              <a:rPr lang="de-DE" baseline="0" dirty="0" err="1" smtClean="0"/>
              <a:t>denaturized</a:t>
            </a:r>
            <a:r>
              <a:rPr lang="de-DE" baseline="0" dirty="0" smtClean="0"/>
              <a:t>. </a:t>
            </a:r>
            <a:r>
              <a:rPr lang="de-DE" baseline="0" dirty="0" err="1" smtClean="0"/>
              <a:t>Temperature</a:t>
            </a:r>
            <a:r>
              <a:rPr lang="de-DE" baseline="0" dirty="0" smtClean="0"/>
              <a:t> </a:t>
            </a:r>
            <a:r>
              <a:rPr lang="de-DE" baseline="0" dirty="0" err="1" smtClean="0"/>
              <a:t>affects</a:t>
            </a:r>
            <a:r>
              <a:rPr lang="de-DE" baseline="0" dirty="0" smtClean="0"/>
              <a:t> </a:t>
            </a:r>
            <a:r>
              <a:rPr lang="de-DE" baseline="0" dirty="0" err="1" smtClean="0"/>
              <a:t>membranes</a:t>
            </a:r>
            <a:r>
              <a:rPr lang="de-DE" baseline="0" dirty="0" smtClean="0"/>
              <a:t> </a:t>
            </a:r>
            <a:r>
              <a:rPr lang="de-DE" baseline="0" dirty="0" err="1" smtClean="0"/>
              <a:t>the</a:t>
            </a:r>
            <a:r>
              <a:rPr lang="de-DE" baseline="0" dirty="0" smtClean="0"/>
              <a:t> </a:t>
            </a:r>
            <a:r>
              <a:rPr lang="de-DE" baseline="0" dirty="0" err="1" smtClean="0"/>
              <a:t>fluidity</a:t>
            </a:r>
            <a:r>
              <a:rPr lang="de-DE" baseline="0" dirty="0" smtClean="0"/>
              <a:t> </a:t>
            </a:r>
            <a:r>
              <a:rPr lang="de-DE" baseline="0" dirty="0" err="1" smtClean="0"/>
              <a:t>of</a:t>
            </a:r>
            <a:r>
              <a:rPr lang="de-DE" baseline="0" dirty="0" smtClean="0"/>
              <a:t> </a:t>
            </a:r>
            <a:r>
              <a:rPr lang="de-DE" baseline="0" dirty="0" err="1" smtClean="0"/>
              <a:t>membranes</a:t>
            </a:r>
            <a:r>
              <a:rPr lang="de-DE" baseline="0" dirty="0" smtClean="0"/>
              <a:t> </a:t>
            </a:r>
            <a:r>
              <a:rPr lang="de-DE" baseline="0" dirty="0" err="1" smtClean="0"/>
              <a:t>following</a:t>
            </a:r>
            <a:r>
              <a:rPr lang="de-DE" baseline="0" dirty="0" smtClean="0"/>
              <a:t> </a:t>
            </a:r>
            <a:r>
              <a:rPr lang="de-DE" baseline="0" dirty="0" err="1" smtClean="0"/>
              <a:t>the</a:t>
            </a:r>
            <a:r>
              <a:rPr lang="de-DE" baseline="0" dirty="0" smtClean="0"/>
              <a:t> same </a:t>
            </a:r>
            <a:r>
              <a:rPr lang="de-DE" baseline="0" dirty="0" err="1" smtClean="0"/>
              <a:t>pattern</a:t>
            </a:r>
            <a:r>
              <a:rPr lang="de-DE" baseline="0" dirty="0" smtClean="0"/>
              <a:t>: </a:t>
            </a:r>
            <a:r>
              <a:rPr lang="de-DE" baseline="0" dirty="0" err="1" smtClean="0"/>
              <a:t>low</a:t>
            </a:r>
            <a:r>
              <a:rPr lang="de-DE" baseline="0" dirty="0" smtClean="0"/>
              <a:t> </a:t>
            </a:r>
            <a:r>
              <a:rPr lang="de-DE" baseline="0" dirty="0" err="1" smtClean="0"/>
              <a:t>temperatures</a:t>
            </a:r>
            <a:r>
              <a:rPr lang="de-DE" baseline="0" dirty="0" smtClean="0"/>
              <a:t> </a:t>
            </a:r>
            <a:r>
              <a:rPr lang="de-DE" baseline="0" dirty="0" err="1" smtClean="0"/>
              <a:t>reduce</a:t>
            </a:r>
            <a:r>
              <a:rPr lang="de-DE" baseline="0" dirty="0" smtClean="0"/>
              <a:t> </a:t>
            </a:r>
            <a:r>
              <a:rPr lang="de-DE" baseline="0" dirty="0" err="1" smtClean="0"/>
              <a:t>the</a:t>
            </a:r>
            <a:r>
              <a:rPr lang="de-DE" baseline="0" dirty="0" smtClean="0"/>
              <a:t> </a:t>
            </a:r>
            <a:r>
              <a:rPr lang="de-DE" baseline="0" dirty="0" err="1" smtClean="0"/>
              <a:t>fluidity</a:t>
            </a:r>
            <a:r>
              <a:rPr lang="de-DE" baseline="0" dirty="0" smtClean="0"/>
              <a:t>, </a:t>
            </a:r>
            <a:r>
              <a:rPr lang="de-DE" baseline="0" dirty="0" err="1" smtClean="0"/>
              <a:t>which</a:t>
            </a:r>
            <a:r>
              <a:rPr lang="de-DE" baseline="0" dirty="0" smtClean="0"/>
              <a:t> </a:t>
            </a:r>
            <a:r>
              <a:rPr lang="de-DE" baseline="0" dirty="0" err="1" smtClean="0"/>
              <a:t>affects</a:t>
            </a:r>
            <a:r>
              <a:rPr lang="de-DE" baseline="0" dirty="0" smtClean="0"/>
              <a:t> </a:t>
            </a:r>
            <a:r>
              <a:rPr lang="de-DE" baseline="0" dirty="0" err="1" smtClean="0"/>
              <a:t>membrane-bound</a:t>
            </a:r>
            <a:r>
              <a:rPr lang="de-DE" baseline="0" dirty="0" smtClean="0"/>
              <a:t> </a:t>
            </a:r>
            <a:r>
              <a:rPr lang="de-DE" baseline="0" dirty="0" err="1" smtClean="0"/>
              <a:t>processes</a:t>
            </a:r>
            <a:r>
              <a:rPr lang="de-DE" baseline="0" dirty="0" smtClean="0"/>
              <a:t> like </a:t>
            </a:r>
            <a:r>
              <a:rPr lang="de-DE" baseline="0" dirty="0" err="1" smtClean="0"/>
              <a:t>the</a:t>
            </a:r>
            <a:r>
              <a:rPr lang="de-DE" baseline="0" dirty="0" smtClean="0"/>
              <a:t> </a:t>
            </a:r>
            <a:r>
              <a:rPr lang="de-DE" baseline="0" dirty="0" err="1" smtClean="0"/>
              <a:t>electron</a:t>
            </a:r>
            <a:r>
              <a:rPr lang="de-DE" baseline="0" dirty="0" smtClean="0"/>
              <a:t> </a:t>
            </a:r>
            <a:r>
              <a:rPr lang="de-DE" baseline="0" dirty="0" err="1" smtClean="0"/>
              <a:t>transport</a:t>
            </a:r>
            <a:r>
              <a:rPr lang="de-DE" baseline="0" dirty="0" smtClean="0"/>
              <a:t>, high </a:t>
            </a:r>
            <a:r>
              <a:rPr lang="de-DE" baseline="0" dirty="0" err="1" smtClean="0"/>
              <a:t>temperatures</a:t>
            </a:r>
            <a:r>
              <a:rPr lang="de-DE" baseline="0" dirty="0" smtClean="0"/>
              <a:t> </a:t>
            </a:r>
            <a:r>
              <a:rPr lang="de-DE" baseline="0" dirty="0" err="1" smtClean="0"/>
              <a:t>can</a:t>
            </a:r>
            <a:r>
              <a:rPr lang="de-DE" baseline="0" dirty="0" smtClean="0"/>
              <a:t> </a:t>
            </a:r>
            <a:r>
              <a:rPr lang="de-DE" baseline="0" dirty="0" err="1" smtClean="0"/>
              <a:t>damage</a:t>
            </a:r>
            <a:r>
              <a:rPr lang="de-DE" baseline="0" dirty="0" smtClean="0"/>
              <a:t> </a:t>
            </a:r>
            <a:r>
              <a:rPr lang="de-DE" baseline="0" dirty="0" err="1" smtClean="0"/>
              <a:t>them</a:t>
            </a:r>
            <a:r>
              <a:rPr lang="de-DE" baseline="0" dirty="0" smtClean="0"/>
              <a:t>. </a:t>
            </a:r>
            <a:r>
              <a:rPr lang="de-DE" baseline="0" dirty="0" err="1" smtClean="0"/>
              <a:t>Very</a:t>
            </a:r>
            <a:r>
              <a:rPr lang="de-DE" baseline="0" dirty="0" smtClean="0"/>
              <a:t> </a:t>
            </a:r>
            <a:r>
              <a:rPr lang="de-DE" baseline="0" dirty="0" err="1" smtClean="0"/>
              <a:t>low</a:t>
            </a:r>
            <a:r>
              <a:rPr lang="de-DE" baseline="0" dirty="0" smtClean="0"/>
              <a:t> </a:t>
            </a:r>
            <a:r>
              <a:rPr lang="de-DE" baseline="0" dirty="0" err="1" smtClean="0"/>
              <a:t>temperatures</a:t>
            </a:r>
            <a:r>
              <a:rPr lang="de-DE" baseline="0" dirty="0" smtClean="0"/>
              <a:t> </a:t>
            </a:r>
            <a:r>
              <a:rPr lang="de-DE" baseline="0" dirty="0" err="1" smtClean="0"/>
              <a:t>below</a:t>
            </a:r>
            <a:r>
              <a:rPr lang="de-DE" baseline="0" dirty="0" smtClean="0"/>
              <a:t> 0°C, on </a:t>
            </a:r>
            <a:r>
              <a:rPr lang="de-DE" baseline="0" dirty="0" err="1" smtClean="0"/>
              <a:t>the</a:t>
            </a:r>
            <a:r>
              <a:rPr lang="de-DE" baseline="0" dirty="0" smtClean="0"/>
              <a:t> </a:t>
            </a:r>
            <a:r>
              <a:rPr lang="de-DE" baseline="0" dirty="0" err="1" smtClean="0"/>
              <a:t>other</a:t>
            </a:r>
            <a:r>
              <a:rPr lang="de-DE" baseline="0" dirty="0" smtClean="0"/>
              <a:t> </a:t>
            </a:r>
            <a:r>
              <a:rPr lang="de-DE" baseline="0" dirty="0" err="1" smtClean="0"/>
              <a:t>hand</a:t>
            </a:r>
            <a:r>
              <a:rPr lang="de-DE" baseline="0" dirty="0" smtClean="0"/>
              <a:t>, </a:t>
            </a:r>
            <a:r>
              <a:rPr lang="de-DE" baseline="0" dirty="0" err="1" smtClean="0"/>
              <a:t>can</a:t>
            </a:r>
            <a:r>
              <a:rPr lang="de-DE" baseline="0" dirty="0" smtClean="0"/>
              <a:t> </a:t>
            </a:r>
            <a:r>
              <a:rPr lang="de-DE" baseline="0" dirty="0" err="1" smtClean="0"/>
              <a:t>cause</a:t>
            </a:r>
            <a:r>
              <a:rPr lang="de-DE" baseline="0" dirty="0" smtClean="0"/>
              <a:t> </a:t>
            </a:r>
            <a:r>
              <a:rPr lang="de-DE" baseline="0" dirty="0" err="1" smtClean="0"/>
              <a:t>the</a:t>
            </a:r>
            <a:r>
              <a:rPr lang="de-DE" baseline="0" dirty="0" smtClean="0"/>
              <a:t> </a:t>
            </a:r>
            <a:r>
              <a:rPr lang="de-DE" baseline="0" dirty="0" err="1" smtClean="0"/>
              <a:t>formation</a:t>
            </a:r>
            <a:r>
              <a:rPr lang="de-DE" baseline="0" dirty="0" smtClean="0"/>
              <a:t> </a:t>
            </a:r>
            <a:r>
              <a:rPr lang="de-DE" baseline="0" dirty="0" err="1" smtClean="0"/>
              <a:t>of</a:t>
            </a:r>
            <a:r>
              <a:rPr lang="de-DE" baseline="0" dirty="0" smtClean="0"/>
              <a:t> </a:t>
            </a:r>
            <a:r>
              <a:rPr lang="de-DE" baseline="0" dirty="0" err="1" smtClean="0"/>
              <a:t>ice</a:t>
            </a:r>
            <a:r>
              <a:rPr lang="de-DE" baseline="0" dirty="0" smtClean="0"/>
              <a:t> </a:t>
            </a:r>
            <a:r>
              <a:rPr lang="de-DE" baseline="0" dirty="0" err="1" smtClean="0"/>
              <a:t>crystals</a:t>
            </a:r>
            <a:r>
              <a:rPr lang="de-DE" baseline="0" dirty="0" smtClean="0"/>
              <a:t> in </a:t>
            </a:r>
            <a:r>
              <a:rPr lang="de-DE" baseline="0" dirty="0" err="1" smtClean="0"/>
              <a:t>the</a:t>
            </a:r>
            <a:r>
              <a:rPr lang="de-DE" baseline="0" dirty="0" smtClean="0"/>
              <a:t> </a:t>
            </a:r>
            <a:r>
              <a:rPr lang="de-DE" baseline="0" dirty="0" err="1" smtClean="0"/>
              <a:t>cells</a:t>
            </a:r>
            <a:r>
              <a:rPr lang="de-DE" baseline="0" dirty="0" smtClean="0"/>
              <a:t> </a:t>
            </a:r>
            <a:r>
              <a:rPr lang="de-DE" baseline="0" dirty="0" err="1" smtClean="0"/>
              <a:t>which</a:t>
            </a:r>
            <a:r>
              <a:rPr lang="de-DE" baseline="0" dirty="0" smtClean="0"/>
              <a:t> </a:t>
            </a:r>
            <a:r>
              <a:rPr lang="de-DE" baseline="0" dirty="0" err="1" smtClean="0"/>
              <a:t>can</a:t>
            </a:r>
            <a:r>
              <a:rPr lang="de-DE" baseline="0" dirty="0" smtClean="0"/>
              <a:t> </a:t>
            </a:r>
            <a:r>
              <a:rPr lang="de-DE" baseline="0" dirty="0" err="1" smtClean="0"/>
              <a:t>destroy</a:t>
            </a:r>
            <a:r>
              <a:rPr lang="de-DE" baseline="0" dirty="0" smtClean="0"/>
              <a:t> </a:t>
            </a:r>
            <a:r>
              <a:rPr lang="de-DE" baseline="0" dirty="0" err="1" smtClean="0"/>
              <a:t>the</a:t>
            </a:r>
            <a:r>
              <a:rPr lang="de-DE" baseline="0" dirty="0" smtClean="0"/>
              <a:t> </a:t>
            </a:r>
            <a:r>
              <a:rPr lang="de-DE" baseline="0" dirty="0" err="1" smtClean="0"/>
              <a:t>whole</a:t>
            </a:r>
            <a:r>
              <a:rPr lang="de-DE" baseline="0" dirty="0" smtClean="0"/>
              <a:t> </a:t>
            </a:r>
            <a:r>
              <a:rPr lang="de-DE" baseline="0" dirty="0" err="1" smtClean="0"/>
              <a:t>cell</a:t>
            </a:r>
            <a:r>
              <a:rPr lang="de-DE" baseline="0" dirty="0" smtClean="0"/>
              <a:t>. </a:t>
            </a:r>
          </a:p>
          <a:p>
            <a:endParaRPr lang="de-DE" dirty="0" smtClean="0"/>
          </a:p>
          <a:p>
            <a:r>
              <a:rPr lang="de-DE" dirty="0" smtClean="0"/>
              <a:t>This </a:t>
            </a:r>
            <a:r>
              <a:rPr lang="de-DE" dirty="0" err="1" smtClean="0"/>
              <a:t>is</a:t>
            </a:r>
            <a:r>
              <a:rPr lang="de-DE" dirty="0" smtClean="0"/>
              <a:t> a </a:t>
            </a:r>
            <a:r>
              <a:rPr lang="de-DE" dirty="0" err="1" smtClean="0"/>
              <a:t>schematic</a:t>
            </a:r>
            <a:r>
              <a:rPr lang="de-DE" dirty="0" smtClean="0"/>
              <a:t> </a:t>
            </a:r>
            <a:r>
              <a:rPr lang="de-DE" dirty="0" err="1" smtClean="0"/>
              <a:t>diagramm</a:t>
            </a:r>
            <a:r>
              <a:rPr lang="de-DE" dirty="0" smtClean="0"/>
              <a:t> </a:t>
            </a:r>
            <a:r>
              <a:rPr lang="de-DE" dirty="0" err="1" smtClean="0"/>
              <a:t>showing</a:t>
            </a:r>
            <a:r>
              <a:rPr lang="de-DE" baseline="0" dirty="0" smtClean="0"/>
              <a:t> </a:t>
            </a:r>
            <a:r>
              <a:rPr lang="de-DE" baseline="0" dirty="0" err="1" smtClean="0"/>
              <a:t>the</a:t>
            </a:r>
            <a:r>
              <a:rPr lang="de-DE" baseline="0" dirty="0" smtClean="0"/>
              <a:t> </a:t>
            </a:r>
            <a:r>
              <a:rPr lang="de-DE" baseline="0" dirty="0" err="1" smtClean="0"/>
              <a:t>influence</a:t>
            </a:r>
            <a:r>
              <a:rPr lang="de-DE" baseline="0" dirty="0" smtClean="0"/>
              <a:t> </a:t>
            </a:r>
            <a:r>
              <a:rPr lang="de-DE" baseline="0" dirty="0" err="1" smtClean="0"/>
              <a:t>of</a:t>
            </a:r>
            <a:r>
              <a:rPr lang="de-DE" baseline="0" dirty="0" smtClean="0"/>
              <a:t> </a:t>
            </a:r>
            <a:r>
              <a:rPr lang="de-DE" baseline="0" dirty="0" err="1" smtClean="0"/>
              <a:t>temperature</a:t>
            </a:r>
            <a:r>
              <a:rPr lang="de-DE" baseline="0" dirty="0" smtClean="0"/>
              <a:t> on </a:t>
            </a:r>
            <a:r>
              <a:rPr lang="de-DE" baseline="0" dirty="0" err="1" smtClean="0"/>
              <a:t>photosynthesis</a:t>
            </a:r>
            <a:r>
              <a:rPr lang="de-DE" baseline="0" dirty="0" smtClean="0"/>
              <a:t> </a:t>
            </a:r>
            <a:r>
              <a:rPr lang="de-DE" baseline="0" dirty="0" err="1" smtClean="0"/>
              <a:t>and</a:t>
            </a:r>
            <a:r>
              <a:rPr lang="de-DE" baseline="0" dirty="0" smtClean="0"/>
              <a:t> </a:t>
            </a:r>
            <a:r>
              <a:rPr lang="de-DE" baseline="0" dirty="0" err="1" smtClean="0"/>
              <a:t>respiration</a:t>
            </a:r>
            <a:r>
              <a:rPr lang="de-DE" baseline="0" dirty="0" smtClean="0"/>
              <a:t>. </a:t>
            </a:r>
            <a:r>
              <a:rPr lang="de-DE" baseline="0" dirty="0" err="1" smtClean="0"/>
              <a:t>Gross</a:t>
            </a:r>
            <a:r>
              <a:rPr lang="de-DE" baseline="0" dirty="0" smtClean="0"/>
              <a:t> </a:t>
            </a:r>
            <a:r>
              <a:rPr lang="de-DE" baseline="0" dirty="0" err="1" smtClean="0"/>
              <a:t>photosynthesis</a:t>
            </a:r>
            <a:r>
              <a:rPr lang="de-DE" baseline="0" dirty="0" smtClean="0"/>
              <a:t> </a:t>
            </a:r>
            <a:r>
              <a:rPr lang="de-DE" baseline="0" dirty="0" err="1" smtClean="0"/>
              <a:t>increases</a:t>
            </a:r>
            <a:r>
              <a:rPr lang="de-DE" baseline="0" dirty="0" smtClean="0"/>
              <a:t> </a:t>
            </a:r>
            <a:r>
              <a:rPr lang="de-DE" baseline="0" dirty="0" err="1" smtClean="0"/>
              <a:t>with</a:t>
            </a:r>
            <a:r>
              <a:rPr lang="de-DE" baseline="0" dirty="0" smtClean="0"/>
              <a:t> </a:t>
            </a:r>
            <a:r>
              <a:rPr lang="de-DE" baseline="0" dirty="0" err="1" smtClean="0"/>
              <a:t>the</a:t>
            </a:r>
            <a:r>
              <a:rPr lang="de-DE" baseline="0" dirty="0" smtClean="0"/>
              <a:t> </a:t>
            </a:r>
            <a:r>
              <a:rPr lang="de-DE" baseline="0" dirty="0" err="1" smtClean="0"/>
              <a:t>temperature-induced</a:t>
            </a:r>
            <a:r>
              <a:rPr lang="de-DE" baseline="0" dirty="0" smtClean="0"/>
              <a:t> </a:t>
            </a:r>
            <a:r>
              <a:rPr lang="de-DE" baseline="0" dirty="0" err="1" smtClean="0"/>
              <a:t>activation</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involved</a:t>
            </a:r>
            <a:r>
              <a:rPr lang="de-DE" baseline="0" dirty="0" smtClean="0"/>
              <a:t> </a:t>
            </a:r>
            <a:r>
              <a:rPr lang="de-DE" baseline="0" dirty="0" err="1" smtClean="0"/>
              <a:t>enzmes</a:t>
            </a:r>
            <a:r>
              <a:rPr lang="de-DE" baseline="0" dirty="0" smtClean="0"/>
              <a:t>, </a:t>
            </a:r>
            <a:r>
              <a:rPr lang="de-DE" baseline="0" dirty="0" err="1" smtClean="0"/>
              <a:t>until</a:t>
            </a:r>
            <a:r>
              <a:rPr lang="de-DE" baseline="0" dirty="0" smtClean="0"/>
              <a:t> </a:t>
            </a:r>
            <a:r>
              <a:rPr lang="de-DE" baseline="0" dirty="0" err="1" smtClean="0"/>
              <a:t>inhibiting</a:t>
            </a:r>
            <a:r>
              <a:rPr lang="de-DE" baseline="0" dirty="0" smtClean="0"/>
              <a:t> </a:t>
            </a:r>
            <a:r>
              <a:rPr lang="de-DE" baseline="0" dirty="0" err="1" smtClean="0"/>
              <a:t>effects</a:t>
            </a:r>
            <a:r>
              <a:rPr lang="de-DE" baseline="0" dirty="0" smtClean="0"/>
              <a:t> </a:t>
            </a:r>
            <a:r>
              <a:rPr lang="de-DE" baseline="0" dirty="0" err="1" smtClean="0"/>
              <a:t>cause</a:t>
            </a:r>
            <a:r>
              <a:rPr lang="de-DE" baseline="0" dirty="0" smtClean="0"/>
              <a:t> </a:t>
            </a:r>
            <a:r>
              <a:rPr lang="de-DE" baseline="0" dirty="0" err="1" smtClean="0"/>
              <a:t>it</a:t>
            </a:r>
            <a:r>
              <a:rPr lang="de-DE" baseline="0" dirty="0" smtClean="0"/>
              <a:t> </a:t>
            </a:r>
            <a:r>
              <a:rPr lang="de-DE" baseline="0" dirty="0" err="1" smtClean="0"/>
              <a:t>to</a:t>
            </a:r>
            <a:r>
              <a:rPr lang="de-DE" baseline="0" dirty="0" smtClean="0"/>
              <a:t> </a:t>
            </a:r>
            <a:r>
              <a:rPr lang="de-DE" baseline="0" dirty="0" err="1" smtClean="0"/>
              <a:t>drop</a:t>
            </a:r>
            <a:r>
              <a:rPr lang="de-DE" baseline="0" dirty="0" smtClean="0"/>
              <a:t> </a:t>
            </a:r>
            <a:r>
              <a:rPr lang="de-DE" baseline="0" dirty="0" err="1" smtClean="0"/>
              <a:t>again</a:t>
            </a:r>
            <a:r>
              <a:rPr lang="de-DE" baseline="0" dirty="0" smtClean="0"/>
              <a:t>. The same </a:t>
            </a:r>
            <a:r>
              <a:rPr lang="de-DE" baseline="0" dirty="0" err="1" smtClean="0"/>
              <a:t>is</a:t>
            </a:r>
            <a:r>
              <a:rPr lang="de-DE" baseline="0" dirty="0" smtClean="0"/>
              <a:t> </a:t>
            </a:r>
            <a:r>
              <a:rPr lang="de-DE" baseline="0" dirty="0" err="1" smtClean="0"/>
              <a:t>true</a:t>
            </a:r>
            <a:r>
              <a:rPr lang="de-DE" baseline="0" dirty="0" smtClean="0"/>
              <a:t> </a:t>
            </a:r>
            <a:r>
              <a:rPr lang="de-DE" baseline="0" dirty="0" err="1" smtClean="0"/>
              <a:t>for</a:t>
            </a:r>
            <a:r>
              <a:rPr lang="de-DE" baseline="0" dirty="0" smtClean="0"/>
              <a:t> </a:t>
            </a:r>
            <a:r>
              <a:rPr lang="de-DE" baseline="0" dirty="0" err="1" smtClean="0"/>
              <a:t>photorespiration</a:t>
            </a:r>
            <a:r>
              <a:rPr lang="de-DE" baseline="0" dirty="0" smtClean="0"/>
              <a:t> </a:t>
            </a:r>
            <a:r>
              <a:rPr lang="de-DE" baseline="0" dirty="0" err="1" smtClean="0"/>
              <a:t>or</a:t>
            </a:r>
            <a:r>
              <a:rPr lang="de-DE" baseline="0" dirty="0" smtClean="0"/>
              <a:t> light </a:t>
            </a:r>
            <a:r>
              <a:rPr lang="de-DE" baseline="0" dirty="0" err="1" smtClean="0"/>
              <a:t>respiration</a:t>
            </a:r>
            <a:r>
              <a:rPr lang="de-DE" baseline="0" dirty="0" smtClean="0"/>
              <a:t> RL. The </a:t>
            </a:r>
            <a:r>
              <a:rPr lang="de-DE" baseline="0" dirty="0" err="1" smtClean="0"/>
              <a:t>shaded</a:t>
            </a:r>
            <a:r>
              <a:rPr lang="de-DE" baseline="0" dirty="0" smtClean="0"/>
              <a:t> </a:t>
            </a:r>
            <a:r>
              <a:rPr lang="de-DE" baseline="0" dirty="0" err="1" smtClean="0"/>
              <a:t>curve</a:t>
            </a:r>
            <a:r>
              <a:rPr lang="de-DE" baseline="0" dirty="0" smtClean="0"/>
              <a:t> </a:t>
            </a:r>
            <a:r>
              <a:rPr lang="de-DE" baseline="0" dirty="0" err="1" smtClean="0"/>
              <a:t>curve</a:t>
            </a:r>
            <a:r>
              <a:rPr lang="de-DE" baseline="0" dirty="0" smtClean="0"/>
              <a:t> </a:t>
            </a:r>
            <a:r>
              <a:rPr lang="de-DE" baseline="0" dirty="0" err="1" smtClean="0"/>
              <a:t>shows</a:t>
            </a:r>
            <a:r>
              <a:rPr lang="de-DE" baseline="0" dirty="0" smtClean="0"/>
              <a:t> </a:t>
            </a:r>
            <a:r>
              <a:rPr lang="de-DE" baseline="0" dirty="0" err="1" smtClean="0"/>
              <a:t>net-photosynthesis</a:t>
            </a:r>
            <a:r>
              <a:rPr lang="de-DE" baseline="0" dirty="0" smtClean="0"/>
              <a:t> </a:t>
            </a:r>
            <a:r>
              <a:rPr lang="de-DE" baseline="0" dirty="0" err="1" smtClean="0"/>
              <a:t>as</a:t>
            </a:r>
            <a:r>
              <a:rPr lang="de-DE" baseline="0" dirty="0" smtClean="0"/>
              <a:t> </a:t>
            </a:r>
            <a:r>
              <a:rPr lang="de-DE" baseline="0" dirty="0" err="1" smtClean="0"/>
              <a:t>the</a:t>
            </a:r>
            <a:r>
              <a:rPr lang="de-DE" baseline="0" dirty="0" smtClean="0"/>
              <a:t> </a:t>
            </a:r>
            <a:r>
              <a:rPr lang="de-DE" baseline="0" dirty="0" err="1" smtClean="0"/>
              <a:t>difference</a:t>
            </a:r>
            <a:r>
              <a:rPr lang="de-DE" baseline="0" dirty="0" smtClean="0"/>
              <a:t> </a:t>
            </a:r>
            <a:r>
              <a:rPr lang="de-DE" baseline="0" dirty="0" err="1" smtClean="0"/>
              <a:t>between</a:t>
            </a:r>
            <a:r>
              <a:rPr lang="de-DE" baseline="0" dirty="0" smtClean="0"/>
              <a:t> </a:t>
            </a:r>
            <a:r>
              <a:rPr lang="de-DE" baseline="0" dirty="0" err="1" smtClean="0"/>
              <a:t>gross-photosynthesis</a:t>
            </a:r>
            <a:r>
              <a:rPr lang="de-DE" baseline="0" dirty="0" smtClean="0"/>
              <a:t> </a:t>
            </a:r>
            <a:r>
              <a:rPr lang="de-DE" baseline="0" dirty="0" err="1" smtClean="0"/>
              <a:t>and</a:t>
            </a:r>
            <a:r>
              <a:rPr lang="de-DE" baseline="0" dirty="0" smtClean="0"/>
              <a:t> </a:t>
            </a:r>
            <a:r>
              <a:rPr lang="de-DE" baseline="0" dirty="0" err="1" smtClean="0"/>
              <a:t>respiration</a:t>
            </a:r>
            <a:r>
              <a:rPr lang="de-DE" baseline="0" dirty="0" smtClean="0"/>
              <a:t>. The </a:t>
            </a:r>
            <a:r>
              <a:rPr lang="de-DE" baseline="0" dirty="0" err="1" smtClean="0"/>
              <a:t>effect</a:t>
            </a:r>
            <a:r>
              <a:rPr lang="de-DE" baseline="0" dirty="0" smtClean="0"/>
              <a:t> </a:t>
            </a:r>
            <a:r>
              <a:rPr lang="de-DE" baseline="0" dirty="0" err="1" smtClean="0"/>
              <a:t>of</a:t>
            </a:r>
            <a:r>
              <a:rPr lang="de-DE" baseline="0" dirty="0" smtClean="0"/>
              <a:t> </a:t>
            </a:r>
            <a:r>
              <a:rPr lang="de-DE" baseline="0" dirty="0" err="1" smtClean="0"/>
              <a:t>temperature</a:t>
            </a:r>
            <a:r>
              <a:rPr lang="de-DE" baseline="0" dirty="0" smtClean="0"/>
              <a:t> on </a:t>
            </a:r>
            <a:r>
              <a:rPr lang="de-DE" baseline="0" dirty="0" err="1" smtClean="0"/>
              <a:t>photorespiration</a:t>
            </a:r>
            <a:r>
              <a:rPr lang="de-DE" baseline="0" dirty="0" smtClean="0"/>
              <a:t> </a:t>
            </a:r>
            <a:r>
              <a:rPr lang="de-DE" baseline="0" dirty="0" err="1" smtClean="0"/>
              <a:t>has</a:t>
            </a:r>
            <a:r>
              <a:rPr lang="de-DE" baseline="0" dirty="0" smtClean="0"/>
              <a:t> an </a:t>
            </a:r>
            <a:r>
              <a:rPr lang="de-DE" baseline="0" dirty="0" err="1" smtClean="0"/>
              <a:t>indirect</a:t>
            </a:r>
            <a:r>
              <a:rPr lang="de-DE" baseline="0" dirty="0" smtClean="0"/>
              <a:t> </a:t>
            </a:r>
            <a:r>
              <a:rPr lang="de-DE" baseline="0" dirty="0" err="1" smtClean="0"/>
              <a:t>component</a:t>
            </a:r>
            <a:r>
              <a:rPr lang="de-DE" baseline="0" dirty="0" smtClean="0"/>
              <a:t>: </a:t>
            </a:r>
            <a:r>
              <a:rPr lang="de-DE" baseline="0" dirty="0" err="1" smtClean="0"/>
              <a:t>with</a:t>
            </a:r>
            <a:r>
              <a:rPr lang="de-DE" baseline="0" dirty="0" smtClean="0"/>
              <a:t> </a:t>
            </a:r>
            <a:r>
              <a:rPr lang="de-DE" baseline="0" dirty="0" err="1" smtClean="0"/>
              <a:t>rising</a:t>
            </a:r>
            <a:r>
              <a:rPr lang="de-DE" baseline="0" dirty="0" smtClean="0"/>
              <a:t> </a:t>
            </a:r>
            <a:r>
              <a:rPr lang="de-DE" baseline="0" dirty="0" err="1" smtClean="0"/>
              <a:t>temperature</a:t>
            </a:r>
            <a:r>
              <a:rPr lang="de-DE" baseline="0" dirty="0" smtClean="0"/>
              <a:t>, </a:t>
            </a:r>
            <a:r>
              <a:rPr lang="de-DE" baseline="0" dirty="0" err="1" smtClean="0"/>
              <a:t>the</a:t>
            </a:r>
            <a:r>
              <a:rPr lang="de-DE" baseline="0" dirty="0" smtClean="0"/>
              <a:t> </a:t>
            </a:r>
            <a:r>
              <a:rPr lang="de-DE" baseline="0" dirty="0" err="1" smtClean="0"/>
              <a:t>ration</a:t>
            </a:r>
            <a:r>
              <a:rPr lang="de-DE" baseline="0" dirty="0" smtClean="0"/>
              <a:t> </a:t>
            </a:r>
            <a:r>
              <a:rPr lang="de-DE" baseline="0" dirty="0" err="1" smtClean="0"/>
              <a:t>of</a:t>
            </a:r>
            <a:r>
              <a:rPr lang="de-DE" baseline="0" dirty="0" smtClean="0"/>
              <a:t> CO2 </a:t>
            </a:r>
            <a:r>
              <a:rPr lang="de-DE" baseline="0" dirty="0" err="1" smtClean="0"/>
              <a:t>to</a:t>
            </a:r>
            <a:r>
              <a:rPr lang="de-DE" baseline="0" dirty="0" smtClean="0"/>
              <a:t> O2 </a:t>
            </a:r>
            <a:r>
              <a:rPr lang="de-DE" baseline="0" dirty="0" err="1" smtClean="0"/>
              <a:t>shifts</a:t>
            </a:r>
            <a:r>
              <a:rPr lang="de-DE" baseline="0" dirty="0" smtClean="0"/>
              <a:t> </a:t>
            </a:r>
            <a:r>
              <a:rPr lang="de-DE" baseline="0" dirty="0" err="1" smtClean="0"/>
              <a:t>towards</a:t>
            </a:r>
            <a:r>
              <a:rPr lang="de-DE" baseline="0" dirty="0" smtClean="0"/>
              <a:t> O2. </a:t>
            </a:r>
            <a:r>
              <a:rPr lang="de-DE" baseline="0" dirty="0" err="1" smtClean="0"/>
              <a:t>which</a:t>
            </a:r>
            <a:r>
              <a:rPr lang="de-DE" baseline="0" dirty="0" smtClean="0"/>
              <a:t> in turn </a:t>
            </a:r>
            <a:r>
              <a:rPr lang="de-DE" baseline="0" dirty="0" err="1" smtClean="0"/>
              <a:t>increases</a:t>
            </a:r>
            <a:r>
              <a:rPr lang="de-DE" baseline="0" dirty="0" smtClean="0"/>
              <a:t> </a:t>
            </a:r>
            <a:r>
              <a:rPr lang="de-DE" baseline="0" dirty="0" err="1" smtClean="0"/>
              <a:t>the</a:t>
            </a:r>
            <a:r>
              <a:rPr lang="de-DE" baseline="0" dirty="0" smtClean="0"/>
              <a:t> </a:t>
            </a:r>
            <a:r>
              <a:rPr lang="de-DE" baseline="0" dirty="0" err="1" smtClean="0"/>
              <a:t>oxigenation-activity</a:t>
            </a:r>
            <a:r>
              <a:rPr lang="de-DE" baseline="0" dirty="0" smtClean="0"/>
              <a:t> </a:t>
            </a:r>
            <a:r>
              <a:rPr lang="de-DE" baseline="0" dirty="0" err="1" smtClean="0"/>
              <a:t>of</a:t>
            </a:r>
            <a:r>
              <a:rPr lang="de-DE" baseline="0" dirty="0" smtClean="0"/>
              <a:t> </a:t>
            </a:r>
            <a:r>
              <a:rPr lang="de-DE" baseline="0" dirty="0" err="1" smtClean="0"/>
              <a:t>Rubisco</a:t>
            </a:r>
            <a:r>
              <a:rPr lang="de-DE" baseline="0" dirty="0" smtClean="0"/>
              <a:t>. </a:t>
            </a:r>
          </a:p>
          <a:p>
            <a:r>
              <a:rPr lang="de-DE" baseline="0" dirty="0" smtClean="0"/>
              <a:t>The </a:t>
            </a:r>
            <a:r>
              <a:rPr lang="de-DE" baseline="0" dirty="0" err="1" smtClean="0"/>
              <a:t>white</a:t>
            </a:r>
            <a:r>
              <a:rPr lang="de-DE" baseline="0" dirty="0" smtClean="0"/>
              <a:t> </a:t>
            </a:r>
            <a:r>
              <a:rPr lang="de-DE" baseline="0" dirty="0" err="1" smtClean="0"/>
              <a:t>zone</a:t>
            </a:r>
            <a:r>
              <a:rPr lang="de-DE" baseline="0" dirty="0" smtClean="0"/>
              <a:t> in </a:t>
            </a:r>
            <a:r>
              <a:rPr lang="de-DE" baseline="0" dirty="0" err="1" smtClean="0"/>
              <a:t>the</a:t>
            </a:r>
            <a:r>
              <a:rPr lang="de-DE" baseline="0" dirty="0" smtClean="0"/>
              <a:t> </a:t>
            </a:r>
            <a:r>
              <a:rPr lang="de-DE" baseline="0" dirty="0" err="1" smtClean="0"/>
              <a:t>net-photosynthesis</a:t>
            </a:r>
            <a:r>
              <a:rPr lang="de-DE" baseline="0" dirty="0" smtClean="0"/>
              <a:t> </a:t>
            </a:r>
            <a:r>
              <a:rPr lang="de-DE" baseline="0" dirty="0" err="1" smtClean="0"/>
              <a:t>curve</a:t>
            </a:r>
            <a:r>
              <a:rPr lang="de-DE" baseline="0" dirty="0" smtClean="0"/>
              <a:t> </a:t>
            </a:r>
            <a:r>
              <a:rPr lang="de-DE" baseline="0" dirty="0" err="1" smtClean="0"/>
              <a:t>depicts</a:t>
            </a:r>
            <a:r>
              <a:rPr lang="de-DE" baseline="0" dirty="0" smtClean="0"/>
              <a:t> </a:t>
            </a:r>
            <a:r>
              <a:rPr lang="de-DE" baseline="0" dirty="0" err="1" smtClean="0"/>
              <a:t>the</a:t>
            </a:r>
            <a:r>
              <a:rPr lang="de-DE" baseline="0" dirty="0" smtClean="0"/>
              <a:t> optimal </a:t>
            </a:r>
            <a:r>
              <a:rPr lang="de-DE" baseline="0" dirty="0" err="1" smtClean="0"/>
              <a:t>temperature</a:t>
            </a:r>
            <a:r>
              <a:rPr lang="de-DE" baseline="0" dirty="0" smtClean="0"/>
              <a:t>, </a:t>
            </a:r>
            <a:r>
              <a:rPr lang="de-DE" baseline="0" dirty="0" err="1" smtClean="0"/>
              <a:t>which</a:t>
            </a:r>
            <a:r>
              <a:rPr lang="de-DE" baseline="0" dirty="0" smtClean="0"/>
              <a:t> </a:t>
            </a:r>
            <a:r>
              <a:rPr lang="de-DE" baseline="0" dirty="0" err="1" smtClean="0"/>
              <a:t>allows</a:t>
            </a:r>
            <a:r>
              <a:rPr lang="de-DE" baseline="0" dirty="0" smtClean="0"/>
              <a:t> </a:t>
            </a:r>
            <a:r>
              <a:rPr lang="de-DE" baseline="0" dirty="0" err="1" smtClean="0"/>
              <a:t>for</a:t>
            </a:r>
            <a:r>
              <a:rPr lang="de-DE" baseline="0" dirty="0" smtClean="0"/>
              <a:t> </a:t>
            </a:r>
            <a:r>
              <a:rPr lang="de-DE" baseline="0" dirty="0" err="1" smtClean="0"/>
              <a:t>maximum</a:t>
            </a:r>
            <a:r>
              <a:rPr lang="de-DE" baseline="0" dirty="0" smtClean="0"/>
              <a:t> </a:t>
            </a:r>
            <a:r>
              <a:rPr lang="de-DE" baseline="0" dirty="0" err="1" smtClean="0"/>
              <a:t>net</a:t>
            </a:r>
            <a:r>
              <a:rPr lang="de-DE" baseline="0" dirty="0" smtClean="0"/>
              <a:t> </a:t>
            </a:r>
            <a:r>
              <a:rPr lang="de-DE" baseline="0" dirty="0" err="1" smtClean="0"/>
              <a:t>photosynthesis</a:t>
            </a:r>
            <a:r>
              <a:rPr lang="de-DE" baseline="0" dirty="0" smtClean="0"/>
              <a:t>. </a:t>
            </a:r>
          </a:p>
          <a:p>
            <a:endParaRPr lang="de-DE" dirty="0"/>
          </a:p>
        </p:txBody>
      </p:sp>
      <p:sp>
        <p:nvSpPr>
          <p:cNvPr id="4" name="Foliennummernplatzhalter 3"/>
          <p:cNvSpPr>
            <a:spLocks noGrp="1"/>
          </p:cNvSpPr>
          <p:nvPr>
            <p:ph type="sldNum" sz="quarter" idx="10"/>
          </p:nvPr>
        </p:nvSpPr>
        <p:spPr/>
        <p:txBody>
          <a:bodyPr/>
          <a:lstStyle/>
          <a:p>
            <a:fld id="{46E745FC-2B65-4885-82FE-6A7DE99C0385}" type="slidenum">
              <a:rPr lang="de-DE" smtClean="0"/>
              <a:t>54</a:t>
            </a:fld>
            <a:endParaRPr lang="de-DE"/>
          </a:p>
        </p:txBody>
      </p:sp>
    </p:spTree>
    <p:extLst>
      <p:ext uri="{BB962C8B-B14F-4D97-AF65-F5344CB8AC3E}">
        <p14:creationId xmlns:p14="http://schemas.microsoft.com/office/powerpoint/2010/main" val="18096414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Plants</a:t>
            </a:r>
            <a:r>
              <a:rPr lang="de-DE" baseline="0" dirty="0" smtClean="0"/>
              <a:t> </a:t>
            </a:r>
            <a:r>
              <a:rPr lang="de-DE" baseline="0" dirty="0" err="1" smtClean="0"/>
              <a:t>are</a:t>
            </a:r>
            <a:r>
              <a:rPr lang="de-DE" baseline="0" dirty="0" smtClean="0"/>
              <a:t> </a:t>
            </a:r>
            <a:r>
              <a:rPr lang="de-DE" baseline="0" dirty="0" err="1" smtClean="0"/>
              <a:t>able</a:t>
            </a:r>
            <a:r>
              <a:rPr lang="de-DE" baseline="0" dirty="0" smtClean="0"/>
              <a:t> </a:t>
            </a:r>
            <a:r>
              <a:rPr lang="de-DE" baseline="0" dirty="0" err="1" smtClean="0"/>
              <a:t>to</a:t>
            </a:r>
            <a:r>
              <a:rPr lang="de-DE" baseline="0" dirty="0" smtClean="0"/>
              <a:t> </a:t>
            </a:r>
            <a:r>
              <a:rPr lang="de-DE" baseline="0" dirty="0" err="1" smtClean="0"/>
              <a:t>adjust</a:t>
            </a:r>
            <a:r>
              <a:rPr lang="de-DE" baseline="0" dirty="0" smtClean="0"/>
              <a:t> </a:t>
            </a:r>
            <a:r>
              <a:rPr lang="de-DE" baseline="0" dirty="0" err="1" smtClean="0"/>
              <a:t>both</a:t>
            </a:r>
            <a:r>
              <a:rPr lang="de-DE" baseline="0" dirty="0" smtClean="0"/>
              <a:t> </a:t>
            </a:r>
            <a:r>
              <a:rPr lang="de-DE" baseline="0" dirty="0" err="1" smtClean="0"/>
              <a:t>respiration</a:t>
            </a:r>
            <a:r>
              <a:rPr lang="de-DE" baseline="0" dirty="0" smtClean="0"/>
              <a:t> </a:t>
            </a:r>
            <a:r>
              <a:rPr lang="de-DE" baseline="0" dirty="0" err="1" smtClean="0"/>
              <a:t>and</a:t>
            </a:r>
            <a:r>
              <a:rPr lang="de-DE" baseline="0" dirty="0" smtClean="0"/>
              <a:t> </a:t>
            </a:r>
            <a:r>
              <a:rPr lang="de-DE" baseline="0" dirty="0" err="1" smtClean="0"/>
              <a:t>photsyntheis</a:t>
            </a:r>
            <a:r>
              <a:rPr lang="de-DE" baseline="0" dirty="0" smtClean="0"/>
              <a:t> </a:t>
            </a:r>
            <a:r>
              <a:rPr lang="de-DE" baseline="0" dirty="0" err="1" smtClean="0"/>
              <a:t>to</a:t>
            </a:r>
            <a:r>
              <a:rPr lang="de-DE" baseline="0" dirty="0" smtClean="0"/>
              <a:t> </a:t>
            </a:r>
            <a:r>
              <a:rPr lang="de-DE" baseline="0" dirty="0" err="1" smtClean="0"/>
              <a:t>some</a:t>
            </a:r>
            <a:r>
              <a:rPr lang="de-DE" baseline="0" dirty="0" smtClean="0"/>
              <a:t> </a:t>
            </a:r>
            <a:r>
              <a:rPr lang="de-DE" baseline="0" dirty="0" err="1" smtClean="0"/>
              <a:t>extent</a:t>
            </a:r>
            <a:r>
              <a:rPr lang="de-DE" baseline="0" dirty="0" smtClean="0"/>
              <a:t> </a:t>
            </a:r>
            <a:r>
              <a:rPr lang="de-DE" baseline="0" dirty="0" err="1" smtClean="0"/>
              <a:t>to</a:t>
            </a:r>
            <a:r>
              <a:rPr lang="de-DE" baseline="0" dirty="0" smtClean="0"/>
              <a:t> different </a:t>
            </a:r>
            <a:r>
              <a:rPr lang="de-DE" baseline="0" dirty="0" err="1" smtClean="0"/>
              <a:t>temperatures</a:t>
            </a:r>
            <a:r>
              <a:rPr lang="de-DE" baseline="0" dirty="0" smtClean="0"/>
              <a:t>. </a:t>
            </a:r>
          </a:p>
          <a:p>
            <a:r>
              <a:rPr lang="de-DE" baseline="0" dirty="0" err="1" smtClean="0"/>
              <a:t>Atriplex</a:t>
            </a:r>
            <a:r>
              <a:rPr lang="de-DE" baseline="0" dirty="0" smtClean="0"/>
              <a:t> </a:t>
            </a:r>
            <a:r>
              <a:rPr lang="de-DE" baseline="0" dirty="0" err="1" smtClean="0"/>
              <a:t>lentiformis</a:t>
            </a:r>
            <a:r>
              <a:rPr lang="de-DE" baseline="0" dirty="0" smtClean="0"/>
              <a:t>, </a:t>
            </a:r>
            <a:r>
              <a:rPr lang="de-DE" baseline="0" dirty="0" err="1" smtClean="0"/>
              <a:t>the</a:t>
            </a:r>
            <a:r>
              <a:rPr lang="de-DE" baseline="0" dirty="0" smtClean="0"/>
              <a:t> </a:t>
            </a:r>
            <a:r>
              <a:rPr lang="de-DE" baseline="0" dirty="0" err="1" smtClean="0"/>
              <a:t>quail</a:t>
            </a:r>
            <a:r>
              <a:rPr lang="de-DE" baseline="0" dirty="0" smtClean="0"/>
              <a:t> </a:t>
            </a:r>
            <a:r>
              <a:rPr lang="de-DE" baseline="0" dirty="0" err="1" smtClean="0"/>
              <a:t>bush</a:t>
            </a:r>
            <a:r>
              <a:rPr lang="de-DE" baseline="0" dirty="0" smtClean="0"/>
              <a:t> </a:t>
            </a:r>
            <a:r>
              <a:rPr lang="de-DE" baseline="0" dirty="0" err="1" smtClean="0"/>
              <a:t>or</a:t>
            </a:r>
            <a:r>
              <a:rPr lang="de-DE" baseline="0" dirty="0" smtClean="0"/>
              <a:t> </a:t>
            </a:r>
            <a:r>
              <a:rPr lang="de-DE" baseline="0" dirty="0" err="1" smtClean="0"/>
              <a:t>big</a:t>
            </a:r>
            <a:r>
              <a:rPr lang="de-DE" baseline="0" dirty="0" smtClean="0"/>
              <a:t> </a:t>
            </a:r>
            <a:r>
              <a:rPr lang="de-DE" baseline="0" dirty="0" err="1" smtClean="0"/>
              <a:t>salt</a:t>
            </a:r>
            <a:r>
              <a:rPr lang="de-DE" baseline="0" dirty="0" smtClean="0"/>
              <a:t> </a:t>
            </a:r>
            <a:r>
              <a:rPr lang="de-DE" baseline="0" dirty="0" err="1" smtClean="0"/>
              <a:t>bush</a:t>
            </a:r>
            <a:r>
              <a:rPr lang="de-DE" baseline="0" dirty="0" smtClean="0"/>
              <a:t>, </a:t>
            </a:r>
            <a:r>
              <a:rPr lang="de-DE" baseline="0" dirty="0" err="1" smtClean="0"/>
              <a:t>is</a:t>
            </a:r>
            <a:r>
              <a:rPr lang="de-DE" baseline="0" dirty="0" smtClean="0"/>
              <a:t> native </a:t>
            </a:r>
            <a:r>
              <a:rPr lang="de-DE" baseline="0" dirty="0" err="1" smtClean="0"/>
              <a:t>to</a:t>
            </a:r>
            <a:r>
              <a:rPr lang="de-DE" baseline="0" dirty="0" smtClean="0"/>
              <a:t> </a:t>
            </a:r>
            <a:r>
              <a:rPr lang="de-DE" baseline="0" dirty="0" err="1" smtClean="0"/>
              <a:t>the</a:t>
            </a:r>
            <a:r>
              <a:rPr lang="de-DE" baseline="0" dirty="0" smtClean="0"/>
              <a:t> </a:t>
            </a:r>
            <a:r>
              <a:rPr lang="de-DE" baseline="0" dirty="0" err="1" smtClean="0"/>
              <a:t>southwestern</a:t>
            </a:r>
            <a:r>
              <a:rPr lang="de-DE" baseline="0" dirty="0" smtClean="0"/>
              <a:t> USA </a:t>
            </a:r>
            <a:r>
              <a:rPr lang="de-DE" baseline="0" dirty="0" err="1" smtClean="0"/>
              <a:t>and</a:t>
            </a:r>
            <a:r>
              <a:rPr lang="de-DE" baseline="0" dirty="0" smtClean="0"/>
              <a:t> northern Mexico. </a:t>
            </a:r>
            <a:r>
              <a:rPr lang="de-DE" baseline="0" dirty="0" err="1" smtClean="0"/>
              <a:t>It</a:t>
            </a:r>
            <a:r>
              <a:rPr lang="de-DE" baseline="0" dirty="0" smtClean="0"/>
              <a:t> </a:t>
            </a:r>
            <a:r>
              <a:rPr lang="de-DE" baseline="0" dirty="0" err="1" smtClean="0"/>
              <a:t>grows</a:t>
            </a:r>
            <a:r>
              <a:rPr lang="de-DE" baseline="0" dirty="0" smtClean="0"/>
              <a:t> in </a:t>
            </a:r>
            <a:r>
              <a:rPr lang="de-DE" baseline="0" dirty="0" err="1" smtClean="0"/>
              <a:t>deserts</a:t>
            </a:r>
            <a:r>
              <a:rPr lang="de-DE" baseline="0" dirty="0" smtClean="0"/>
              <a:t> </a:t>
            </a:r>
            <a:r>
              <a:rPr lang="de-DE" baseline="0" dirty="0" err="1" smtClean="0"/>
              <a:t>and</a:t>
            </a:r>
            <a:r>
              <a:rPr lang="de-DE" baseline="0" dirty="0" smtClean="0"/>
              <a:t> </a:t>
            </a:r>
            <a:r>
              <a:rPr lang="de-DE" baseline="0" dirty="0" err="1" smtClean="0"/>
              <a:t>along</a:t>
            </a:r>
            <a:r>
              <a:rPr lang="de-DE" baseline="0" dirty="0" smtClean="0"/>
              <a:t> </a:t>
            </a:r>
            <a:r>
              <a:rPr lang="de-DE" baseline="0" dirty="0" err="1" smtClean="0"/>
              <a:t>the</a:t>
            </a:r>
            <a:r>
              <a:rPr lang="de-DE" baseline="0" dirty="0" smtClean="0"/>
              <a:t> </a:t>
            </a:r>
            <a:r>
              <a:rPr lang="de-DE" baseline="0" dirty="0" err="1" smtClean="0"/>
              <a:t>coast</a:t>
            </a:r>
            <a:r>
              <a:rPr lang="de-DE" baseline="0" dirty="0" smtClean="0"/>
              <a:t> in </a:t>
            </a:r>
            <a:r>
              <a:rPr lang="de-DE" baseline="0" dirty="0" err="1" smtClean="0"/>
              <a:t>habitats</a:t>
            </a:r>
            <a:r>
              <a:rPr lang="de-DE" baseline="0" dirty="0" smtClean="0"/>
              <a:t> </a:t>
            </a:r>
            <a:r>
              <a:rPr lang="de-DE" baseline="0" dirty="0" err="1" smtClean="0"/>
              <a:t>with</a:t>
            </a:r>
            <a:r>
              <a:rPr lang="de-DE" baseline="0" dirty="0" smtClean="0"/>
              <a:t> </a:t>
            </a:r>
            <a:r>
              <a:rPr lang="de-DE" baseline="0" dirty="0" err="1" smtClean="0"/>
              <a:t>saline</a:t>
            </a:r>
            <a:r>
              <a:rPr lang="de-DE" baseline="0" dirty="0" smtClean="0"/>
              <a:t> </a:t>
            </a:r>
            <a:r>
              <a:rPr lang="de-DE" baseline="0" dirty="0" err="1" smtClean="0"/>
              <a:t>or</a:t>
            </a:r>
            <a:r>
              <a:rPr lang="de-DE" baseline="0" dirty="0" smtClean="0"/>
              <a:t> </a:t>
            </a:r>
            <a:r>
              <a:rPr lang="de-DE" baseline="0" dirty="0" err="1" smtClean="0"/>
              <a:t>alkaline</a:t>
            </a:r>
            <a:r>
              <a:rPr lang="de-DE" baseline="0" dirty="0" smtClean="0"/>
              <a:t> </a:t>
            </a:r>
            <a:r>
              <a:rPr lang="de-DE" baseline="0" dirty="0" err="1" smtClean="0"/>
              <a:t>soil</a:t>
            </a:r>
            <a:r>
              <a:rPr lang="de-DE" baseline="0" dirty="0" smtClean="0"/>
              <a:t>. </a:t>
            </a:r>
          </a:p>
          <a:p>
            <a:r>
              <a:rPr lang="de-DE" baseline="0" dirty="0" smtClean="0"/>
              <a:t>The </a:t>
            </a:r>
            <a:r>
              <a:rPr lang="de-DE" baseline="0" dirty="0" err="1" smtClean="0"/>
              <a:t>graph</a:t>
            </a:r>
            <a:r>
              <a:rPr lang="de-DE" baseline="0" dirty="0" smtClean="0"/>
              <a:t> </a:t>
            </a:r>
            <a:r>
              <a:rPr lang="de-DE" baseline="0" dirty="0" err="1" smtClean="0"/>
              <a:t>shows</a:t>
            </a:r>
            <a:r>
              <a:rPr lang="de-DE" baseline="0" dirty="0" smtClean="0"/>
              <a:t> </a:t>
            </a:r>
            <a:r>
              <a:rPr lang="de-DE" baseline="0" dirty="0" err="1" smtClean="0"/>
              <a:t>the</a:t>
            </a:r>
            <a:r>
              <a:rPr lang="de-DE" baseline="0" dirty="0" smtClean="0"/>
              <a:t> </a:t>
            </a:r>
            <a:r>
              <a:rPr lang="de-DE" baseline="0" dirty="0" err="1" smtClean="0"/>
              <a:t>responses</a:t>
            </a:r>
            <a:r>
              <a:rPr lang="de-DE" baseline="0" dirty="0" smtClean="0"/>
              <a:t> </a:t>
            </a:r>
            <a:r>
              <a:rPr lang="de-DE" baseline="0" dirty="0" err="1" smtClean="0"/>
              <a:t>of</a:t>
            </a:r>
            <a:r>
              <a:rPr lang="de-DE" baseline="0" dirty="0" smtClean="0"/>
              <a:t> </a:t>
            </a:r>
            <a:r>
              <a:rPr lang="de-DE" baseline="0" dirty="0" err="1" smtClean="0"/>
              <a:t>clones</a:t>
            </a:r>
            <a:r>
              <a:rPr lang="de-DE" baseline="0" dirty="0" smtClean="0"/>
              <a:t> </a:t>
            </a:r>
            <a:r>
              <a:rPr lang="de-DE" baseline="0" dirty="0" err="1" smtClean="0"/>
              <a:t>from</a:t>
            </a:r>
            <a:r>
              <a:rPr lang="de-DE" baseline="0" dirty="0" smtClean="0"/>
              <a:t> </a:t>
            </a:r>
            <a:r>
              <a:rPr lang="de-DE" baseline="0" dirty="0" err="1" smtClean="0"/>
              <a:t>the</a:t>
            </a:r>
            <a:r>
              <a:rPr lang="de-DE" baseline="0" dirty="0" smtClean="0"/>
              <a:t> </a:t>
            </a:r>
            <a:r>
              <a:rPr lang="de-DE" baseline="0" dirty="0" err="1" smtClean="0"/>
              <a:t>hot</a:t>
            </a:r>
            <a:r>
              <a:rPr lang="de-DE" baseline="0" dirty="0" smtClean="0"/>
              <a:t> </a:t>
            </a:r>
            <a:r>
              <a:rPr lang="de-DE" baseline="0" dirty="0" err="1" smtClean="0"/>
              <a:t>desert</a:t>
            </a:r>
            <a:r>
              <a:rPr lang="de-DE" baseline="0" dirty="0" smtClean="0"/>
              <a:t> on </a:t>
            </a:r>
            <a:r>
              <a:rPr lang="de-DE" baseline="0" dirty="0" err="1" smtClean="0"/>
              <a:t>the</a:t>
            </a:r>
            <a:r>
              <a:rPr lang="de-DE" baseline="0" dirty="0" smtClean="0"/>
              <a:t> </a:t>
            </a:r>
            <a:r>
              <a:rPr lang="de-DE" baseline="0" dirty="0" err="1" smtClean="0"/>
              <a:t>left</a:t>
            </a:r>
            <a:r>
              <a:rPr lang="de-DE" baseline="0" dirty="0" smtClean="0"/>
              <a:t> </a:t>
            </a:r>
            <a:r>
              <a:rPr lang="de-DE" baseline="0" dirty="0" err="1" smtClean="0"/>
              <a:t>and</a:t>
            </a:r>
            <a:r>
              <a:rPr lang="de-DE" baseline="0" dirty="0" smtClean="0"/>
              <a:t> </a:t>
            </a:r>
            <a:r>
              <a:rPr lang="de-DE" baseline="0" dirty="0" err="1" smtClean="0"/>
              <a:t>from</a:t>
            </a:r>
            <a:r>
              <a:rPr lang="de-DE" baseline="0" dirty="0" smtClean="0"/>
              <a:t> </a:t>
            </a:r>
            <a:r>
              <a:rPr lang="de-DE" baseline="0" dirty="0" err="1" smtClean="0"/>
              <a:t>the</a:t>
            </a:r>
            <a:r>
              <a:rPr lang="de-DE" baseline="0" dirty="0" smtClean="0"/>
              <a:t> cooler </a:t>
            </a:r>
            <a:r>
              <a:rPr lang="de-DE" baseline="0" dirty="0" err="1" smtClean="0"/>
              <a:t>coastal</a:t>
            </a:r>
            <a:r>
              <a:rPr lang="de-DE" baseline="0" dirty="0" smtClean="0"/>
              <a:t> </a:t>
            </a:r>
            <a:r>
              <a:rPr lang="de-DE" baseline="0" dirty="0" err="1" smtClean="0"/>
              <a:t>habitat</a:t>
            </a:r>
            <a:r>
              <a:rPr lang="de-DE" baseline="0" dirty="0" smtClean="0"/>
              <a:t> on </a:t>
            </a:r>
            <a:r>
              <a:rPr lang="de-DE" baseline="0" dirty="0" err="1" smtClean="0"/>
              <a:t>the</a:t>
            </a:r>
            <a:r>
              <a:rPr lang="de-DE" baseline="0" dirty="0" smtClean="0"/>
              <a:t> </a:t>
            </a:r>
            <a:r>
              <a:rPr lang="de-DE" baseline="0" dirty="0" err="1" smtClean="0"/>
              <a:t>right</a:t>
            </a:r>
            <a:r>
              <a:rPr lang="de-DE" baseline="0" dirty="0" smtClean="0"/>
              <a:t>. The X-</a:t>
            </a:r>
            <a:r>
              <a:rPr lang="de-DE" baseline="0" dirty="0" err="1" smtClean="0"/>
              <a:t>axis</a:t>
            </a:r>
            <a:r>
              <a:rPr lang="de-DE" baseline="0" dirty="0" smtClean="0"/>
              <a:t> </a:t>
            </a:r>
            <a:r>
              <a:rPr lang="de-DE" baseline="0" dirty="0" err="1" smtClean="0"/>
              <a:t>depicts</a:t>
            </a:r>
            <a:r>
              <a:rPr lang="de-DE" baseline="0" dirty="0" smtClean="0"/>
              <a:t> </a:t>
            </a:r>
            <a:r>
              <a:rPr lang="de-DE" baseline="0" dirty="0" err="1" smtClean="0"/>
              <a:t>Temperature</a:t>
            </a:r>
            <a:r>
              <a:rPr lang="de-DE" baseline="0" dirty="0" smtClean="0"/>
              <a:t>, </a:t>
            </a:r>
            <a:r>
              <a:rPr lang="de-DE" baseline="0" dirty="0" err="1" smtClean="0"/>
              <a:t>the</a:t>
            </a:r>
            <a:r>
              <a:rPr lang="de-DE" baseline="0" dirty="0" smtClean="0"/>
              <a:t> Y-</a:t>
            </a:r>
            <a:r>
              <a:rPr lang="de-DE" baseline="0" dirty="0" err="1" smtClean="0"/>
              <a:t>axis</a:t>
            </a:r>
            <a:r>
              <a:rPr lang="de-DE" baseline="0" dirty="0" smtClean="0"/>
              <a:t> Net-</a:t>
            </a:r>
            <a:r>
              <a:rPr lang="de-DE" baseline="0" dirty="0" err="1" smtClean="0"/>
              <a:t>photosynthesis</a:t>
            </a:r>
            <a:r>
              <a:rPr lang="de-DE" baseline="0" dirty="0" smtClean="0"/>
              <a:t>. The solid </a:t>
            </a:r>
            <a:r>
              <a:rPr lang="de-DE" baseline="0" dirty="0" err="1" smtClean="0"/>
              <a:t>lines</a:t>
            </a:r>
            <a:r>
              <a:rPr lang="de-DE" baseline="0" dirty="0" smtClean="0"/>
              <a:t> </a:t>
            </a:r>
            <a:r>
              <a:rPr lang="de-DE" baseline="0" dirty="0" err="1" smtClean="0"/>
              <a:t>represent</a:t>
            </a:r>
            <a:r>
              <a:rPr lang="de-DE" baseline="0" dirty="0" smtClean="0"/>
              <a:t> </a:t>
            </a:r>
            <a:r>
              <a:rPr lang="de-DE" baseline="0" dirty="0" err="1" smtClean="0"/>
              <a:t>the</a:t>
            </a:r>
            <a:r>
              <a:rPr lang="de-DE" baseline="0" dirty="0" smtClean="0"/>
              <a:t> </a:t>
            </a:r>
            <a:r>
              <a:rPr lang="de-DE" baseline="0" dirty="0" err="1" smtClean="0"/>
              <a:t>responses</a:t>
            </a:r>
            <a:r>
              <a:rPr lang="de-DE" baseline="0" dirty="0" smtClean="0"/>
              <a:t> </a:t>
            </a:r>
            <a:r>
              <a:rPr lang="de-DE" baseline="0" dirty="0" err="1" smtClean="0"/>
              <a:t>of</a:t>
            </a:r>
            <a:r>
              <a:rPr lang="de-DE" baseline="0" dirty="0" smtClean="0"/>
              <a:t> </a:t>
            </a:r>
            <a:r>
              <a:rPr lang="de-DE" baseline="0" dirty="0" err="1" smtClean="0"/>
              <a:t>plants</a:t>
            </a:r>
            <a:r>
              <a:rPr lang="de-DE" baseline="0" dirty="0" smtClean="0"/>
              <a:t> </a:t>
            </a:r>
            <a:r>
              <a:rPr lang="de-DE" baseline="0" dirty="0" err="1" smtClean="0"/>
              <a:t>grown</a:t>
            </a:r>
            <a:r>
              <a:rPr lang="de-DE" baseline="0" dirty="0" smtClean="0"/>
              <a:t> at 23°C, </a:t>
            </a:r>
            <a:r>
              <a:rPr lang="de-DE" baseline="0" dirty="0" err="1" smtClean="0"/>
              <a:t>the</a:t>
            </a:r>
            <a:r>
              <a:rPr lang="de-DE" baseline="0" dirty="0" smtClean="0"/>
              <a:t> </a:t>
            </a:r>
            <a:r>
              <a:rPr lang="de-DE" baseline="0" dirty="0" err="1" smtClean="0"/>
              <a:t>broken</a:t>
            </a:r>
            <a:r>
              <a:rPr lang="de-DE" baseline="0" dirty="0" smtClean="0"/>
              <a:t> </a:t>
            </a:r>
            <a:r>
              <a:rPr lang="de-DE" baseline="0" dirty="0" err="1" smtClean="0"/>
              <a:t>lines</a:t>
            </a:r>
            <a:r>
              <a:rPr lang="de-DE" baseline="0" dirty="0" smtClean="0"/>
              <a:t> </a:t>
            </a:r>
            <a:r>
              <a:rPr lang="de-DE" baseline="0" dirty="0" err="1" smtClean="0"/>
              <a:t>the</a:t>
            </a:r>
            <a:r>
              <a:rPr lang="de-DE" baseline="0" dirty="0" smtClean="0"/>
              <a:t> </a:t>
            </a:r>
            <a:r>
              <a:rPr lang="de-DE" baseline="0" dirty="0" err="1" smtClean="0"/>
              <a:t>responses</a:t>
            </a:r>
            <a:r>
              <a:rPr lang="de-DE" baseline="0" dirty="0" smtClean="0"/>
              <a:t> </a:t>
            </a:r>
            <a:r>
              <a:rPr lang="de-DE" baseline="0" dirty="0" err="1" smtClean="0"/>
              <a:t>of</a:t>
            </a:r>
            <a:r>
              <a:rPr lang="de-DE" baseline="0" dirty="0" smtClean="0"/>
              <a:t> </a:t>
            </a:r>
            <a:r>
              <a:rPr lang="de-DE" baseline="0" dirty="0" err="1" smtClean="0"/>
              <a:t>those</a:t>
            </a:r>
            <a:r>
              <a:rPr lang="de-DE" baseline="0" dirty="0" smtClean="0"/>
              <a:t> </a:t>
            </a:r>
            <a:r>
              <a:rPr lang="de-DE" baseline="0" dirty="0" err="1" smtClean="0"/>
              <a:t>cultivated</a:t>
            </a:r>
            <a:r>
              <a:rPr lang="de-DE" baseline="0" dirty="0" smtClean="0"/>
              <a:t> at 43°C.</a:t>
            </a:r>
          </a:p>
          <a:p>
            <a:r>
              <a:rPr lang="de-DE" baseline="0" dirty="0" smtClean="0">
                <a:sym typeface="Wingdings" panose="05000000000000000000" pitchFamily="2" charset="2"/>
              </a:rPr>
              <a:t> </a:t>
            </a:r>
            <a:r>
              <a:rPr lang="de-DE" baseline="0" dirty="0" smtClean="0"/>
              <a:t>All </a:t>
            </a:r>
            <a:r>
              <a:rPr lang="de-DE" baseline="0" dirty="0" err="1" smtClean="0"/>
              <a:t>graphs</a:t>
            </a:r>
            <a:r>
              <a:rPr lang="de-DE" baseline="0" dirty="0" smtClean="0"/>
              <a:t> </a:t>
            </a:r>
            <a:r>
              <a:rPr lang="de-DE" baseline="0" dirty="0" err="1" smtClean="0"/>
              <a:t>show</a:t>
            </a:r>
            <a:r>
              <a:rPr lang="de-DE" baseline="0" dirty="0" smtClean="0"/>
              <a:t> an </a:t>
            </a:r>
            <a:r>
              <a:rPr lang="de-DE" baseline="0" dirty="0" err="1" smtClean="0"/>
              <a:t>optimum</a:t>
            </a:r>
            <a:r>
              <a:rPr lang="de-DE" baseline="0" dirty="0" smtClean="0"/>
              <a:t> </a:t>
            </a:r>
            <a:r>
              <a:rPr lang="de-DE" baseline="0" dirty="0" err="1" smtClean="0"/>
              <a:t>curve</a:t>
            </a:r>
            <a:r>
              <a:rPr lang="de-DE" baseline="0" dirty="0" smtClean="0"/>
              <a:t>, but </a:t>
            </a:r>
            <a:r>
              <a:rPr lang="de-DE" baseline="0" dirty="0" err="1" smtClean="0"/>
              <a:t>the</a:t>
            </a:r>
            <a:r>
              <a:rPr lang="de-DE" baseline="0" dirty="0" smtClean="0"/>
              <a:t> optimal </a:t>
            </a:r>
            <a:r>
              <a:rPr lang="de-DE" baseline="0" dirty="0" err="1" smtClean="0"/>
              <a:t>temperature</a:t>
            </a:r>
            <a:r>
              <a:rPr lang="de-DE" baseline="0" dirty="0" smtClean="0"/>
              <a:t> </a:t>
            </a:r>
            <a:r>
              <a:rPr lang="de-DE" baseline="0" dirty="0" err="1" smtClean="0"/>
              <a:t>is</a:t>
            </a:r>
            <a:r>
              <a:rPr lang="de-DE" baseline="0" dirty="0" smtClean="0"/>
              <a:t> </a:t>
            </a:r>
            <a:r>
              <a:rPr lang="de-DE" baseline="0" dirty="0" err="1" smtClean="0"/>
              <a:t>shifted</a:t>
            </a:r>
            <a:r>
              <a:rPr lang="de-DE" baseline="0" dirty="0" smtClean="0"/>
              <a:t> </a:t>
            </a:r>
            <a:r>
              <a:rPr lang="de-DE" baseline="0" dirty="0" err="1" smtClean="0"/>
              <a:t>to</a:t>
            </a:r>
            <a:r>
              <a:rPr lang="de-DE" baseline="0" dirty="0" smtClean="0"/>
              <a:t> </a:t>
            </a:r>
            <a:r>
              <a:rPr lang="de-DE" baseline="0" dirty="0" err="1" smtClean="0"/>
              <a:t>higher</a:t>
            </a:r>
            <a:r>
              <a:rPr lang="de-DE" baseline="0" dirty="0" smtClean="0"/>
              <a:t> </a:t>
            </a:r>
            <a:r>
              <a:rPr lang="de-DE" baseline="0" dirty="0" err="1" smtClean="0"/>
              <a:t>temperatures</a:t>
            </a:r>
            <a:r>
              <a:rPr lang="de-DE" baseline="0" dirty="0" smtClean="0"/>
              <a:t> </a:t>
            </a:r>
            <a:r>
              <a:rPr lang="de-DE" baseline="0" dirty="0" err="1" smtClean="0"/>
              <a:t>with</a:t>
            </a:r>
            <a:r>
              <a:rPr lang="de-DE" baseline="0" dirty="0" smtClean="0"/>
              <a:t> </a:t>
            </a:r>
            <a:r>
              <a:rPr lang="de-DE" baseline="0" dirty="0" err="1" smtClean="0"/>
              <a:t>those</a:t>
            </a:r>
            <a:r>
              <a:rPr lang="de-DE" baseline="0" dirty="0" smtClean="0"/>
              <a:t> </a:t>
            </a:r>
            <a:r>
              <a:rPr lang="de-DE" baseline="0" dirty="0" err="1" smtClean="0"/>
              <a:t>clones</a:t>
            </a:r>
            <a:r>
              <a:rPr lang="de-DE" baseline="0" dirty="0" smtClean="0"/>
              <a:t> </a:t>
            </a:r>
            <a:r>
              <a:rPr lang="de-DE" baseline="0" dirty="0" err="1" smtClean="0"/>
              <a:t>grown</a:t>
            </a:r>
            <a:r>
              <a:rPr lang="de-DE" baseline="0" dirty="0" smtClean="0"/>
              <a:t> at 43°C. The </a:t>
            </a:r>
            <a:r>
              <a:rPr lang="de-DE" baseline="0" dirty="0" err="1" smtClean="0"/>
              <a:t>red</a:t>
            </a:r>
            <a:r>
              <a:rPr lang="de-DE" baseline="0" dirty="0" smtClean="0"/>
              <a:t> </a:t>
            </a:r>
            <a:r>
              <a:rPr lang="de-DE" baseline="0" dirty="0" err="1" smtClean="0"/>
              <a:t>arrows</a:t>
            </a:r>
            <a:r>
              <a:rPr lang="de-DE" baseline="0" dirty="0" smtClean="0"/>
              <a:t> </a:t>
            </a:r>
            <a:r>
              <a:rPr lang="de-DE" baseline="0" dirty="0" err="1" smtClean="0"/>
              <a:t>indicate</a:t>
            </a:r>
            <a:r>
              <a:rPr lang="de-DE" baseline="0" dirty="0" smtClean="0"/>
              <a:t> </a:t>
            </a:r>
            <a:r>
              <a:rPr lang="de-DE" baseline="0" dirty="0" err="1" smtClean="0"/>
              <a:t>the</a:t>
            </a:r>
            <a:r>
              <a:rPr lang="de-DE" baseline="0" dirty="0" smtClean="0"/>
              <a:t> </a:t>
            </a:r>
            <a:r>
              <a:rPr lang="de-DE" baseline="0" dirty="0" err="1" smtClean="0"/>
              <a:t>extent</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ability</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plants</a:t>
            </a:r>
            <a:r>
              <a:rPr lang="de-DE" baseline="0" dirty="0" smtClean="0"/>
              <a:t> </a:t>
            </a:r>
            <a:r>
              <a:rPr lang="de-DE" baseline="0" dirty="0" err="1" smtClean="0"/>
              <a:t>to</a:t>
            </a:r>
            <a:r>
              <a:rPr lang="de-DE" baseline="0" dirty="0" smtClean="0"/>
              <a:t> </a:t>
            </a:r>
            <a:r>
              <a:rPr lang="de-DE" baseline="0" dirty="0" err="1" smtClean="0"/>
              <a:t>acclimatize</a:t>
            </a:r>
            <a:r>
              <a:rPr lang="de-DE" baseline="0" dirty="0" smtClean="0"/>
              <a:t> </a:t>
            </a:r>
            <a:r>
              <a:rPr lang="de-DE" baseline="0" dirty="0" err="1" smtClean="0"/>
              <a:t>by</a:t>
            </a:r>
            <a:r>
              <a:rPr lang="de-DE" baseline="0" dirty="0" smtClean="0"/>
              <a:t> </a:t>
            </a:r>
            <a:r>
              <a:rPr lang="de-DE" baseline="0" dirty="0" err="1" smtClean="0"/>
              <a:t>shifting</a:t>
            </a:r>
            <a:r>
              <a:rPr lang="de-DE" baseline="0" dirty="0" smtClean="0"/>
              <a:t> </a:t>
            </a:r>
            <a:r>
              <a:rPr lang="de-DE" baseline="0" dirty="0" err="1" smtClean="0"/>
              <a:t>their</a:t>
            </a:r>
            <a:r>
              <a:rPr lang="de-DE" baseline="0" dirty="0" smtClean="0"/>
              <a:t> </a:t>
            </a:r>
            <a:r>
              <a:rPr lang="de-DE" baseline="0" dirty="0" err="1" smtClean="0"/>
              <a:t>photosynthesis</a:t>
            </a:r>
            <a:r>
              <a:rPr lang="de-DE" baseline="0" dirty="0" smtClean="0"/>
              <a:t>-optimum </a:t>
            </a:r>
            <a:r>
              <a:rPr lang="de-DE" baseline="0" dirty="0" err="1" smtClean="0"/>
              <a:t>to</a:t>
            </a:r>
            <a:r>
              <a:rPr lang="de-DE" baseline="0" dirty="0" smtClean="0"/>
              <a:t> </a:t>
            </a:r>
            <a:r>
              <a:rPr lang="de-DE" baseline="0" dirty="0" err="1" smtClean="0"/>
              <a:t>higher</a:t>
            </a:r>
            <a:r>
              <a:rPr lang="de-DE" baseline="0" dirty="0" smtClean="0"/>
              <a:t> </a:t>
            </a:r>
            <a:r>
              <a:rPr lang="de-DE" baseline="0" dirty="0" err="1" smtClean="0"/>
              <a:t>temperatures</a:t>
            </a:r>
            <a:r>
              <a:rPr lang="de-DE" baseline="0" dirty="0" smtClean="0"/>
              <a:t>. </a:t>
            </a:r>
          </a:p>
          <a:p>
            <a:pPr marL="171450" indent="-171450">
              <a:buFont typeface="Wingdings" panose="05000000000000000000" pitchFamily="2" charset="2"/>
              <a:buChar char="à"/>
            </a:pPr>
            <a:r>
              <a:rPr lang="de-DE" baseline="0" dirty="0" smtClean="0"/>
              <a:t>But </a:t>
            </a:r>
            <a:r>
              <a:rPr lang="de-DE" baseline="0" dirty="0" err="1" smtClean="0"/>
              <a:t>while</a:t>
            </a:r>
            <a:r>
              <a:rPr lang="de-DE" baseline="0" dirty="0" smtClean="0"/>
              <a:t> </a:t>
            </a:r>
            <a:r>
              <a:rPr lang="de-DE" baseline="0" dirty="0" err="1" smtClean="0"/>
              <a:t>the</a:t>
            </a:r>
            <a:r>
              <a:rPr lang="de-DE" baseline="0" dirty="0" smtClean="0"/>
              <a:t> </a:t>
            </a:r>
            <a:r>
              <a:rPr lang="de-DE" baseline="0" dirty="0" err="1" smtClean="0"/>
              <a:t>clone</a:t>
            </a:r>
            <a:r>
              <a:rPr lang="de-DE" baseline="0" dirty="0" smtClean="0"/>
              <a:t> </a:t>
            </a:r>
            <a:r>
              <a:rPr lang="de-DE" baseline="0" dirty="0" err="1" smtClean="0"/>
              <a:t>adapted</a:t>
            </a:r>
            <a:r>
              <a:rPr lang="de-DE" baseline="0" dirty="0" smtClean="0"/>
              <a:t> </a:t>
            </a:r>
            <a:r>
              <a:rPr lang="de-DE" baseline="0" dirty="0" err="1" smtClean="0"/>
              <a:t>to</a:t>
            </a:r>
            <a:r>
              <a:rPr lang="de-DE" baseline="0" dirty="0" smtClean="0"/>
              <a:t> </a:t>
            </a:r>
            <a:r>
              <a:rPr lang="de-DE" baseline="0" dirty="0" err="1" smtClean="0"/>
              <a:t>hot</a:t>
            </a:r>
            <a:r>
              <a:rPr lang="de-DE" baseline="0" dirty="0" smtClean="0"/>
              <a:t> </a:t>
            </a:r>
            <a:r>
              <a:rPr lang="de-DE" baseline="0" dirty="0" err="1" smtClean="0"/>
              <a:t>desert</a:t>
            </a:r>
            <a:r>
              <a:rPr lang="de-DE" baseline="0" dirty="0" smtClean="0"/>
              <a:t> </a:t>
            </a:r>
            <a:r>
              <a:rPr lang="de-DE" baseline="0" dirty="0" err="1" smtClean="0"/>
              <a:t>environments</a:t>
            </a:r>
            <a:r>
              <a:rPr lang="de-DE" baseline="0" dirty="0" smtClean="0"/>
              <a:t> </a:t>
            </a:r>
            <a:r>
              <a:rPr lang="de-DE" baseline="0" dirty="0" err="1" smtClean="0"/>
              <a:t>is</a:t>
            </a:r>
            <a:r>
              <a:rPr lang="de-DE" baseline="0" dirty="0" smtClean="0"/>
              <a:t> </a:t>
            </a:r>
            <a:r>
              <a:rPr lang="de-DE" baseline="0" dirty="0" err="1" smtClean="0"/>
              <a:t>able</a:t>
            </a:r>
            <a:r>
              <a:rPr lang="de-DE" baseline="0" dirty="0" smtClean="0"/>
              <a:t> </a:t>
            </a:r>
            <a:r>
              <a:rPr lang="de-DE" baseline="0" dirty="0" err="1" smtClean="0"/>
              <a:t>to</a:t>
            </a:r>
            <a:r>
              <a:rPr lang="de-DE" baseline="0" dirty="0" smtClean="0"/>
              <a:t> do so </a:t>
            </a:r>
            <a:r>
              <a:rPr lang="de-DE" baseline="0" dirty="0" err="1" smtClean="0"/>
              <a:t>with</a:t>
            </a:r>
            <a:r>
              <a:rPr lang="de-DE" baseline="0" dirty="0" smtClean="0"/>
              <a:t> </a:t>
            </a:r>
            <a:r>
              <a:rPr lang="de-DE" baseline="0" dirty="0" err="1" smtClean="0"/>
              <a:t>only</a:t>
            </a:r>
            <a:r>
              <a:rPr lang="de-DE" baseline="0" dirty="0" smtClean="0"/>
              <a:t> </a:t>
            </a:r>
            <a:r>
              <a:rPr lang="de-DE" baseline="0" dirty="0" err="1" smtClean="0"/>
              <a:t>small</a:t>
            </a:r>
            <a:r>
              <a:rPr lang="de-DE" baseline="0" dirty="0" smtClean="0"/>
              <a:t> </a:t>
            </a:r>
            <a:r>
              <a:rPr lang="de-DE" baseline="0" dirty="0" err="1" smtClean="0"/>
              <a:t>increments</a:t>
            </a:r>
            <a:r>
              <a:rPr lang="de-DE" baseline="0" dirty="0" smtClean="0"/>
              <a:t> in </a:t>
            </a:r>
            <a:r>
              <a:rPr lang="de-DE" baseline="0" dirty="0" err="1" smtClean="0"/>
              <a:t>performance</a:t>
            </a:r>
            <a:r>
              <a:rPr lang="de-DE" baseline="0" dirty="0" smtClean="0"/>
              <a:t> – </a:t>
            </a:r>
            <a:r>
              <a:rPr lang="de-DE" baseline="0" dirty="0" err="1" smtClean="0"/>
              <a:t>the</a:t>
            </a:r>
            <a:r>
              <a:rPr lang="de-DE" baseline="0" dirty="0" smtClean="0"/>
              <a:t> </a:t>
            </a:r>
            <a:r>
              <a:rPr lang="de-DE" baseline="0" dirty="0" err="1" smtClean="0"/>
              <a:t>blue</a:t>
            </a:r>
            <a:r>
              <a:rPr lang="de-DE" baseline="0" dirty="0" smtClean="0"/>
              <a:t> </a:t>
            </a:r>
            <a:r>
              <a:rPr lang="de-DE" baseline="0" dirty="0" err="1" smtClean="0"/>
              <a:t>arrows</a:t>
            </a:r>
            <a:r>
              <a:rPr lang="de-DE" baseline="0" dirty="0" smtClean="0"/>
              <a:t>, </a:t>
            </a:r>
            <a:r>
              <a:rPr lang="de-DE" baseline="0" dirty="0" err="1" smtClean="0"/>
              <a:t>the</a:t>
            </a:r>
            <a:r>
              <a:rPr lang="de-DE" baseline="0" dirty="0" smtClean="0"/>
              <a:t> </a:t>
            </a:r>
            <a:r>
              <a:rPr lang="de-DE" baseline="0" dirty="0" err="1" smtClean="0"/>
              <a:t>coastal</a:t>
            </a:r>
            <a:r>
              <a:rPr lang="de-DE" baseline="0" dirty="0" smtClean="0"/>
              <a:t> </a:t>
            </a:r>
            <a:r>
              <a:rPr lang="de-DE" baseline="0" dirty="0" err="1" smtClean="0"/>
              <a:t>clone</a:t>
            </a:r>
            <a:r>
              <a:rPr lang="de-DE" baseline="0" dirty="0" smtClean="0"/>
              <a:t> </a:t>
            </a:r>
            <a:r>
              <a:rPr lang="de-DE" baseline="0" dirty="0" err="1" smtClean="0"/>
              <a:t>is</a:t>
            </a:r>
            <a:r>
              <a:rPr lang="de-DE" baseline="0" dirty="0" smtClean="0"/>
              <a:t> </a:t>
            </a:r>
            <a:r>
              <a:rPr lang="de-DE" baseline="0" dirty="0" err="1" smtClean="0"/>
              <a:t>able</a:t>
            </a:r>
            <a:r>
              <a:rPr lang="de-DE" baseline="0" dirty="0" smtClean="0"/>
              <a:t> </a:t>
            </a:r>
            <a:r>
              <a:rPr lang="de-DE" baseline="0" dirty="0" err="1" smtClean="0"/>
              <a:t>to</a:t>
            </a:r>
            <a:r>
              <a:rPr lang="de-DE" baseline="0" dirty="0" smtClean="0"/>
              <a:t> </a:t>
            </a:r>
            <a:r>
              <a:rPr lang="de-DE" baseline="0" dirty="0" err="1" smtClean="0"/>
              <a:t>shift</a:t>
            </a:r>
            <a:r>
              <a:rPr lang="de-DE" baseline="0" dirty="0" smtClean="0"/>
              <a:t> </a:t>
            </a:r>
            <a:r>
              <a:rPr lang="de-DE" baseline="0" dirty="0" err="1" smtClean="0"/>
              <a:t>its</a:t>
            </a:r>
            <a:r>
              <a:rPr lang="de-DE" baseline="0" dirty="0" smtClean="0"/>
              <a:t> </a:t>
            </a:r>
            <a:r>
              <a:rPr lang="de-DE" baseline="0" dirty="0" err="1" smtClean="0"/>
              <a:t>optimum</a:t>
            </a:r>
            <a:r>
              <a:rPr lang="de-DE" baseline="0" dirty="0" smtClean="0"/>
              <a:t> </a:t>
            </a:r>
            <a:r>
              <a:rPr lang="de-DE" baseline="0" dirty="0" err="1" smtClean="0"/>
              <a:t>from</a:t>
            </a:r>
            <a:r>
              <a:rPr lang="de-DE" baseline="0" dirty="0" smtClean="0"/>
              <a:t> ca. 34 </a:t>
            </a:r>
            <a:r>
              <a:rPr lang="de-DE" baseline="0" dirty="0" err="1" smtClean="0"/>
              <a:t>to</a:t>
            </a:r>
            <a:r>
              <a:rPr lang="de-DE" baseline="0" dirty="0" smtClean="0"/>
              <a:t> 40°C, but </a:t>
            </a:r>
            <a:r>
              <a:rPr lang="de-DE" baseline="0" dirty="0" err="1" smtClean="0"/>
              <a:t>overall</a:t>
            </a:r>
            <a:r>
              <a:rPr lang="de-DE" baseline="0" dirty="0" smtClean="0"/>
              <a:t> </a:t>
            </a:r>
            <a:r>
              <a:rPr lang="de-DE" baseline="0" dirty="0" err="1" smtClean="0"/>
              <a:t>performance</a:t>
            </a:r>
            <a:r>
              <a:rPr lang="de-DE" baseline="0" dirty="0" smtClean="0"/>
              <a:t> </a:t>
            </a:r>
            <a:r>
              <a:rPr lang="de-DE" baseline="0" dirty="0" err="1" smtClean="0"/>
              <a:t>of</a:t>
            </a:r>
            <a:r>
              <a:rPr lang="de-DE" baseline="0" dirty="0" smtClean="0"/>
              <a:t> </a:t>
            </a:r>
            <a:r>
              <a:rPr lang="de-DE" baseline="0" dirty="0" err="1" smtClean="0"/>
              <a:t>photosynthesis</a:t>
            </a:r>
            <a:r>
              <a:rPr lang="de-DE" baseline="0" dirty="0" smtClean="0"/>
              <a:t> </a:t>
            </a:r>
            <a:r>
              <a:rPr lang="de-DE" baseline="0" dirty="0" err="1" smtClean="0"/>
              <a:t>has</a:t>
            </a:r>
            <a:r>
              <a:rPr lang="de-DE" baseline="0" dirty="0" smtClean="0"/>
              <a:t> </a:t>
            </a:r>
            <a:r>
              <a:rPr lang="de-DE" baseline="0" dirty="0" err="1" smtClean="0"/>
              <a:t>obviousliy</a:t>
            </a:r>
            <a:r>
              <a:rPr lang="de-DE" baseline="0" dirty="0" smtClean="0"/>
              <a:t> </a:t>
            </a:r>
            <a:r>
              <a:rPr lang="de-DE" baseline="0" dirty="0" err="1" smtClean="0"/>
              <a:t>suffered</a:t>
            </a:r>
            <a:r>
              <a:rPr lang="de-DE" baseline="0" dirty="0" smtClean="0"/>
              <a:t> </a:t>
            </a:r>
            <a:r>
              <a:rPr lang="de-DE" baseline="0" dirty="0" err="1" smtClean="0"/>
              <a:t>from</a:t>
            </a:r>
            <a:r>
              <a:rPr lang="de-DE" baseline="0" dirty="0" smtClean="0"/>
              <a:t> </a:t>
            </a:r>
            <a:r>
              <a:rPr lang="de-DE" baseline="0" dirty="0" err="1" smtClean="0"/>
              <a:t>the</a:t>
            </a:r>
            <a:r>
              <a:rPr lang="de-DE" baseline="0" dirty="0" smtClean="0"/>
              <a:t> high </a:t>
            </a:r>
            <a:r>
              <a:rPr lang="de-DE" baseline="0" dirty="0" err="1" smtClean="0"/>
              <a:t>temperature</a:t>
            </a:r>
            <a:r>
              <a:rPr lang="de-DE" baseline="0" dirty="0" smtClean="0"/>
              <a:t> at </a:t>
            </a:r>
            <a:r>
              <a:rPr lang="de-DE" baseline="0" dirty="0" err="1" smtClean="0"/>
              <a:t>cultivation</a:t>
            </a:r>
            <a:r>
              <a:rPr lang="de-DE" baseline="0" dirty="0" smtClean="0"/>
              <a:t>. </a:t>
            </a:r>
          </a:p>
          <a:p>
            <a:endParaRPr lang="de-DE" baseline="0" dirty="0" smtClean="0"/>
          </a:p>
          <a:p>
            <a:endParaRPr lang="de-DE" baseline="0" dirty="0" smtClean="0"/>
          </a:p>
        </p:txBody>
      </p:sp>
      <p:sp>
        <p:nvSpPr>
          <p:cNvPr id="4" name="Foliennummernplatzhalter 3"/>
          <p:cNvSpPr>
            <a:spLocks noGrp="1"/>
          </p:cNvSpPr>
          <p:nvPr>
            <p:ph type="sldNum" sz="quarter" idx="10"/>
          </p:nvPr>
        </p:nvSpPr>
        <p:spPr/>
        <p:txBody>
          <a:bodyPr/>
          <a:lstStyle/>
          <a:p>
            <a:fld id="{46E745FC-2B65-4885-82FE-6A7DE99C0385}" type="slidenum">
              <a:rPr lang="de-DE" smtClean="0"/>
              <a:t>55</a:t>
            </a:fld>
            <a:endParaRPr lang="de-DE"/>
          </a:p>
        </p:txBody>
      </p:sp>
    </p:spTree>
    <p:extLst>
      <p:ext uri="{BB962C8B-B14F-4D97-AF65-F5344CB8AC3E}">
        <p14:creationId xmlns:p14="http://schemas.microsoft.com/office/powerpoint/2010/main" val="4593522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Species</a:t>
            </a:r>
            <a:r>
              <a:rPr lang="de-DE" baseline="0" dirty="0" smtClean="0"/>
              <a:t> Adaptation </a:t>
            </a:r>
            <a:r>
              <a:rPr lang="de-DE" baseline="0" dirty="0" err="1" smtClean="0"/>
              <a:t>to</a:t>
            </a:r>
            <a:r>
              <a:rPr lang="de-DE" baseline="0" dirty="0" smtClean="0"/>
              <a:t> </a:t>
            </a:r>
            <a:r>
              <a:rPr lang="de-DE" baseline="0" dirty="0" err="1" smtClean="0"/>
              <a:t>temperature</a:t>
            </a:r>
            <a:r>
              <a:rPr lang="de-DE" baseline="0" dirty="0" smtClean="0"/>
              <a:t> </a:t>
            </a:r>
            <a:r>
              <a:rPr lang="de-DE" baseline="0" dirty="0" err="1" smtClean="0"/>
              <a:t>can</a:t>
            </a:r>
            <a:r>
              <a:rPr lang="de-DE" baseline="0" dirty="0" smtClean="0"/>
              <a:t> </a:t>
            </a:r>
            <a:r>
              <a:rPr lang="de-DE" baseline="0" dirty="0" err="1" smtClean="0"/>
              <a:t>cover</a:t>
            </a:r>
            <a:r>
              <a:rPr lang="de-DE" baseline="0" dirty="0" smtClean="0"/>
              <a:t> a </a:t>
            </a:r>
            <a:r>
              <a:rPr lang="de-DE" baseline="0" dirty="0" err="1" smtClean="0"/>
              <a:t>broad</a:t>
            </a:r>
            <a:r>
              <a:rPr lang="de-DE" baseline="0" dirty="0" smtClean="0"/>
              <a:t> </a:t>
            </a:r>
            <a:r>
              <a:rPr lang="de-DE" baseline="0" dirty="0" err="1" smtClean="0"/>
              <a:t>range</a:t>
            </a:r>
            <a:r>
              <a:rPr lang="de-DE" baseline="0" dirty="0" smtClean="0"/>
              <a:t> </a:t>
            </a:r>
            <a:r>
              <a:rPr lang="de-DE" baseline="0" dirty="0" err="1" smtClean="0"/>
              <a:t>of</a:t>
            </a:r>
            <a:r>
              <a:rPr lang="de-DE" baseline="0" dirty="0" smtClean="0"/>
              <a:t> </a:t>
            </a:r>
            <a:r>
              <a:rPr lang="de-DE" baseline="0" dirty="0" err="1" smtClean="0"/>
              <a:t>habitats</a:t>
            </a:r>
            <a:r>
              <a:rPr lang="de-DE" baseline="0" dirty="0" smtClean="0"/>
              <a:t> – </a:t>
            </a:r>
            <a:r>
              <a:rPr lang="de-DE" baseline="0" dirty="0" err="1" smtClean="0"/>
              <a:t>Antarctic</a:t>
            </a:r>
            <a:r>
              <a:rPr lang="de-DE" baseline="0" dirty="0" smtClean="0"/>
              <a:t> </a:t>
            </a:r>
            <a:r>
              <a:rPr lang="de-DE" baseline="0" dirty="0" err="1" smtClean="0"/>
              <a:t>lichens</a:t>
            </a:r>
            <a:r>
              <a:rPr lang="de-DE" baseline="0" dirty="0" smtClean="0"/>
              <a:t> </a:t>
            </a:r>
            <a:r>
              <a:rPr lang="de-DE" baseline="0" dirty="0" err="1" smtClean="0"/>
              <a:t>can</a:t>
            </a:r>
            <a:r>
              <a:rPr lang="de-DE" baseline="0" dirty="0" smtClean="0"/>
              <a:t> still </a:t>
            </a:r>
            <a:r>
              <a:rPr lang="de-DE" baseline="0" dirty="0" err="1" smtClean="0"/>
              <a:t>reach</a:t>
            </a:r>
            <a:r>
              <a:rPr lang="de-DE" baseline="0" dirty="0" smtClean="0"/>
              <a:t> 60% </a:t>
            </a:r>
            <a:r>
              <a:rPr lang="de-DE" baseline="0" dirty="0" err="1" smtClean="0"/>
              <a:t>of</a:t>
            </a:r>
            <a:r>
              <a:rPr lang="de-DE" baseline="0" dirty="0" smtClean="0"/>
              <a:t> </a:t>
            </a:r>
            <a:r>
              <a:rPr lang="de-DE" baseline="0" dirty="0" err="1" smtClean="0"/>
              <a:t>ther</a:t>
            </a:r>
            <a:r>
              <a:rPr lang="de-DE" baseline="0" dirty="0" smtClean="0"/>
              <a:t> </a:t>
            </a:r>
            <a:r>
              <a:rPr lang="de-DE" baseline="0" dirty="0" err="1" smtClean="0"/>
              <a:t>maximum</a:t>
            </a:r>
            <a:r>
              <a:rPr lang="de-DE" baseline="0" dirty="0" smtClean="0"/>
              <a:t> </a:t>
            </a:r>
            <a:r>
              <a:rPr lang="de-DE" baseline="0" dirty="0" err="1" smtClean="0"/>
              <a:t>photosynthesis</a:t>
            </a:r>
            <a:r>
              <a:rPr lang="de-DE" baseline="0" dirty="0" smtClean="0"/>
              <a:t> at -5°C, but </a:t>
            </a:r>
            <a:r>
              <a:rPr lang="de-DE" baseline="0" dirty="0" err="1" smtClean="0"/>
              <a:t>rates</a:t>
            </a:r>
            <a:r>
              <a:rPr lang="de-DE" baseline="0" dirty="0" smtClean="0"/>
              <a:t> </a:t>
            </a:r>
            <a:r>
              <a:rPr lang="de-DE" baseline="0" dirty="0" err="1" smtClean="0"/>
              <a:t>rapidly</a:t>
            </a:r>
            <a:r>
              <a:rPr lang="de-DE" baseline="0" dirty="0" smtClean="0"/>
              <a:t> </a:t>
            </a:r>
            <a:r>
              <a:rPr lang="de-DE" baseline="0" dirty="0" err="1" smtClean="0"/>
              <a:t>decline</a:t>
            </a:r>
            <a:r>
              <a:rPr lang="de-DE" baseline="0" dirty="0" smtClean="0"/>
              <a:t> </a:t>
            </a:r>
            <a:r>
              <a:rPr lang="de-DE" baseline="0" dirty="0" err="1" smtClean="0"/>
              <a:t>above</a:t>
            </a:r>
            <a:r>
              <a:rPr lang="de-DE" baseline="0" dirty="0" smtClean="0"/>
              <a:t> 10°C. </a:t>
            </a:r>
            <a:r>
              <a:rPr lang="de-DE" baseline="0" dirty="0" err="1" smtClean="0"/>
              <a:t>Tidestromia</a:t>
            </a:r>
            <a:r>
              <a:rPr lang="de-DE" baseline="0" dirty="0" smtClean="0"/>
              <a:t>, </a:t>
            </a:r>
            <a:r>
              <a:rPr lang="de-DE" baseline="0" dirty="0" err="1" smtClean="0"/>
              <a:t>Honeysweet</a:t>
            </a:r>
            <a:r>
              <a:rPr lang="de-DE" baseline="0" dirty="0" smtClean="0"/>
              <a:t>, a </a:t>
            </a:r>
            <a:r>
              <a:rPr lang="de-DE" baseline="0" dirty="0" err="1" smtClean="0"/>
              <a:t>summeractive</a:t>
            </a:r>
            <a:r>
              <a:rPr lang="de-DE" baseline="0" dirty="0" smtClean="0"/>
              <a:t> </a:t>
            </a:r>
            <a:r>
              <a:rPr lang="de-DE" baseline="0" dirty="0" err="1" smtClean="0"/>
              <a:t>perennial</a:t>
            </a:r>
            <a:r>
              <a:rPr lang="de-DE" baseline="0" dirty="0" smtClean="0"/>
              <a:t> </a:t>
            </a:r>
            <a:r>
              <a:rPr lang="de-DE" baseline="0" dirty="0" err="1" smtClean="0"/>
              <a:t>growing</a:t>
            </a:r>
            <a:r>
              <a:rPr lang="de-DE" baseline="0" dirty="0" smtClean="0"/>
              <a:t> in </a:t>
            </a:r>
            <a:r>
              <a:rPr lang="de-DE" baseline="0" dirty="0" err="1" smtClean="0"/>
              <a:t>deserts</a:t>
            </a:r>
            <a:r>
              <a:rPr lang="de-DE" baseline="0" dirty="0" smtClean="0"/>
              <a:t> </a:t>
            </a:r>
            <a:r>
              <a:rPr lang="de-DE" baseline="0" dirty="0" err="1" smtClean="0"/>
              <a:t>of</a:t>
            </a:r>
            <a:r>
              <a:rPr lang="de-DE" baseline="0" dirty="0" smtClean="0"/>
              <a:t> </a:t>
            </a:r>
            <a:r>
              <a:rPr lang="de-DE" baseline="0" dirty="0" err="1" smtClean="0"/>
              <a:t>the</a:t>
            </a:r>
            <a:r>
              <a:rPr lang="de-DE" baseline="0" dirty="0" smtClean="0"/>
              <a:t> western US, Mexico </a:t>
            </a:r>
            <a:r>
              <a:rPr lang="de-DE" baseline="0" dirty="0" err="1" smtClean="0"/>
              <a:t>and</a:t>
            </a:r>
            <a:r>
              <a:rPr lang="de-DE" baseline="0" dirty="0" smtClean="0"/>
              <a:t> </a:t>
            </a:r>
            <a:r>
              <a:rPr lang="de-DE" baseline="0" dirty="0" err="1" smtClean="0"/>
              <a:t>tropical</a:t>
            </a:r>
            <a:r>
              <a:rPr lang="de-DE" baseline="0" dirty="0" smtClean="0"/>
              <a:t> </a:t>
            </a:r>
            <a:r>
              <a:rPr lang="de-DE" baseline="0" dirty="0" err="1" smtClean="0"/>
              <a:t>America</a:t>
            </a:r>
            <a:r>
              <a:rPr lang="de-DE" baseline="0" dirty="0" smtClean="0"/>
              <a:t>, </a:t>
            </a:r>
            <a:r>
              <a:rPr lang="de-DE" baseline="0" dirty="0" err="1" smtClean="0"/>
              <a:t>represents</a:t>
            </a:r>
            <a:r>
              <a:rPr lang="de-DE" baseline="0" dirty="0" smtClean="0"/>
              <a:t> </a:t>
            </a:r>
            <a:r>
              <a:rPr lang="de-DE" baseline="0" dirty="0" err="1" smtClean="0"/>
              <a:t>the</a:t>
            </a:r>
            <a:r>
              <a:rPr lang="de-DE" baseline="0" dirty="0" smtClean="0"/>
              <a:t> </a:t>
            </a:r>
            <a:r>
              <a:rPr lang="de-DE" baseline="0" dirty="0" err="1" smtClean="0"/>
              <a:t>other</a:t>
            </a:r>
            <a:r>
              <a:rPr lang="de-DE" baseline="0" dirty="0" smtClean="0"/>
              <a:t> end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spectrum</a:t>
            </a:r>
            <a:r>
              <a:rPr lang="de-DE" baseline="0" dirty="0" smtClean="0"/>
              <a:t> – </a:t>
            </a:r>
            <a:r>
              <a:rPr lang="de-DE" baseline="0" dirty="0" err="1" smtClean="0"/>
              <a:t>the</a:t>
            </a:r>
            <a:r>
              <a:rPr lang="de-DE" baseline="0" dirty="0" smtClean="0"/>
              <a:t> </a:t>
            </a:r>
            <a:r>
              <a:rPr lang="de-DE" baseline="0" dirty="0" err="1" smtClean="0"/>
              <a:t>plants</a:t>
            </a:r>
            <a:r>
              <a:rPr lang="de-DE" baseline="0" dirty="0" smtClean="0"/>
              <a:t> </a:t>
            </a:r>
            <a:r>
              <a:rPr lang="de-DE" baseline="0" dirty="0" err="1" smtClean="0"/>
              <a:t>only</a:t>
            </a:r>
            <a:r>
              <a:rPr lang="de-DE" baseline="0" dirty="0" smtClean="0"/>
              <a:t> </a:t>
            </a:r>
            <a:r>
              <a:rPr lang="de-DE" baseline="0" dirty="0" err="1" smtClean="0"/>
              <a:t>reach</a:t>
            </a:r>
            <a:r>
              <a:rPr lang="de-DE" baseline="0" dirty="0" smtClean="0"/>
              <a:t> </a:t>
            </a:r>
            <a:r>
              <a:rPr lang="de-DE" baseline="0" dirty="0" err="1" smtClean="0"/>
              <a:t>their</a:t>
            </a:r>
            <a:r>
              <a:rPr lang="de-DE" baseline="0" dirty="0" smtClean="0"/>
              <a:t> </a:t>
            </a:r>
            <a:r>
              <a:rPr lang="de-DE" baseline="0" dirty="0" err="1" smtClean="0"/>
              <a:t>maximum</a:t>
            </a:r>
            <a:r>
              <a:rPr lang="de-DE" baseline="0" dirty="0" smtClean="0"/>
              <a:t> </a:t>
            </a:r>
            <a:r>
              <a:rPr lang="de-DE" baseline="0" dirty="0" err="1" smtClean="0"/>
              <a:t>rates</a:t>
            </a:r>
            <a:r>
              <a:rPr lang="de-DE" baseline="0" dirty="0" smtClean="0"/>
              <a:t> </a:t>
            </a:r>
            <a:r>
              <a:rPr lang="de-DE" baseline="0" dirty="0" err="1" smtClean="0"/>
              <a:t>of</a:t>
            </a:r>
            <a:r>
              <a:rPr lang="de-DE" baseline="0" dirty="0" smtClean="0"/>
              <a:t> </a:t>
            </a:r>
            <a:r>
              <a:rPr lang="de-DE" baseline="0" dirty="0" err="1" smtClean="0"/>
              <a:t>photosynthesis</a:t>
            </a:r>
            <a:r>
              <a:rPr lang="de-DE" baseline="0" dirty="0" smtClean="0"/>
              <a:t> at 40°C. </a:t>
            </a:r>
          </a:p>
          <a:p>
            <a:endParaRPr lang="de-DE" baseline="0" dirty="0" smtClean="0"/>
          </a:p>
          <a:p>
            <a:r>
              <a:rPr lang="de-DE" baseline="0" dirty="0" smtClean="0"/>
              <a:t>Adaptation </a:t>
            </a:r>
            <a:r>
              <a:rPr lang="de-DE" baseline="0" dirty="0" err="1" smtClean="0"/>
              <a:t>to</a:t>
            </a:r>
            <a:r>
              <a:rPr lang="de-DE" baseline="0" dirty="0" smtClean="0"/>
              <a:t> high </a:t>
            </a:r>
            <a:r>
              <a:rPr lang="de-DE" baseline="0" dirty="0" err="1" smtClean="0"/>
              <a:t>temperatures</a:t>
            </a:r>
            <a:r>
              <a:rPr lang="de-DE" baseline="0" dirty="0" smtClean="0"/>
              <a:t> </a:t>
            </a:r>
            <a:r>
              <a:rPr lang="de-DE" baseline="0" dirty="0" err="1" smtClean="0"/>
              <a:t>generally</a:t>
            </a:r>
            <a:r>
              <a:rPr lang="de-DE" baseline="0" dirty="0" smtClean="0"/>
              <a:t> happen on a </a:t>
            </a:r>
            <a:r>
              <a:rPr lang="de-DE" baseline="0" dirty="0" err="1" smtClean="0"/>
              <a:t>biochemical</a:t>
            </a:r>
            <a:r>
              <a:rPr lang="de-DE" baseline="0" dirty="0" smtClean="0"/>
              <a:t> </a:t>
            </a:r>
            <a:r>
              <a:rPr lang="de-DE" baseline="0" dirty="0" err="1" smtClean="0"/>
              <a:t>level</a:t>
            </a:r>
            <a:r>
              <a:rPr lang="de-DE" baseline="0" dirty="0" smtClean="0"/>
              <a:t>: </a:t>
            </a:r>
            <a:r>
              <a:rPr lang="de-DE" baseline="0" dirty="0" err="1" smtClean="0"/>
              <a:t>Since</a:t>
            </a:r>
            <a:r>
              <a:rPr lang="de-DE" baseline="0" dirty="0" smtClean="0"/>
              <a:t> </a:t>
            </a:r>
            <a:r>
              <a:rPr lang="de-DE" baseline="0" dirty="0" err="1" smtClean="0"/>
              <a:t>reaction</a:t>
            </a:r>
            <a:r>
              <a:rPr lang="de-DE" baseline="0" dirty="0" smtClean="0"/>
              <a:t> </a:t>
            </a:r>
            <a:r>
              <a:rPr lang="de-DE" baseline="0" dirty="0" err="1" smtClean="0"/>
              <a:t>kinetics</a:t>
            </a:r>
            <a:r>
              <a:rPr lang="de-DE" baseline="0" dirty="0" smtClean="0"/>
              <a:t> </a:t>
            </a:r>
            <a:r>
              <a:rPr lang="de-DE" baseline="0" dirty="0" err="1" smtClean="0"/>
              <a:t>of</a:t>
            </a:r>
            <a:r>
              <a:rPr lang="de-DE" baseline="0" dirty="0" smtClean="0"/>
              <a:t> </a:t>
            </a:r>
            <a:r>
              <a:rPr lang="de-DE" baseline="0" dirty="0" err="1" smtClean="0"/>
              <a:t>enzymes</a:t>
            </a:r>
            <a:r>
              <a:rPr lang="de-DE" baseline="0" dirty="0" smtClean="0"/>
              <a:t> </a:t>
            </a:r>
            <a:r>
              <a:rPr lang="de-DE" baseline="0" dirty="0" err="1" smtClean="0"/>
              <a:t>are</a:t>
            </a:r>
            <a:r>
              <a:rPr lang="de-DE" baseline="0" dirty="0" smtClean="0"/>
              <a:t> </a:t>
            </a:r>
            <a:r>
              <a:rPr lang="de-DE" baseline="0" dirty="0" err="1" smtClean="0"/>
              <a:t>susceptible</a:t>
            </a:r>
            <a:r>
              <a:rPr lang="de-DE" baseline="0" dirty="0" smtClean="0"/>
              <a:t> </a:t>
            </a:r>
            <a:r>
              <a:rPr lang="de-DE" baseline="0" dirty="0" err="1" smtClean="0"/>
              <a:t>to</a:t>
            </a:r>
            <a:r>
              <a:rPr lang="de-DE" baseline="0" dirty="0" smtClean="0"/>
              <a:t> </a:t>
            </a:r>
            <a:r>
              <a:rPr lang="de-DE" baseline="0" dirty="0" err="1" smtClean="0"/>
              <a:t>temperature</a:t>
            </a:r>
            <a:r>
              <a:rPr lang="de-DE" baseline="0" dirty="0" smtClean="0"/>
              <a:t>, </a:t>
            </a:r>
            <a:r>
              <a:rPr lang="de-DE" baseline="0" dirty="0" err="1" smtClean="0"/>
              <a:t>adjustments</a:t>
            </a:r>
            <a:r>
              <a:rPr lang="de-DE" baseline="0" dirty="0" smtClean="0"/>
              <a:t> </a:t>
            </a:r>
            <a:r>
              <a:rPr lang="de-DE" baseline="0" dirty="0" err="1" smtClean="0"/>
              <a:t>to</a:t>
            </a:r>
            <a:r>
              <a:rPr lang="de-DE" baseline="0" dirty="0" smtClean="0"/>
              <a:t> </a:t>
            </a:r>
            <a:r>
              <a:rPr lang="de-DE" baseline="0" dirty="0" err="1" smtClean="0"/>
              <a:t>temperature</a:t>
            </a:r>
            <a:r>
              <a:rPr lang="de-DE" baseline="0" dirty="0" smtClean="0"/>
              <a:t> </a:t>
            </a:r>
            <a:r>
              <a:rPr lang="de-DE" baseline="0" dirty="0" err="1" smtClean="0"/>
              <a:t>often</a:t>
            </a:r>
            <a:r>
              <a:rPr lang="de-DE" baseline="0" dirty="0" smtClean="0"/>
              <a:t> </a:t>
            </a:r>
            <a:r>
              <a:rPr lang="de-DE" baseline="0" dirty="0" err="1" smtClean="0"/>
              <a:t>involve</a:t>
            </a:r>
            <a:r>
              <a:rPr lang="de-DE" baseline="0" dirty="0" smtClean="0"/>
              <a:t> </a:t>
            </a:r>
            <a:r>
              <a:rPr lang="de-DE" baseline="0" dirty="0" err="1" smtClean="0"/>
              <a:t>chemical</a:t>
            </a:r>
            <a:r>
              <a:rPr lang="de-DE" baseline="0" dirty="0" smtClean="0"/>
              <a:t> </a:t>
            </a:r>
            <a:r>
              <a:rPr lang="de-DE" baseline="0" dirty="0" err="1" smtClean="0"/>
              <a:t>and</a:t>
            </a:r>
            <a:r>
              <a:rPr lang="de-DE" baseline="0" dirty="0" smtClean="0"/>
              <a:t> </a:t>
            </a:r>
            <a:r>
              <a:rPr lang="de-DE" baseline="0" dirty="0" err="1" smtClean="0"/>
              <a:t>structural</a:t>
            </a:r>
            <a:r>
              <a:rPr lang="de-DE" baseline="0" dirty="0" smtClean="0"/>
              <a:t> </a:t>
            </a:r>
            <a:r>
              <a:rPr lang="de-DE" baseline="0" dirty="0" err="1" smtClean="0"/>
              <a:t>changes</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proteins</a:t>
            </a:r>
            <a:r>
              <a:rPr lang="de-DE" baseline="0" dirty="0" smtClean="0"/>
              <a:t> </a:t>
            </a:r>
            <a:r>
              <a:rPr lang="de-DE" baseline="0" dirty="0" err="1" smtClean="0"/>
              <a:t>involved</a:t>
            </a:r>
            <a:r>
              <a:rPr lang="de-DE" baseline="0" dirty="0" smtClean="0"/>
              <a:t> in </a:t>
            </a:r>
            <a:r>
              <a:rPr lang="de-DE" baseline="0" dirty="0" err="1" smtClean="0"/>
              <a:t>photosynthesis</a:t>
            </a:r>
            <a:r>
              <a:rPr lang="de-DE" baseline="0" dirty="0" smtClean="0"/>
              <a:t> </a:t>
            </a:r>
            <a:r>
              <a:rPr lang="de-DE" baseline="0" dirty="0" err="1" smtClean="0"/>
              <a:t>and</a:t>
            </a:r>
            <a:r>
              <a:rPr lang="de-DE" baseline="0" dirty="0" smtClean="0"/>
              <a:t> </a:t>
            </a:r>
            <a:r>
              <a:rPr lang="de-DE" baseline="0" dirty="0" err="1" smtClean="0"/>
              <a:t>respiration</a:t>
            </a:r>
            <a:r>
              <a:rPr lang="de-DE" baseline="0" dirty="0" smtClean="0"/>
              <a:t>. </a:t>
            </a:r>
            <a:r>
              <a:rPr lang="de-DE" baseline="0" dirty="0" err="1" smtClean="0"/>
              <a:t>One</a:t>
            </a:r>
            <a:r>
              <a:rPr lang="de-DE" baseline="0" dirty="0" smtClean="0"/>
              <a:t> </a:t>
            </a:r>
            <a:r>
              <a:rPr lang="de-DE" baseline="0" dirty="0" err="1" smtClean="0"/>
              <a:t>regular</a:t>
            </a:r>
            <a:r>
              <a:rPr lang="de-DE" baseline="0" dirty="0" smtClean="0"/>
              <a:t> </a:t>
            </a:r>
            <a:r>
              <a:rPr lang="de-DE" baseline="0" dirty="0" err="1" smtClean="0"/>
              <a:t>response</a:t>
            </a:r>
            <a:r>
              <a:rPr lang="de-DE" baseline="0" dirty="0" smtClean="0"/>
              <a:t> </a:t>
            </a:r>
            <a:r>
              <a:rPr lang="de-DE" baseline="0" dirty="0" err="1" smtClean="0"/>
              <a:t>is</a:t>
            </a:r>
            <a:r>
              <a:rPr lang="de-DE" baseline="0" dirty="0" smtClean="0"/>
              <a:t> </a:t>
            </a:r>
            <a:r>
              <a:rPr lang="de-DE" baseline="0" dirty="0" err="1" smtClean="0"/>
              <a:t>the</a:t>
            </a:r>
            <a:r>
              <a:rPr lang="de-DE" baseline="0" dirty="0" smtClean="0"/>
              <a:t> </a:t>
            </a:r>
            <a:r>
              <a:rPr lang="de-DE" baseline="0" dirty="0" err="1" smtClean="0"/>
              <a:t>stimulation</a:t>
            </a:r>
            <a:r>
              <a:rPr lang="de-DE" baseline="0" dirty="0" smtClean="0"/>
              <a:t> </a:t>
            </a:r>
            <a:r>
              <a:rPr lang="de-DE" baseline="0" dirty="0" err="1" smtClean="0"/>
              <a:t>of</a:t>
            </a:r>
            <a:r>
              <a:rPr lang="de-DE" baseline="0" dirty="0" smtClean="0"/>
              <a:t> </a:t>
            </a:r>
            <a:r>
              <a:rPr lang="de-DE" baseline="0" dirty="0" err="1" smtClean="0"/>
              <a:t>enzymes</a:t>
            </a:r>
            <a:r>
              <a:rPr lang="de-DE" baseline="0" dirty="0" smtClean="0"/>
              <a:t> </a:t>
            </a:r>
            <a:r>
              <a:rPr lang="de-DE" baseline="0" dirty="0" err="1" smtClean="0"/>
              <a:t>involved</a:t>
            </a:r>
            <a:r>
              <a:rPr lang="de-DE" baseline="0" dirty="0" smtClean="0"/>
              <a:t> in </a:t>
            </a:r>
            <a:r>
              <a:rPr lang="de-DE" baseline="0" dirty="0" err="1" smtClean="0"/>
              <a:t>respiration</a:t>
            </a:r>
            <a:r>
              <a:rPr lang="de-DE" baseline="0" dirty="0" smtClean="0"/>
              <a:t> </a:t>
            </a:r>
            <a:r>
              <a:rPr lang="de-DE" baseline="0" dirty="0" err="1" smtClean="0"/>
              <a:t>as</a:t>
            </a:r>
            <a:r>
              <a:rPr lang="de-DE" baseline="0" dirty="0" smtClean="0"/>
              <a:t> </a:t>
            </a:r>
            <a:r>
              <a:rPr lang="de-DE" baseline="0" dirty="0" err="1" smtClean="0"/>
              <a:t>response</a:t>
            </a:r>
            <a:r>
              <a:rPr lang="de-DE" baseline="0" dirty="0" smtClean="0"/>
              <a:t> </a:t>
            </a:r>
            <a:r>
              <a:rPr lang="de-DE" baseline="0" dirty="0" err="1" smtClean="0"/>
              <a:t>to</a:t>
            </a:r>
            <a:r>
              <a:rPr lang="de-DE" baseline="0" dirty="0" smtClean="0"/>
              <a:t> </a:t>
            </a:r>
            <a:r>
              <a:rPr lang="de-DE" baseline="0" dirty="0" err="1" smtClean="0"/>
              <a:t>low</a:t>
            </a:r>
            <a:r>
              <a:rPr lang="de-DE" baseline="0" dirty="0" smtClean="0"/>
              <a:t> </a:t>
            </a:r>
            <a:r>
              <a:rPr lang="de-DE" baseline="0" dirty="0" err="1" smtClean="0"/>
              <a:t>temperature</a:t>
            </a:r>
            <a:r>
              <a:rPr lang="de-DE" baseline="0" dirty="0" smtClean="0"/>
              <a:t>, </a:t>
            </a:r>
            <a:r>
              <a:rPr lang="de-DE" baseline="0" dirty="0" err="1" smtClean="0"/>
              <a:t>the</a:t>
            </a:r>
            <a:r>
              <a:rPr lang="de-DE" baseline="0" dirty="0" smtClean="0"/>
              <a:t> </a:t>
            </a:r>
            <a:r>
              <a:rPr lang="de-DE" baseline="0" dirty="0" err="1" smtClean="0"/>
              <a:t>dampening</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activity</a:t>
            </a:r>
            <a:r>
              <a:rPr lang="de-DE" baseline="0" dirty="0" smtClean="0"/>
              <a:t> </a:t>
            </a:r>
            <a:r>
              <a:rPr lang="de-DE" baseline="0" dirty="0" err="1" smtClean="0"/>
              <a:t>of</a:t>
            </a:r>
            <a:r>
              <a:rPr lang="de-DE" baseline="0" dirty="0" smtClean="0"/>
              <a:t> </a:t>
            </a:r>
            <a:r>
              <a:rPr lang="de-DE" baseline="0" dirty="0" err="1" smtClean="0"/>
              <a:t>these</a:t>
            </a:r>
            <a:r>
              <a:rPr lang="de-DE" baseline="0" dirty="0" smtClean="0"/>
              <a:t> </a:t>
            </a:r>
            <a:r>
              <a:rPr lang="de-DE" baseline="0" dirty="0" err="1" smtClean="0"/>
              <a:t>enzymes</a:t>
            </a:r>
            <a:r>
              <a:rPr lang="de-DE" baseline="0" dirty="0" smtClean="0"/>
              <a:t> in high </a:t>
            </a:r>
            <a:r>
              <a:rPr lang="de-DE" baseline="0" dirty="0" err="1" smtClean="0"/>
              <a:t>temperatures</a:t>
            </a:r>
            <a:r>
              <a:rPr lang="de-DE" baseline="0" dirty="0" smtClean="0"/>
              <a:t>. </a:t>
            </a:r>
          </a:p>
          <a:p>
            <a:r>
              <a:rPr lang="de-DE" baseline="0" dirty="0" err="1" smtClean="0"/>
              <a:t>Since</a:t>
            </a:r>
            <a:r>
              <a:rPr lang="de-DE" baseline="0" dirty="0" smtClean="0"/>
              <a:t> </a:t>
            </a:r>
            <a:r>
              <a:rPr lang="de-DE" baseline="0" dirty="0" err="1" smtClean="0"/>
              <a:t>plants</a:t>
            </a:r>
            <a:r>
              <a:rPr lang="de-DE" baseline="0" dirty="0" smtClean="0"/>
              <a:t> </a:t>
            </a:r>
            <a:r>
              <a:rPr lang="de-DE" baseline="0" dirty="0" err="1" smtClean="0"/>
              <a:t>growing</a:t>
            </a:r>
            <a:r>
              <a:rPr lang="de-DE" baseline="0" dirty="0" smtClean="0"/>
              <a:t> in </a:t>
            </a:r>
            <a:r>
              <a:rPr lang="de-DE" baseline="0" dirty="0" err="1" smtClean="0"/>
              <a:t>hot</a:t>
            </a:r>
            <a:r>
              <a:rPr lang="de-DE" baseline="0" dirty="0" smtClean="0"/>
              <a:t> </a:t>
            </a:r>
            <a:r>
              <a:rPr lang="de-DE" baseline="0" dirty="0" err="1" smtClean="0"/>
              <a:t>habitats</a:t>
            </a:r>
            <a:r>
              <a:rPr lang="de-DE" baseline="0" dirty="0" smtClean="0"/>
              <a:t> </a:t>
            </a:r>
            <a:r>
              <a:rPr lang="de-DE" baseline="0" dirty="0" err="1" smtClean="0"/>
              <a:t>regularly</a:t>
            </a:r>
            <a:r>
              <a:rPr lang="de-DE" baseline="0" dirty="0" smtClean="0"/>
              <a:t> </a:t>
            </a:r>
            <a:r>
              <a:rPr lang="de-DE" baseline="0" dirty="0" err="1" smtClean="0"/>
              <a:t>experience</a:t>
            </a:r>
            <a:r>
              <a:rPr lang="de-DE" baseline="0" dirty="0" smtClean="0"/>
              <a:t> high light </a:t>
            </a:r>
            <a:r>
              <a:rPr lang="de-DE" baseline="0" dirty="0" err="1" smtClean="0"/>
              <a:t>intensities</a:t>
            </a:r>
            <a:r>
              <a:rPr lang="de-DE" baseline="0" dirty="0" smtClean="0"/>
              <a:t> </a:t>
            </a:r>
            <a:r>
              <a:rPr lang="de-DE" baseline="0" dirty="0" err="1" smtClean="0"/>
              <a:t>and</a:t>
            </a:r>
            <a:r>
              <a:rPr lang="de-DE" baseline="0" dirty="0" smtClean="0"/>
              <a:t> </a:t>
            </a:r>
            <a:r>
              <a:rPr lang="de-DE" baseline="0" dirty="0" err="1" smtClean="0"/>
              <a:t>water</a:t>
            </a:r>
            <a:r>
              <a:rPr lang="de-DE" baseline="0" dirty="0" smtClean="0"/>
              <a:t> </a:t>
            </a:r>
            <a:r>
              <a:rPr lang="de-DE" baseline="0" dirty="0" err="1" smtClean="0"/>
              <a:t>shortage</a:t>
            </a:r>
            <a:r>
              <a:rPr lang="de-DE" baseline="0" dirty="0" smtClean="0"/>
              <a:t> </a:t>
            </a:r>
            <a:r>
              <a:rPr lang="de-DE" baseline="0" dirty="0" err="1" smtClean="0"/>
              <a:t>as</a:t>
            </a:r>
            <a:r>
              <a:rPr lang="de-DE" baseline="0" dirty="0" smtClean="0"/>
              <a:t> </a:t>
            </a:r>
            <a:r>
              <a:rPr lang="de-DE" baseline="0" dirty="0" err="1" smtClean="0"/>
              <a:t>well</a:t>
            </a:r>
            <a:r>
              <a:rPr lang="de-DE" baseline="0" dirty="0" smtClean="0"/>
              <a:t>, </a:t>
            </a:r>
            <a:r>
              <a:rPr lang="de-DE" baseline="0" dirty="0" err="1" smtClean="0"/>
              <a:t>they</a:t>
            </a:r>
            <a:r>
              <a:rPr lang="de-DE" baseline="0" dirty="0" smtClean="0"/>
              <a:t> </a:t>
            </a:r>
            <a:r>
              <a:rPr lang="de-DE" baseline="0" dirty="0" err="1" smtClean="0"/>
              <a:t>usually</a:t>
            </a:r>
            <a:r>
              <a:rPr lang="de-DE" baseline="0" dirty="0" smtClean="0"/>
              <a:t> also </a:t>
            </a:r>
            <a:r>
              <a:rPr lang="de-DE" baseline="0" dirty="0" err="1" smtClean="0"/>
              <a:t>evolved</a:t>
            </a:r>
            <a:r>
              <a:rPr lang="de-DE" baseline="0" dirty="0" smtClean="0"/>
              <a:t> </a:t>
            </a:r>
            <a:r>
              <a:rPr lang="de-DE" baseline="0" dirty="0" err="1" smtClean="0"/>
              <a:t>adaptations</a:t>
            </a:r>
            <a:r>
              <a:rPr lang="de-DE" baseline="0" dirty="0" smtClean="0"/>
              <a:t> </a:t>
            </a:r>
            <a:r>
              <a:rPr lang="de-DE" baseline="0" dirty="0" err="1" smtClean="0"/>
              <a:t>to</a:t>
            </a:r>
            <a:r>
              <a:rPr lang="de-DE" baseline="0" dirty="0" smtClean="0"/>
              <a:t> </a:t>
            </a:r>
            <a:r>
              <a:rPr lang="de-DE" baseline="0" dirty="0" err="1" smtClean="0"/>
              <a:t>these</a:t>
            </a:r>
            <a:r>
              <a:rPr lang="de-DE" baseline="0" dirty="0" smtClean="0"/>
              <a:t> </a:t>
            </a:r>
            <a:r>
              <a:rPr lang="de-DE" baseline="0" dirty="0" err="1" smtClean="0"/>
              <a:t>conditions</a:t>
            </a:r>
            <a:r>
              <a:rPr lang="de-DE" baseline="0" dirty="0" smtClean="0"/>
              <a:t>. The </a:t>
            </a:r>
            <a:r>
              <a:rPr lang="de-DE" baseline="0" dirty="0" err="1" smtClean="0"/>
              <a:t>most</a:t>
            </a:r>
            <a:r>
              <a:rPr lang="de-DE" baseline="0" dirty="0" smtClean="0"/>
              <a:t> </a:t>
            </a:r>
            <a:r>
              <a:rPr lang="de-DE" baseline="0" dirty="0" err="1" smtClean="0"/>
              <a:t>important</a:t>
            </a:r>
            <a:r>
              <a:rPr lang="de-DE" baseline="0" dirty="0" smtClean="0"/>
              <a:t> </a:t>
            </a:r>
            <a:r>
              <a:rPr lang="de-DE" baseline="0" dirty="0" err="1" smtClean="0"/>
              <a:t>ones</a:t>
            </a:r>
            <a:r>
              <a:rPr lang="de-DE" baseline="0" dirty="0" smtClean="0"/>
              <a:t> </a:t>
            </a:r>
            <a:r>
              <a:rPr lang="de-DE" baseline="0" dirty="0" err="1" smtClean="0"/>
              <a:t>are</a:t>
            </a:r>
            <a:r>
              <a:rPr lang="de-DE" baseline="0" dirty="0" smtClean="0"/>
              <a:t> </a:t>
            </a:r>
            <a:r>
              <a:rPr lang="de-DE" baseline="0" dirty="0" err="1" smtClean="0"/>
              <a:t>those</a:t>
            </a:r>
            <a:r>
              <a:rPr lang="de-DE" baseline="0" dirty="0" smtClean="0"/>
              <a:t> </a:t>
            </a:r>
            <a:r>
              <a:rPr lang="de-DE" baseline="0" dirty="0" err="1" smtClean="0"/>
              <a:t>reducing</a:t>
            </a:r>
            <a:r>
              <a:rPr lang="de-DE" baseline="0" dirty="0" smtClean="0"/>
              <a:t> </a:t>
            </a:r>
            <a:r>
              <a:rPr lang="de-DE" baseline="0" dirty="0" err="1" smtClean="0"/>
              <a:t>transpiration</a:t>
            </a:r>
            <a:r>
              <a:rPr lang="de-DE" baseline="0" dirty="0" smtClean="0"/>
              <a:t>, </a:t>
            </a:r>
            <a:r>
              <a:rPr lang="de-DE" baseline="0" dirty="0" err="1" smtClean="0"/>
              <a:t>from</a:t>
            </a:r>
            <a:r>
              <a:rPr lang="de-DE" baseline="0" dirty="0" smtClean="0"/>
              <a:t> </a:t>
            </a:r>
            <a:r>
              <a:rPr lang="de-DE" baseline="0" dirty="0" err="1" smtClean="0"/>
              <a:t>sunken</a:t>
            </a:r>
            <a:r>
              <a:rPr lang="de-DE" baseline="0" dirty="0" smtClean="0"/>
              <a:t> </a:t>
            </a:r>
            <a:r>
              <a:rPr lang="de-DE" baseline="0" dirty="0" err="1" smtClean="0"/>
              <a:t>stomata</a:t>
            </a:r>
            <a:r>
              <a:rPr lang="de-DE" baseline="0" dirty="0" smtClean="0"/>
              <a:t> </a:t>
            </a:r>
            <a:r>
              <a:rPr lang="de-DE" baseline="0" dirty="0" err="1" smtClean="0"/>
              <a:t>and</a:t>
            </a:r>
            <a:r>
              <a:rPr lang="de-DE" baseline="0" dirty="0" smtClean="0"/>
              <a:t> </a:t>
            </a:r>
            <a:r>
              <a:rPr lang="de-DE" baseline="0" dirty="0" err="1" smtClean="0"/>
              <a:t>thick</a:t>
            </a:r>
            <a:r>
              <a:rPr lang="de-DE" baseline="0" dirty="0" smtClean="0"/>
              <a:t> </a:t>
            </a:r>
            <a:r>
              <a:rPr lang="de-DE" baseline="0" dirty="0" err="1" smtClean="0"/>
              <a:t>cuticles</a:t>
            </a:r>
            <a:r>
              <a:rPr lang="de-DE" baseline="0" dirty="0" smtClean="0"/>
              <a:t> </a:t>
            </a:r>
            <a:r>
              <a:rPr lang="de-DE" baseline="0" dirty="0" err="1" smtClean="0"/>
              <a:t>with</a:t>
            </a:r>
            <a:r>
              <a:rPr lang="de-DE" baseline="0" dirty="0" smtClean="0"/>
              <a:t> </a:t>
            </a:r>
            <a:r>
              <a:rPr lang="de-DE" baseline="0" dirty="0" err="1" smtClean="0"/>
              <a:t>structures</a:t>
            </a:r>
            <a:r>
              <a:rPr lang="de-DE" baseline="0" dirty="0" smtClean="0"/>
              <a:t> like </a:t>
            </a:r>
            <a:r>
              <a:rPr lang="de-DE" baseline="0" dirty="0" err="1" smtClean="0"/>
              <a:t>hairs</a:t>
            </a:r>
            <a:r>
              <a:rPr lang="de-DE" baseline="0" dirty="0" smtClean="0"/>
              <a:t> </a:t>
            </a:r>
            <a:r>
              <a:rPr lang="de-DE" baseline="0" dirty="0" err="1" smtClean="0"/>
              <a:t>or</a:t>
            </a:r>
            <a:r>
              <a:rPr lang="de-DE" baseline="0" dirty="0" smtClean="0"/>
              <a:t> </a:t>
            </a:r>
            <a:r>
              <a:rPr lang="de-DE" baseline="0" dirty="0" err="1" smtClean="0"/>
              <a:t>grooves</a:t>
            </a:r>
            <a:r>
              <a:rPr lang="de-DE" baseline="0" dirty="0" smtClean="0"/>
              <a:t> </a:t>
            </a:r>
            <a:r>
              <a:rPr lang="de-DE" baseline="0" dirty="0" err="1" smtClean="0"/>
              <a:t>that</a:t>
            </a:r>
            <a:r>
              <a:rPr lang="de-DE" baseline="0" dirty="0" smtClean="0"/>
              <a:t> </a:t>
            </a:r>
            <a:r>
              <a:rPr lang="de-DE" baseline="0" dirty="0" err="1" smtClean="0"/>
              <a:t>reduce</a:t>
            </a:r>
            <a:r>
              <a:rPr lang="de-DE" baseline="0" dirty="0" smtClean="0"/>
              <a:t> </a:t>
            </a:r>
            <a:r>
              <a:rPr lang="de-DE" baseline="0" dirty="0" err="1" smtClean="0"/>
              <a:t>the</a:t>
            </a:r>
            <a:r>
              <a:rPr lang="de-DE" baseline="0" dirty="0" smtClean="0"/>
              <a:t> </a:t>
            </a:r>
            <a:r>
              <a:rPr lang="de-DE" baseline="0" dirty="0" err="1" smtClean="0"/>
              <a:t>air</a:t>
            </a:r>
            <a:r>
              <a:rPr lang="de-DE" baseline="0" dirty="0" smtClean="0"/>
              <a:t> </a:t>
            </a:r>
            <a:r>
              <a:rPr lang="de-DE" baseline="0" dirty="0" err="1" smtClean="0"/>
              <a:t>flow</a:t>
            </a:r>
            <a:r>
              <a:rPr lang="de-DE" baseline="0" dirty="0" smtClean="0"/>
              <a:t> at </a:t>
            </a:r>
            <a:r>
              <a:rPr lang="de-DE" baseline="0" dirty="0" err="1" smtClean="0"/>
              <a:t>the</a:t>
            </a:r>
            <a:r>
              <a:rPr lang="de-DE" baseline="0" dirty="0" smtClean="0"/>
              <a:t> </a:t>
            </a:r>
            <a:r>
              <a:rPr lang="de-DE" baseline="0" dirty="0" err="1" smtClean="0"/>
              <a:t>leaf</a:t>
            </a:r>
            <a:r>
              <a:rPr lang="de-DE" baseline="0" dirty="0" smtClean="0"/>
              <a:t> </a:t>
            </a:r>
            <a:r>
              <a:rPr lang="de-DE" baseline="0" dirty="0" err="1" smtClean="0"/>
              <a:t>surface</a:t>
            </a:r>
            <a:r>
              <a:rPr lang="de-DE" baseline="0" dirty="0" smtClean="0"/>
              <a:t> </a:t>
            </a:r>
            <a:r>
              <a:rPr lang="de-DE" baseline="0" dirty="0" err="1" smtClean="0"/>
              <a:t>to</a:t>
            </a:r>
            <a:r>
              <a:rPr lang="de-DE" baseline="0" dirty="0" smtClean="0"/>
              <a:t> CAM-</a:t>
            </a:r>
            <a:r>
              <a:rPr lang="de-DE" baseline="0" dirty="0" err="1" smtClean="0"/>
              <a:t>metabolism</a:t>
            </a:r>
            <a:r>
              <a:rPr lang="de-DE" baseline="0" dirty="0" smtClean="0"/>
              <a:t>. </a:t>
            </a:r>
            <a:endParaRPr lang="de-DE" dirty="0"/>
          </a:p>
        </p:txBody>
      </p:sp>
      <p:sp>
        <p:nvSpPr>
          <p:cNvPr id="4" name="Foliennummernplatzhalter 3"/>
          <p:cNvSpPr>
            <a:spLocks noGrp="1"/>
          </p:cNvSpPr>
          <p:nvPr>
            <p:ph type="sldNum" sz="quarter" idx="10"/>
          </p:nvPr>
        </p:nvSpPr>
        <p:spPr/>
        <p:txBody>
          <a:bodyPr/>
          <a:lstStyle/>
          <a:p>
            <a:fld id="{46E745FC-2B65-4885-82FE-6A7DE99C0385}" type="slidenum">
              <a:rPr lang="de-DE" smtClean="0"/>
              <a:t>56</a:t>
            </a:fld>
            <a:endParaRPr lang="de-DE"/>
          </a:p>
        </p:txBody>
      </p:sp>
    </p:spTree>
    <p:extLst>
      <p:ext uri="{BB962C8B-B14F-4D97-AF65-F5344CB8AC3E}">
        <p14:creationId xmlns:p14="http://schemas.microsoft.com/office/powerpoint/2010/main" val="32527309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err="1" smtClean="0"/>
              <a:t>Acclimation</a:t>
            </a:r>
            <a:r>
              <a:rPr lang="de-DE" baseline="0" dirty="0" smtClean="0"/>
              <a:t> </a:t>
            </a:r>
            <a:r>
              <a:rPr lang="de-DE" baseline="0" dirty="0" err="1" smtClean="0"/>
              <a:t>and</a:t>
            </a:r>
            <a:r>
              <a:rPr lang="de-DE" baseline="0" dirty="0" smtClean="0"/>
              <a:t> Adaptation </a:t>
            </a:r>
            <a:r>
              <a:rPr lang="de-DE" baseline="0" dirty="0" err="1" smtClean="0"/>
              <a:t>to</a:t>
            </a:r>
            <a:r>
              <a:rPr lang="de-DE" baseline="0" dirty="0" smtClean="0"/>
              <a:t> high </a:t>
            </a:r>
            <a:r>
              <a:rPr lang="de-DE" baseline="0" dirty="0" err="1" smtClean="0"/>
              <a:t>temperatures</a:t>
            </a:r>
            <a:r>
              <a:rPr lang="de-DE" baseline="0" dirty="0" smtClean="0"/>
              <a:t> </a:t>
            </a:r>
            <a:r>
              <a:rPr lang="de-DE" baseline="0" dirty="0" err="1" smtClean="0"/>
              <a:t>generally</a:t>
            </a:r>
            <a:r>
              <a:rPr lang="de-DE" baseline="0" dirty="0" smtClean="0"/>
              <a:t> happen on a </a:t>
            </a:r>
            <a:r>
              <a:rPr lang="de-DE" baseline="0" dirty="0" err="1" smtClean="0"/>
              <a:t>biochemical</a:t>
            </a:r>
            <a:r>
              <a:rPr lang="de-DE" baseline="0" dirty="0" smtClean="0"/>
              <a:t> </a:t>
            </a:r>
            <a:r>
              <a:rPr lang="de-DE" baseline="0" dirty="0" err="1" smtClean="0"/>
              <a:t>level</a:t>
            </a:r>
            <a:r>
              <a:rPr lang="de-DE" baseline="0" dirty="0" smtClean="0"/>
              <a:t>: </a:t>
            </a:r>
            <a:r>
              <a:rPr lang="de-DE" baseline="0" dirty="0" err="1" smtClean="0"/>
              <a:t>Since</a:t>
            </a:r>
            <a:r>
              <a:rPr lang="de-DE" baseline="0" dirty="0" smtClean="0"/>
              <a:t> </a:t>
            </a:r>
            <a:r>
              <a:rPr lang="de-DE" baseline="0" dirty="0" err="1" smtClean="0"/>
              <a:t>reaction</a:t>
            </a:r>
            <a:r>
              <a:rPr lang="de-DE" baseline="0" dirty="0" smtClean="0"/>
              <a:t> </a:t>
            </a:r>
            <a:r>
              <a:rPr lang="de-DE" baseline="0" dirty="0" err="1" smtClean="0"/>
              <a:t>kinetics</a:t>
            </a:r>
            <a:r>
              <a:rPr lang="de-DE" baseline="0" dirty="0" smtClean="0"/>
              <a:t> </a:t>
            </a:r>
            <a:r>
              <a:rPr lang="de-DE" baseline="0" dirty="0" err="1" smtClean="0"/>
              <a:t>of</a:t>
            </a:r>
            <a:r>
              <a:rPr lang="de-DE" baseline="0" dirty="0" smtClean="0"/>
              <a:t> </a:t>
            </a:r>
            <a:r>
              <a:rPr lang="de-DE" baseline="0" dirty="0" err="1" smtClean="0"/>
              <a:t>enzymes</a:t>
            </a:r>
            <a:r>
              <a:rPr lang="de-DE" baseline="0" dirty="0" smtClean="0"/>
              <a:t> </a:t>
            </a:r>
            <a:r>
              <a:rPr lang="de-DE" baseline="0" dirty="0" err="1" smtClean="0"/>
              <a:t>are</a:t>
            </a:r>
            <a:r>
              <a:rPr lang="de-DE" baseline="0" dirty="0" smtClean="0"/>
              <a:t> </a:t>
            </a:r>
            <a:r>
              <a:rPr lang="de-DE" baseline="0" dirty="0" err="1" smtClean="0"/>
              <a:t>susceptible</a:t>
            </a:r>
            <a:r>
              <a:rPr lang="de-DE" baseline="0" dirty="0" smtClean="0"/>
              <a:t> </a:t>
            </a:r>
            <a:r>
              <a:rPr lang="de-DE" baseline="0" dirty="0" err="1" smtClean="0"/>
              <a:t>to</a:t>
            </a:r>
            <a:r>
              <a:rPr lang="de-DE" baseline="0" dirty="0" smtClean="0"/>
              <a:t> </a:t>
            </a:r>
            <a:r>
              <a:rPr lang="de-DE" baseline="0" dirty="0" err="1" smtClean="0"/>
              <a:t>temperature</a:t>
            </a:r>
            <a:r>
              <a:rPr lang="de-DE" baseline="0" dirty="0" smtClean="0"/>
              <a:t>, </a:t>
            </a:r>
            <a:r>
              <a:rPr lang="de-DE" baseline="0" dirty="0" err="1" smtClean="0"/>
              <a:t>adjustments</a:t>
            </a:r>
            <a:r>
              <a:rPr lang="de-DE" baseline="0" dirty="0" smtClean="0"/>
              <a:t> </a:t>
            </a:r>
            <a:r>
              <a:rPr lang="de-DE" baseline="0" dirty="0" err="1" smtClean="0"/>
              <a:t>to</a:t>
            </a:r>
            <a:r>
              <a:rPr lang="de-DE" baseline="0" dirty="0" smtClean="0"/>
              <a:t> </a:t>
            </a:r>
            <a:r>
              <a:rPr lang="de-DE" baseline="0" dirty="0" err="1" smtClean="0"/>
              <a:t>temperature</a:t>
            </a:r>
            <a:r>
              <a:rPr lang="de-DE" baseline="0" dirty="0" smtClean="0"/>
              <a:t> </a:t>
            </a:r>
            <a:r>
              <a:rPr lang="de-DE" baseline="0" dirty="0" err="1" smtClean="0"/>
              <a:t>often</a:t>
            </a:r>
            <a:r>
              <a:rPr lang="de-DE" baseline="0" dirty="0" smtClean="0"/>
              <a:t> </a:t>
            </a:r>
            <a:r>
              <a:rPr lang="de-DE" baseline="0" dirty="0" err="1" smtClean="0"/>
              <a:t>involve</a:t>
            </a:r>
            <a:r>
              <a:rPr lang="de-DE" baseline="0" dirty="0" smtClean="0"/>
              <a:t> </a:t>
            </a:r>
            <a:r>
              <a:rPr lang="de-DE" baseline="0" dirty="0" err="1" smtClean="0"/>
              <a:t>increases</a:t>
            </a:r>
            <a:r>
              <a:rPr lang="de-DE" baseline="0" dirty="0" smtClean="0"/>
              <a:t> in </a:t>
            </a:r>
            <a:r>
              <a:rPr lang="de-DE" baseline="0" dirty="0" err="1" smtClean="0"/>
              <a:t>quantity</a:t>
            </a:r>
            <a:r>
              <a:rPr lang="de-DE" baseline="0" dirty="0" smtClean="0"/>
              <a:t> </a:t>
            </a:r>
            <a:r>
              <a:rPr lang="de-DE" baseline="0" dirty="0" err="1" smtClean="0"/>
              <a:t>and</a:t>
            </a:r>
            <a:r>
              <a:rPr lang="de-DE" baseline="0" dirty="0" smtClean="0"/>
              <a:t> / </a:t>
            </a:r>
            <a:r>
              <a:rPr lang="de-DE" baseline="0" dirty="0" err="1" smtClean="0"/>
              <a:t>or</a:t>
            </a:r>
            <a:r>
              <a:rPr lang="de-DE" baseline="0" dirty="0" smtClean="0"/>
              <a:t> </a:t>
            </a:r>
            <a:r>
              <a:rPr lang="de-DE" baseline="0" dirty="0" err="1" smtClean="0"/>
              <a:t>chemical</a:t>
            </a:r>
            <a:r>
              <a:rPr lang="de-DE" baseline="0" dirty="0" smtClean="0"/>
              <a:t> </a:t>
            </a:r>
            <a:r>
              <a:rPr lang="de-DE" baseline="0" dirty="0" err="1" smtClean="0"/>
              <a:t>and</a:t>
            </a:r>
            <a:r>
              <a:rPr lang="de-DE" baseline="0" dirty="0" smtClean="0"/>
              <a:t> </a:t>
            </a:r>
            <a:r>
              <a:rPr lang="de-DE" baseline="0" dirty="0" err="1" smtClean="0"/>
              <a:t>structural</a:t>
            </a:r>
            <a:r>
              <a:rPr lang="de-DE" baseline="0" dirty="0" smtClean="0"/>
              <a:t> </a:t>
            </a:r>
            <a:r>
              <a:rPr lang="de-DE" baseline="0" dirty="0" err="1" smtClean="0"/>
              <a:t>changes</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proteins</a:t>
            </a:r>
            <a:r>
              <a:rPr lang="de-DE" baseline="0" dirty="0" smtClean="0"/>
              <a:t> </a:t>
            </a:r>
            <a:r>
              <a:rPr lang="de-DE" baseline="0" dirty="0" err="1" smtClean="0"/>
              <a:t>involved</a:t>
            </a:r>
            <a:r>
              <a:rPr lang="de-DE" baseline="0" dirty="0" smtClean="0"/>
              <a:t> in </a:t>
            </a:r>
            <a:r>
              <a:rPr lang="de-DE" baseline="0" dirty="0" err="1" smtClean="0"/>
              <a:t>photosynthesis</a:t>
            </a:r>
            <a:r>
              <a:rPr lang="de-DE" baseline="0" dirty="0" smtClean="0"/>
              <a:t> </a:t>
            </a:r>
            <a:r>
              <a:rPr lang="de-DE" baseline="0" dirty="0" err="1" smtClean="0"/>
              <a:t>and</a:t>
            </a:r>
            <a:r>
              <a:rPr lang="de-DE" baseline="0" dirty="0" smtClean="0"/>
              <a:t> </a:t>
            </a:r>
            <a:r>
              <a:rPr lang="de-DE" baseline="0" dirty="0" err="1" smtClean="0"/>
              <a:t>respiration</a:t>
            </a:r>
            <a:r>
              <a:rPr lang="de-DE" baseline="0" dirty="0" smtClean="0"/>
              <a:t> </a:t>
            </a:r>
            <a:r>
              <a:rPr lang="de-DE" baseline="0" dirty="0" err="1" smtClean="0"/>
              <a:t>and</a:t>
            </a:r>
            <a:r>
              <a:rPr lang="de-DE" baseline="0" dirty="0" smtClean="0"/>
              <a:t> . </a:t>
            </a:r>
          </a:p>
          <a:p>
            <a:endParaRPr lang="de-DE" baseline="0" dirty="0" smtClean="0"/>
          </a:p>
          <a:p>
            <a:r>
              <a:rPr lang="de-DE" baseline="0" dirty="0" err="1" smtClean="0"/>
              <a:t>Acclimation</a:t>
            </a:r>
            <a:r>
              <a:rPr lang="de-DE" baseline="0" dirty="0" smtClean="0"/>
              <a:t> </a:t>
            </a:r>
            <a:r>
              <a:rPr lang="de-DE" baseline="0" dirty="0" err="1" smtClean="0"/>
              <a:t>to</a:t>
            </a:r>
            <a:r>
              <a:rPr lang="de-DE" baseline="0" dirty="0" smtClean="0"/>
              <a:t> </a:t>
            </a:r>
            <a:r>
              <a:rPr lang="de-DE" baseline="0" dirty="0" err="1" smtClean="0"/>
              <a:t>low</a:t>
            </a:r>
            <a:r>
              <a:rPr lang="de-DE" baseline="0" dirty="0" smtClean="0"/>
              <a:t> </a:t>
            </a:r>
            <a:r>
              <a:rPr lang="de-DE" baseline="0" dirty="0" err="1" smtClean="0"/>
              <a:t>temperatures</a:t>
            </a:r>
            <a:r>
              <a:rPr lang="de-DE" baseline="0" dirty="0" smtClean="0"/>
              <a:t> </a:t>
            </a:r>
            <a:r>
              <a:rPr lang="de-DE" baseline="0" dirty="0" err="1" smtClean="0"/>
              <a:t>involves</a:t>
            </a:r>
            <a:r>
              <a:rPr lang="de-DE" baseline="0" dirty="0" smtClean="0"/>
              <a:t> </a:t>
            </a:r>
            <a:r>
              <a:rPr lang="de-DE" baseline="0" dirty="0" err="1" smtClean="0"/>
              <a:t>increases</a:t>
            </a:r>
            <a:r>
              <a:rPr lang="de-DE" baseline="0" dirty="0" smtClean="0"/>
              <a:t> in </a:t>
            </a:r>
            <a:r>
              <a:rPr lang="de-DE" baseline="0" dirty="0" err="1" smtClean="0"/>
              <a:t>the</a:t>
            </a:r>
            <a:r>
              <a:rPr lang="de-DE" baseline="0" dirty="0" smtClean="0"/>
              <a:t> </a:t>
            </a:r>
            <a:r>
              <a:rPr lang="de-DE" baseline="0" dirty="0" err="1" smtClean="0"/>
              <a:t>contents</a:t>
            </a:r>
            <a:r>
              <a:rPr lang="de-DE" baseline="0" dirty="0" smtClean="0"/>
              <a:t> </a:t>
            </a:r>
            <a:r>
              <a:rPr lang="de-DE" baseline="0" dirty="0" err="1" smtClean="0"/>
              <a:t>of</a:t>
            </a:r>
            <a:r>
              <a:rPr lang="de-DE" baseline="0" dirty="0" smtClean="0"/>
              <a:t> </a:t>
            </a:r>
            <a:r>
              <a:rPr lang="de-DE" baseline="0" dirty="0" err="1" smtClean="0"/>
              <a:t>photosynthetic</a:t>
            </a:r>
            <a:r>
              <a:rPr lang="de-DE" baseline="0" dirty="0" smtClean="0"/>
              <a:t> </a:t>
            </a:r>
            <a:r>
              <a:rPr lang="de-DE" baseline="0" dirty="0" err="1" smtClean="0"/>
              <a:t>enzymes</a:t>
            </a:r>
            <a:r>
              <a:rPr lang="de-DE" baseline="0" dirty="0" smtClean="0"/>
              <a:t>, </a:t>
            </a:r>
            <a:r>
              <a:rPr lang="de-DE" baseline="0" dirty="0" err="1" smtClean="0"/>
              <a:t>the</a:t>
            </a:r>
            <a:r>
              <a:rPr lang="de-DE" baseline="0" dirty="0" smtClean="0"/>
              <a:t> </a:t>
            </a:r>
            <a:r>
              <a:rPr lang="de-DE" baseline="0" dirty="0" err="1" smtClean="0"/>
              <a:t>expression</a:t>
            </a:r>
            <a:r>
              <a:rPr lang="de-DE" baseline="0" dirty="0" smtClean="0"/>
              <a:t> </a:t>
            </a:r>
            <a:r>
              <a:rPr lang="de-DE" baseline="0" dirty="0" err="1" smtClean="0"/>
              <a:t>of</a:t>
            </a:r>
            <a:r>
              <a:rPr lang="de-DE" baseline="0" dirty="0" smtClean="0"/>
              <a:t> </a:t>
            </a:r>
            <a:r>
              <a:rPr lang="de-DE" baseline="0" dirty="0" err="1" smtClean="0"/>
              <a:t>cold</a:t>
            </a:r>
            <a:r>
              <a:rPr lang="de-DE" baseline="0" dirty="0" smtClean="0"/>
              <a:t> </a:t>
            </a:r>
            <a:r>
              <a:rPr lang="de-DE" baseline="0" dirty="0" err="1" smtClean="0"/>
              <a:t>stable</a:t>
            </a:r>
            <a:r>
              <a:rPr lang="de-DE" baseline="0" dirty="0" smtClean="0"/>
              <a:t> </a:t>
            </a:r>
            <a:r>
              <a:rPr lang="de-DE" baseline="0" dirty="0" err="1" smtClean="0"/>
              <a:t>isozymes</a:t>
            </a:r>
            <a:r>
              <a:rPr lang="de-DE" baseline="0" dirty="0" smtClean="0"/>
              <a:t> (</a:t>
            </a:r>
            <a:r>
              <a:rPr lang="de-DE" baseline="0" dirty="0" err="1" smtClean="0"/>
              <a:t>proteins</a:t>
            </a:r>
            <a:r>
              <a:rPr lang="de-DE" baseline="0" dirty="0" smtClean="0"/>
              <a:t> </a:t>
            </a:r>
            <a:r>
              <a:rPr lang="de-DE" baseline="0" dirty="0" err="1" smtClean="0"/>
              <a:t>with</a:t>
            </a:r>
            <a:r>
              <a:rPr lang="de-DE" baseline="0" dirty="0" smtClean="0"/>
              <a:t> </a:t>
            </a:r>
            <a:r>
              <a:rPr lang="de-DE" baseline="0" dirty="0" err="1" smtClean="0"/>
              <a:t>the</a:t>
            </a:r>
            <a:r>
              <a:rPr lang="de-DE" baseline="0" dirty="0" smtClean="0"/>
              <a:t> same </a:t>
            </a:r>
            <a:r>
              <a:rPr lang="de-DE" baseline="0" dirty="0" err="1" smtClean="0"/>
              <a:t>chemical</a:t>
            </a:r>
            <a:r>
              <a:rPr lang="de-DE" baseline="0" dirty="0" smtClean="0"/>
              <a:t> </a:t>
            </a:r>
            <a:r>
              <a:rPr lang="de-DE" baseline="0" dirty="0" err="1" smtClean="0"/>
              <a:t>formula</a:t>
            </a:r>
            <a:r>
              <a:rPr lang="de-DE" baseline="0" dirty="0" smtClean="0"/>
              <a:t> but different </a:t>
            </a:r>
            <a:r>
              <a:rPr lang="de-DE" baseline="0" dirty="0" err="1" smtClean="0"/>
              <a:t>spatial</a:t>
            </a:r>
            <a:r>
              <a:rPr lang="de-DE" baseline="0" dirty="0" smtClean="0"/>
              <a:t> form) </a:t>
            </a:r>
            <a:r>
              <a:rPr lang="de-DE" baseline="0" dirty="0" err="1" smtClean="0"/>
              <a:t>and</a:t>
            </a:r>
            <a:r>
              <a:rPr lang="de-DE" baseline="0" dirty="0" smtClean="0"/>
              <a:t> </a:t>
            </a:r>
            <a:r>
              <a:rPr lang="de-DE" baseline="0" dirty="0" err="1" smtClean="0"/>
              <a:t>the</a:t>
            </a:r>
            <a:r>
              <a:rPr lang="de-DE" baseline="0" dirty="0" smtClean="0"/>
              <a:t> </a:t>
            </a:r>
            <a:r>
              <a:rPr lang="de-DE" baseline="0" dirty="0" err="1" smtClean="0"/>
              <a:t>maintanance</a:t>
            </a:r>
            <a:r>
              <a:rPr lang="de-DE" baseline="0" dirty="0" smtClean="0"/>
              <a:t> </a:t>
            </a:r>
            <a:r>
              <a:rPr lang="de-DE" baseline="0" dirty="0" err="1" smtClean="0"/>
              <a:t>of</a:t>
            </a:r>
            <a:r>
              <a:rPr lang="de-DE" baseline="0" dirty="0" smtClean="0"/>
              <a:t> </a:t>
            </a:r>
            <a:r>
              <a:rPr lang="de-DE" baseline="0" dirty="0" err="1" smtClean="0"/>
              <a:t>greater</a:t>
            </a:r>
            <a:r>
              <a:rPr lang="de-DE" baseline="0" dirty="0" smtClean="0"/>
              <a:t> </a:t>
            </a:r>
            <a:r>
              <a:rPr lang="de-DE" baseline="0" dirty="0" err="1" smtClean="0"/>
              <a:t>membrane</a:t>
            </a:r>
            <a:r>
              <a:rPr lang="de-DE" baseline="0" dirty="0" smtClean="0"/>
              <a:t> </a:t>
            </a:r>
            <a:r>
              <a:rPr lang="de-DE" baseline="0" dirty="0" err="1" smtClean="0"/>
              <a:t>fluidity</a:t>
            </a:r>
            <a:r>
              <a:rPr lang="de-DE" baseline="0" dirty="0" smtClean="0"/>
              <a:t>. </a:t>
            </a:r>
          </a:p>
          <a:p>
            <a:r>
              <a:rPr lang="de-DE" baseline="0" dirty="0" err="1" smtClean="0"/>
              <a:t>Plants</a:t>
            </a:r>
            <a:r>
              <a:rPr lang="de-DE" baseline="0" dirty="0" smtClean="0"/>
              <a:t> </a:t>
            </a:r>
            <a:r>
              <a:rPr lang="de-DE" baseline="0" dirty="0" err="1" smtClean="0"/>
              <a:t>growing</a:t>
            </a:r>
            <a:r>
              <a:rPr lang="de-DE" baseline="0" dirty="0" smtClean="0"/>
              <a:t> in </a:t>
            </a:r>
            <a:r>
              <a:rPr lang="de-DE" baseline="0" dirty="0" err="1" smtClean="0"/>
              <a:t>very</a:t>
            </a:r>
            <a:r>
              <a:rPr lang="de-DE" baseline="0" dirty="0" smtClean="0"/>
              <a:t> warm </a:t>
            </a:r>
            <a:r>
              <a:rPr lang="de-DE" baseline="0" dirty="0" err="1" smtClean="0"/>
              <a:t>habitats</a:t>
            </a:r>
            <a:r>
              <a:rPr lang="de-DE" baseline="0" dirty="0" smtClean="0"/>
              <a:t> </a:t>
            </a:r>
            <a:r>
              <a:rPr lang="de-DE" baseline="0" dirty="0" err="1" smtClean="0"/>
              <a:t>often</a:t>
            </a:r>
            <a:r>
              <a:rPr lang="de-DE" baseline="0" dirty="0" smtClean="0"/>
              <a:t> </a:t>
            </a:r>
            <a:r>
              <a:rPr lang="de-DE" baseline="0" dirty="0" err="1" smtClean="0"/>
              <a:t>increase</a:t>
            </a:r>
            <a:r>
              <a:rPr lang="de-DE" baseline="0" dirty="0" smtClean="0"/>
              <a:t> </a:t>
            </a:r>
            <a:r>
              <a:rPr lang="de-DE" baseline="0" dirty="0" err="1" smtClean="0"/>
              <a:t>their</a:t>
            </a:r>
            <a:r>
              <a:rPr lang="de-DE" baseline="0" dirty="0" smtClean="0"/>
              <a:t> </a:t>
            </a:r>
            <a:r>
              <a:rPr lang="de-DE" baseline="0" dirty="0" err="1" smtClean="0"/>
              <a:t>electron</a:t>
            </a:r>
            <a:r>
              <a:rPr lang="de-DE" baseline="0" dirty="0" smtClean="0"/>
              <a:t> </a:t>
            </a:r>
            <a:r>
              <a:rPr lang="de-DE" baseline="0" dirty="0" err="1" smtClean="0"/>
              <a:t>transport</a:t>
            </a:r>
            <a:r>
              <a:rPr lang="de-DE" baseline="0" dirty="0" smtClean="0"/>
              <a:t> </a:t>
            </a:r>
            <a:r>
              <a:rPr lang="de-DE" baseline="0" dirty="0" err="1" smtClean="0"/>
              <a:t>capacity</a:t>
            </a:r>
            <a:r>
              <a:rPr lang="de-DE" baseline="0" dirty="0" smtClean="0"/>
              <a:t>, express a </a:t>
            </a:r>
            <a:r>
              <a:rPr lang="de-DE" baseline="0" dirty="0" err="1" smtClean="0"/>
              <a:t>heat</a:t>
            </a:r>
            <a:r>
              <a:rPr lang="de-DE" baseline="0" dirty="0" smtClean="0"/>
              <a:t> </a:t>
            </a:r>
            <a:r>
              <a:rPr lang="de-DE" baseline="0" dirty="0" err="1" smtClean="0"/>
              <a:t>stable</a:t>
            </a:r>
            <a:r>
              <a:rPr lang="de-DE" baseline="0" dirty="0" smtClean="0"/>
              <a:t> </a:t>
            </a:r>
            <a:r>
              <a:rPr lang="de-DE" baseline="0" dirty="0" err="1" smtClean="0"/>
              <a:t>Rubisco</a:t>
            </a:r>
            <a:r>
              <a:rPr lang="de-DE" baseline="0" dirty="0" smtClean="0"/>
              <a:t> </a:t>
            </a:r>
            <a:r>
              <a:rPr lang="de-DE" baseline="0" dirty="0" err="1" smtClean="0"/>
              <a:t>activase</a:t>
            </a:r>
            <a:r>
              <a:rPr lang="de-DE" baseline="0" dirty="0" smtClean="0"/>
              <a:t> </a:t>
            </a:r>
            <a:r>
              <a:rPr lang="de-DE" baseline="0" dirty="0" err="1" smtClean="0"/>
              <a:t>and</a:t>
            </a:r>
            <a:r>
              <a:rPr lang="de-DE" baseline="0" dirty="0" smtClean="0"/>
              <a:t> </a:t>
            </a:r>
            <a:r>
              <a:rPr lang="de-DE" baseline="0" dirty="0" err="1" smtClean="0"/>
              <a:t>proteins</a:t>
            </a:r>
            <a:r>
              <a:rPr lang="de-DE" baseline="0" dirty="0" smtClean="0"/>
              <a:t>, </a:t>
            </a:r>
            <a:r>
              <a:rPr lang="de-DE" baseline="0" dirty="0" err="1" smtClean="0"/>
              <a:t>that</a:t>
            </a:r>
            <a:r>
              <a:rPr lang="de-DE" baseline="0" dirty="0" smtClean="0"/>
              <a:t> </a:t>
            </a:r>
            <a:r>
              <a:rPr lang="de-DE" baseline="0" dirty="0" err="1" smtClean="0"/>
              <a:t>protect</a:t>
            </a:r>
            <a:r>
              <a:rPr lang="de-DE" baseline="0" dirty="0" smtClean="0"/>
              <a:t> </a:t>
            </a:r>
            <a:r>
              <a:rPr lang="de-DE" baseline="0" dirty="0" err="1" smtClean="0"/>
              <a:t>the</a:t>
            </a:r>
            <a:r>
              <a:rPr lang="de-DE" baseline="0" dirty="0" smtClean="0"/>
              <a:t> </a:t>
            </a:r>
            <a:r>
              <a:rPr lang="de-DE" baseline="0" dirty="0" err="1" smtClean="0"/>
              <a:t>enzymes</a:t>
            </a:r>
            <a:r>
              <a:rPr lang="de-DE" baseline="0" dirty="0" smtClean="0"/>
              <a:t> (</a:t>
            </a:r>
            <a:r>
              <a:rPr lang="de-DE" baseline="0" dirty="0" err="1" smtClean="0"/>
              <a:t>chaperones</a:t>
            </a:r>
            <a:r>
              <a:rPr lang="de-DE" baseline="0" dirty="0" smtClean="0"/>
              <a:t> </a:t>
            </a:r>
            <a:r>
              <a:rPr lang="de-DE" baseline="0" dirty="0" err="1" smtClean="0"/>
              <a:t>and</a:t>
            </a:r>
            <a:r>
              <a:rPr lang="de-DE" baseline="0" dirty="0" smtClean="0"/>
              <a:t> </a:t>
            </a:r>
            <a:r>
              <a:rPr lang="de-DE" baseline="0" dirty="0" err="1" smtClean="0"/>
              <a:t>heat</a:t>
            </a:r>
            <a:r>
              <a:rPr lang="de-DE" baseline="0" dirty="0" smtClean="0"/>
              <a:t> </a:t>
            </a:r>
            <a:r>
              <a:rPr lang="de-DE" baseline="0" dirty="0" err="1" smtClean="0"/>
              <a:t>shock</a:t>
            </a:r>
            <a:r>
              <a:rPr lang="de-DE" baseline="0" dirty="0" smtClean="0"/>
              <a:t> </a:t>
            </a:r>
            <a:r>
              <a:rPr lang="de-DE" baseline="0" dirty="0" err="1" smtClean="0"/>
              <a:t>proteins</a:t>
            </a:r>
            <a:r>
              <a:rPr lang="de-DE" baseline="0" dirty="0" smtClean="0"/>
              <a:t>).</a:t>
            </a:r>
          </a:p>
          <a:p>
            <a:r>
              <a:rPr lang="de-DE" baseline="0" dirty="0" err="1" smtClean="0"/>
              <a:t>One</a:t>
            </a:r>
            <a:r>
              <a:rPr lang="de-DE" baseline="0" dirty="0" smtClean="0"/>
              <a:t> </a:t>
            </a:r>
            <a:r>
              <a:rPr lang="de-DE" baseline="0" dirty="0" err="1" smtClean="0"/>
              <a:t>regular</a:t>
            </a:r>
            <a:r>
              <a:rPr lang="de-DE" baseline="0" dirty="0" smtClean="0"/>
              <a:t> </a:t>
            </a:r>
            <a:r>
              <a:rPr lang="de-DE" baseline="0" dirty="0" err="1" smtClean="0"/>
              <a:t>response</a:t>
            </a:r>
            <a:r>
              <a:rPr lang="de-DE" baseline="0" dirty="0" smtClean="0"/>
              <a:t> </a:t>
            </a:r>
            <a:r>
              <a:rPr lang="de-DE" baseline="0" dirty="0" err="1" smtClean="0"/>
              <a:t>is</a:t>
            </a:r>
            <a:r>
              <a:rPr lang="de-DE" baseline="0" dirty="0" smtClean="0"/>
              <a:t> </a:t>
            </a:r>
            <a:r>
              <a:rPr lang="de-DE" baseline="0" dirty="0" err="1" smtClean="0"/>
              <a:t>the</a:t>
            </a:r>
            <a:r>
              <a:rPr lang="de-DE" baseline="0" dirty="0" smtClean="0"/>
              <a:t> </a:t>
            </a:r>
            <a:r>
              <a:rPr lang="de-DE" baseline="0" dirty="0" err="1" smtClean="0"/>
              <a:t>stimulation</a:t>
            </a:r>
            <a:r>
              <a:rPr lang="de-DE" baseline="0" dirty="0" smtClean="0"/>
              <a:t> </a:t>
            </a:r>
            <a:r>
              <a:rPr lang="de-DE" baseline="0" dirty="0" err="1" smtClean="0"/>
              <a:t>of</a:t>
            </a:r>
            <a:r>
              <a:rPr lang="de-DE" baseline="0" dirty="0" smtClean="0"/>
              <a:t> </a:t>
            </a:r>
            <a:r>
              <a:rPr lang="de-DE" baseline="0" dirty="0" err="1" smtClean="0"/>
              <a:t>enzymes</a:t>
            </a:r>
            <a:r>
              <a:rPr lang="de-DE" baseline="0" dirty="0" smtClean="0"/>
              <a:t> </a:t>
            </a:r>
            <a:r>
              <a:rPr lang="de-DE" baseline="0" dirty="0" err="1" smtClean="0"/>
              <a:t>involved</a:t>
            </a:r>
            <a:r>
              <a:rPr lang="de-DE" baseline="0" dirty="0" smtClean="0"/>
              <a:t> in </a:t>
            </a:r>
            <a:r>
              <a:rPr lang="de-DE" baseline="0" dirty="0" err="1" smtClean="0"/>
              <a:t>respiration</a:t>
            </a:r>
            <a:r>
              <a:rPr lang="de-DE" baseline="0" dirty="0" smtClean="0"/>
              <a:t> </a:t>
            </a:r>
            <a:r>
              <a:rPr lang="de-DE" baseline="0" dirty="0" err="1" smtClean="0"/>
              <a:t>as</a:t>
            </a:r>
            <a:r>
              <a:rPr lang="de-DE" baseline="0" dirty="0" smtClean="0"/>
              <a:t> </a:t>
            </a:r>
            <a:r>
              <a:rPr lang="de-DE" baseline="0" dirty="0" err="1" smtClean="0"/>
              <a:t>response</a:t>
            </a:r>
            <a:r>
              <a:rPr lang="de-DE" baseline="0" dirty="0" smtClean="0"/>
              <a:t> </a:t>
            </a:r>
            <a:r>
              <a:rPr lang="de-DE" baseline="0" dirty="0" err="1" smtClean="0"/>
              <a:t>to</a:t>
            </a:r>
            <a:r>
              <a:rPr lang="de-DE" baseline="0" dirty="0" smtClean="0"/>
              <a:t> </a:t>
            </a:r>
            <a:r>
              <a:rPr lang="de-DE" baseline="0" dirty="0" err="1" smtClean="0"/>
              <a:t>low</a:t>
            </a:r>
            <a:r>
              <a:rPr lang="de-DE" baseline="0" dirty="0" smtClean="0"/>
              <a:t> </a:t>
            </a:r>
            <a:r>
              <a:rPr lang="de-DE" baseline="0" dirty="0" err="1" smtClean="0"/>
              <a:t>temperature</a:t>
            </a:r>
            <a:r>
              <a:rPr lang="de-DE" baseline="0" dirty="0" smtClean="0"/>
              <a:t>, </a:t>
            </a:r>
            <a:r>
              <a:rPr lang="de-DE" baseline="0" dirty="0" err="1" smtClean="0"/>
              <a:t>the</a:t>
            </a:r>
            <a:r>
              <a:rPr lang="de-DE" baseline="0" dirty="0" smtClean="0"/>
              <a:t> </a:t>
            </a:r>
            <a:r>
              <a:rPr lang="de-DE" baseline="0" dirty="0" err="1" smtClean="0"/>
              <a:t>dampening</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activity</a:t>
            </a:r>
            <a:r>
              <a:rPr lang="de-DE" baseline="0" dirty="0" smtClean="0"/>
              <a:t> </a:t>
            </a:r>
            <a:r>
              <a:rPr lang="de-DE" baseline="0" dirty="0" err="1" smtClean="0"/>
              <a:t>of</a:t>
            </a:r>
            <a:r>
              <a:rPr lang="de-DE" baseline="0" dirty="0" smtClean="0"/>
              <a:t> </a:t>
            </a:r>
            <a:r>
              <a:rPr lang="de-DE" baseline="0" dirty="0" err="1" smtClean="0"/>
              <a:t>these</a:t>
            </a:r>
            <a:r>
              <a:rPr lang="de-DE" baseline="0" dirty="0" smtClean="0"/>
              <a:t> </a:t>
            </a:r>
            <a:r>
              <a:rPr lang="de-DE" baseline="0" dirty="0" err="1" smtClean="0"/>
              <a:t>enzymes</a:t>
            </a:r>
            <a:r>
              <a:rPr lang="de-DE" baseline="0" dirty="0" smtClean="0"/>
              <a:t> in high </a:t>
            </a:r>
            <a:r>
              <a:rPr lang="de-DE" baseline="0" dirty="0" err="1" smtClean="0"/>
              <a:t>temperatures</a:t>
            </a:r>
            <a:r>
              <a:rPr lang="de-DE" baseline="0" dirty="0" smtClean="0"/>
              <a:t>. </a:t>
            </a:r>
          </a:p>
          <a:p>
            <a:endParaRPr lang="de-DE" baseline="0" dirty="0" smtClean="0"/>
          </a:p>
          <a:p>
            <a:r>
              <a:rPr lang="de-DE" baseline="0" dirty="0" err="1" smtClean="0"/>
              <a:t>Since</a:t>
            </a:r>
            <a:r>
              <a:rPr lang="de-DE" baseline="0" dirty="0" smtClean="0"/>
              <a:t> </a:t>
            </a:r>
            <a:r>
              <a:rPr lang="de-DE" baseline="0" dirty="0" err="1" smtClean="0"/>
              <a:t>plants</a:t>
            </a:r>
            <a:r>
              <a:rPr lang="de-DE" baseline="0" dirty="0" smtClean="0"/>
              <a:t> </a:t>
            </a:r>
            <a:r>
              <a:rPr lang="de-DE" baseline="0" dirty="0" err="1" smtClean="0"/>
              <a:t>growing</a:t>
            </a:r>
            <a:r>
              <a:rPr lang="de-DE" baseline="0" dirty="0" smtClean="0"/>
              <a:t> in </a:t>
            </a:r>
            <a:r>
              <a:rPr lang="de-DE" baseline="0" dirty="0" err="1" smtClean="0"/>
              <a:t>hot</a:t>
            </a:r>
            <a:r>
              <a:rPr lang="de-DE" baseline="0" dirty="0" smtClean="0"/>
              <a:t> </a:t>
            </a:r>
            <a:r>
              <a:rPr lang="de-DE" baseline="0" dirty="0" err="1" smtClean="0"/>
              <a:t>habitats</a:t>
            </a:r>
            <a:r>
              <a:rPr lang="de-DE" baseline="0" dirty="0" smtClean="0"/>
              <a:t> </a:t>
            </a:r>
            <a:r>
              <a:rPr lang="de-DE" baseline="0" dirty="0" err="1" smtClean="0"/>
              <a:t>regularly</a:t>
            </a:r>
            <a:r>
              <a:rPr lang="de-DE" baseline="0" dirty="0" smtClean="0"/>
              <a:t> </a:t>
            </a:r>
            <a:r>
              <a:rPr lang="de-DE" baseline="0" dirty="0" err="1" smtClean="0"/>
              <a:t>experience</a:t>
            </a:r>
            <a:r>
              <a:rPr lang="de-DE" baseline="0" dirty="0" smtClean="0"/>
              <a:t> high light </a:t>
            </a:r>
            <a:r>
              <a:rPr lang="de-DE" baseline="0" dirty="0" err="1" smtClean="0"/>
              <a:t>intensities</a:t>
            </a:r>
            <a:r>
              <a:rPr lang="de-DE" baseline="0" dirty="0" smtClean="0"/>
              <a:t> </a:t>
            </a:r>
            <a:r>
              <a:rPr lang="de-DE" baseline="0" dirty="0" err="1" smtClean="0"/>
              <a:t>and</a:t>
            </a:r>
            <a:r>
              <a:rPr lang="de-DE" baseline="0" dirty="0" smtClean="0"/>
              <a:t> </a:t>
            </a:r>
            <a:r>
              <a:rPr lang="de-DE" baseline="0" dirty="0" err="1" smtClean="0"/>
              <a:t>water</a:t>
            </a:r>
            <a:r>
              <a:rPr lang="de-DE" baseline="0" dirty="0" smtClean="0"/>
              <a:t> </a:t>
            </a:r>
            <a:r>
              <a:rPr lang="de-DE" baseline="0" dirty="0" err="1" smtClean="0"/>
              <a:t>shortage</a:t>
            </a:r>
            <a:r>
              <a:rPr lang="de-DE" baseline="0" dirty="0" smtClean="0"/>
              <a:t> </a:t>
            </a:r>
            <a:r>
              <a:rPr lang="de-DE" baseline="0" dirty="0" err="1" smtClean="0"/>
              <a:t>as</a:t>
            </a:r>
            <a:r>
              <a:rPr lang="de-DE" baseline="0" dirty="0" smtClean="0"/>
              <a:t> </a:t>
            </a:r>
            <a:r>
              <a:rPr lang="de-DE" baseline="0" dirty="0" err="1" smtClean="0"/>
              <a:t>well</a:t>
            </a:r>
            <a:r>
              <a:rPr lang="de-DE" baseline="0" dirty="0" smtClean="0"/>
              <a:t>, </a:t>
            </a:r>
            <a:r>
              <a:rPr lang="de-DE" baseline="0" dirty="0" err="1" smtClean="0"/>
              <a:t>they</a:t>
            </a:r>
            <a:r>
              <a:rPr lang="de-DE" baseline="0" dirty="0" smtClean="0"/>
              <a:t> </a:t>
            </a:r>
            <a:r>
              <a:rPr lang="de-DE" baseline="0" dirty="0" err="1" smtClean="0"/>
              <a:t>usually</a:t>
            </a:r>
            <a:r>
              <a:rPr lang="de-DE" baseline="0" dirty="0" smtClean="0"/>
              <a:t> also </a:t>
            </a:r>
            <a:r>
              <a:rPr lang="de-DE" baseline="0" dirty="0" err="1" smtClean="0"/>
              <a:t>evolved</a:t>
            </a:r>
            <a:r>
              <a:rPr lang="de-DE" baseline="0" dirty="0" smtClean="0"/>
              <a:t> </a:t>
            </a:r>
            <a:r>
              <a:rPr lang="de-DE" baseline="0" dirty="0" err="1" smtClean="0"/>
              <a:t>adaptations</a:t>
            </a:r>
            <a:r>
              <a:rPr lang="de-DE" baseline="0" dirty="0" smtClean="0"/>
              <a:t> </a:t>
            </a:r>
            <a:r>
              <a:rPr lang="de-DE" baseline="0" dirty="0" err="1" smtClean="0"/>
              <a:t>to</a:t>
            </a:r>
            <a:r>
              <a:rPr lang="de-DE" baseline="0" dirty="0" smtClean="0"/>
              <a:t> </a:t>
            </a:r>
            <a:r>
              <a:rPr lang="de-DE" baseline="0" dirty="0" err="1" smtClean="0"/>
              <a:t>these</a:t>
            </a:r>
            <a:r>
              <a:rPr lang="de-DE" baseline="0" dirty="0" smtClean="0"/>
              <a:t> </a:t>
            </a:r>
            <a:r>
              <a:rPr lang="de-DE" baseline="0" dirty="0" err="1" smtClean="0"/>
              <a:t>conditions</a:t>
            </a:r>
            <a:r>
              <a:rPr lang="de-DE" baseline="0" dirty="0" smtClean="0"/>
              <a:t>. The </a:t>
            </a:r>
            <a:r>
              <a:rPr lang="de-DE" baseline="0" dirty="0" err="1" smtClean="0"/>
              <a:t>most</a:t>
            </a:r>
            <a:r>
              <a:rPr lang="de-DE" baseline="0" dirty="0" smtClean="0"/>
              <a:t> </a:t>
            </a:r>
            <a:r>
              <a:rPr lang="de-DE" baseline="0" dirty="0" err="1" smtClean="0"/>
              <a:t>important</a:t>
            </a:r>
            <a:r>
              <a:rPr lang="de-DE" baseline="0" dirty="0" smtClean="0"/>
              <a:t> </a:t>
            </a:r>
            <a:r>
              <a:rPr lang="de-DE" baseline="0" dirty="0" err="1" smtClean="0"/>
              <a:t>ones</a:t>
            </a:r>
            <a:r>
              <a:rPr lang="de-DE" baseline="0" dirty="0" smtClean="0"/>
              <a:t> </a:t>
            </a:r>
            <a:r>
              <a:rPr lang="de-DE" baseline="0" dirty="0" err="1" smtClean="0"/>
              <a:t>are</a:t>
            </a:r>
            <a:r>
              <a:rPr lang="de-DE" baseline="0" dirty="0" smtClean="0"/>
              <a:t> </a:t>
            </a:r>
            <a:r>
              <a:rPr lang="de-DE" baseline="0" dirty="0" err="1" smtClean="0"/>
              <a:t>those</a:t>
            </a:r>
            <a:r>
              <a:rPr lang="de-DE" baseline="0" dirty="0" smtClean="0"/>
              <a:t> </a:t>
            </a:r>
            <a:r>
              <a:rPr lang="de-DE" baseline="0" dirty="0" err="1" smtClean="0"/>
              <a:t>reducing</a:t>
            </a:r>
            <a:r>
              <a:rPr lang="de-DE" baseline="0" dirty="0" smtClean="0"/>
              <a:t> </a:t>
            </a:r>
            <a:r>
              <a:rPr lang="de-DE" baseline="0" dirty="0" err="1" smtClean="0"/>
              <a:t>transpiration</a:t>
            </a:r>
            <a:r>
              <a:rPr lang="de-DE" baseline="0" dirty="0" smtClean="0"/>
              <a:t>, </a:t>
            </a:r>
            <a:r>
              <a:rPr lang="de-DE" baseline="0" dirty="0" err="1" smtClean="0"/>
              <a:t>from</a:t>
            </a:r>
            <a:r>
              <a:rPr lang="de-DE" baseline="0" dirty="0" smtClean="0"/>
              <a:t> </a:t>
            </a:r>
            <a:r>
              <a:rPr lang="de-DE" baseline="0" dirty="0" err="1" smtClean="0"/>
              <a:t>sunken</a:t>
            </a:r>
            <a:r>
              <a:rPr lang="de-DE" baseline="0" dirty="0" smtClean="0"/>
              <a:t> </a:t>
            </a:r>
            <a:r>
              <a:rPr lang="de-DE" baseline="0" dirty="0" err="1" smtClean="0"/>
              <a:t>stomata</a:t>
            </a:r>
            <a:r>
              <a:rPr lang="de-DE" baseline="0" dirty="0" smtClean="0"/>
              <a:t> </a:t>
            </a:r>
            <a:r>
              <a:rPr lang="de-DE" baseline="0" dirty="0" err="1" smtClean="0"/>
              <a:t>and</a:t>
            </a:r>
            <a:r>
              <a:rPr lang="de-DE" baseline="0" dirty="0" smtClean="0"/>
              <a:t> </a:t>
            </a:r>
            <a:r>
              <a:rPr lang="de-DE" baseline="0" dirty="0" err="1" smtClean="0"/>
              <a:t>thick</a:t>
            </a:r>
            <a:r>
              <a:rPr lang="de-DE" baseline="0" dirty="0" smtClean="0"/>
              <a:t> </a:t>
            </a:r>
            <a:r>
              <a:rPr lang="de-DE" baseline="0" dirty="0" err="1" smtClean="0"/>
              <a:t>cuticles</a:t>
            </a:r>
            <a:r>
              <a:rPr lang="de-DE" baseline="0" dirty="0" smtClean="0"/>
              <a:t> </a:t>
            </a:r>
            <a:r>
              <a:rPr lang="de-DE" baseline="0" dirty="0" err="1" smtClean="0"/>
              <a:t>with</a:t>
            </a:r>
            <a:r>
              <a:rPr lang="de-DE" baseline="0" dirty="0" smtClean="0"/>
              <a:t> </a:t>
            </a:r>
            <a:r>
              <a:rPr lang="de-DE" baseline="0" dirty="0" err="1" smtClean="0"/>
              <a:t>structures</a:t>
            </a:r>
            <a:r>
              <a:rPr lang="de-DE" baseline="0" dirty="0" smtClean="0"/>
              <a:t> like </a:t>
            </a:r>
            <a:r>
              <a:rPr lang="de-DE" baseline="0" dirty="0" err="1" smtClean="0"/>
              <a:t>hairs</a:t>
            </a:r>
            <a:r>
              <a:rPr lang="de-DE" baseline="0" dirty="0" smtClean="0"/>
              <a:t> </a:t>
            </a:r>
            <a:r>
              <a:rPr lang="de-DE" baseline="0" dirty="0" err="1" smtClean="0"/>
              <a:t>or</a:t>
            </a:r>
            <a:r>
              <a:rPr lang="de-DE" baseline="0" dirty="0" smtClean="0"/>
              <a:t> </a:t>
            </a:r>
            <a:r>
              <a:rPr lang="de-DE" baseline="0" dirty="0" err="1" smtClean="0"/>
              <a:t>grooves</a:t>
            </a:r>
            <a:r>
              <a:rPr lang="de-DE" baseline="0" dirty="0" smtClean="0"/>
              <a:t> </a:t>
            </a:r>
            <a:r>
              <a:rPr lang="de-DE" baseline="0" dirty="0" err="1" smtClean="0"/>
              <a:t>that</a:t>
            </a:r>
            <a:r>
              <a:rPr lang="de-DE" baseline="0" dirty="0" smtClean="0"/>
              <a:t> </a:t>
            </a:r>
            <a:r>
              <a:rPr lang="de-DE" baseline="0" dirty="0" err="1" smtClean="0"/>
              <a:t>reduce</a:t>
            </a:r>
            <a:r>
              <a:rPr lang="de-DE" baseline="0" dirty="0" smtClean="0"/>
              <a:t> </a:t>
            </a:r>
            <a:r>
              <a:rPr lang="de-DE" baseline="0" dirty="0" err="1" smtClean="0"/>
              <a:t>the</a:t>
            </a:r>
            <a:r>
              <a:rPr lang="de-DE" baseline="0" dirty="0" smtClean="0"/>
              <a:t> </a:t>
            </a:r>
            <a:r>
              <a:rPr lang="de-DE" baseline="0" dirty="0" err="1" smtClean="0"/>
              <a:t>air</a:t>
            </a:r>
            <a:r>
              <a:rPr lang="de-DE" baseline="0" dirty="0" smtClean="0"/>
              <a:t> </a:t>
            </a:r>
            <a:r>
              <a:rPr lang="de-DE" baseline="0" dirty="0" err="1" smtClean="0"/>
              <a:t>flow</a:t>
            </a:r>
            <a:r>
              <a:rPr lang="de-DE" baseline="0" dirty="0" smtClean="0"/>
              <a:t> at </a:t>
            </a:r>
            <a:r>
              <a:rPr lang="de-DE" baseline="0" dirty="0" err="1" smtClean="0"/>
              <a:t>the</a:t>
            </a:r>
            <a:r>
              <a:rPr lang="de-DE" baseline="0" dirty="0" smtClean="0"/>
              <a:t> </a:t>
            </a:r>
            <a:r>
              <a:rPr lang="de-DE" baseline="0" dirty="0" err="1" smtClean="0"/>
              <a:t>leaf</a:t>
            </a:r>
            <a:r>
              <a:rPr lang="de-DE" baseline="0" dirty="0" smtClean="0"/>
              <a:t> </a:t>
            </a:r>
            <a:r>
              <a:rPr lang="de-DE" baseline="0" dirty="0" err="1" smtClean="0"/>
              <a:t>surface</a:t>
            </a:r>
            <a:r>
              <a:rPr lang="de-DE" baseline="0" dirty="0" smtClean="0"/>
              <a:t> </a:t>
            </a:r>
            <a:r>
              <a:rPr lang="de-DE" baseline="0" dirty="0" err="1" smtClean="0"/>
              <a:t>to</a:t>
            </a:r>
            <a:r>
              <a:rPr lang="de-DE" baseline="0" dirty="0" smtClean="0"/>
              <a:t> CAM-</a:t>
            </a:r>
            <a:r>
              <a:rPr lang="de-DE" baseline="0" dirty="0" err="1" smtClean="0"/>
              <a:t>metabolism</a:t>
            </a:r>
            <a:r>
              <a:rPr lang="de-DE" baseline="0" dirty="0" smtClean="0"/>
              <a:t>. </a:t>
            </a:r>
            <a:endParaRPr lang="de-DE" dirty="0" smtClean="0"/>
          </a:p>
          <a:p>
            <a:endParaRPr lang="de-DE" dirty="0"/>
          </a:p>
        </p:txBody>
      </p:sp>
      <p:sp>
        <p:nvSpPr>
          <p:cNvPr id="4" name="Foliennummernplatzhalter 3"/>
          <p:cNvSpPr>
            <a:spLocks noGrp="1"/>
          </p:cNvSpPr>
          <p:nvPr>
            <p:ph type="sldNum" sz="quarter" idx="10"/>
          </p:nvPr>
        </p:nvSpPr>
        <p:spPr/>
        <p:txBody>
          <a:bodyPr/>
          <a:lstStyle/>
          <a:p>
            <a:fld id="{46E745FC-2B65-4885-82FE-6A7DE99C0385}" type="slidenum">
              <a:rPr lang="de-DE" smtClean="0"/>
              <a:t>57</a:t>
            </a:fld>
            <a:endParaRPr lang="de-DE"/>
          </a:p>
        </p:txBody>
      </p:sp>
    </p:spTree>
    <p:extLst>
      <p:ext uri="{BB962C8B-B14F-4D97-AF65-F5344CB8AC3E}">
        <p14:creationId xmlns:p14="http://schemas.microsoft.com/office/powerpoint/2010/main" val="33164469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This</a:t>
            </a:r>
            <a:r>
              <a:rPr lang="de-DE" baseline="0" dirty="0" smtClean="0"/>
              <a:t> </a:t>
            </a:r>
            <a:r>
              <a:rPr lang="de-DE" baseline="0" dirty="0" err="1" smtClean="0"/>
              <a:t>lecture</a:t>
            </a:r>
            <a:r>
              <a:rPr lang="de-DE" baseline="0" dirty="0" smtClean="0"/>
              <a:t> </a:t>
            </a:r>
            <a:r>
              <a:rPr lang="de-DE" baseline="0" dirty="0" err="1" smtClean="0"/>
              <a:t>only</a:t>
            </a:r>
            <a:r>
              <a:rPr lang="de-DE" baseline="0" dirty="0" smtClean="0"/>
              <a:t> </a:t>
            </a:r>
            <a:r>
              <a:rPr lang="de-DE" baseline="0" dirty="0" err="1" smtClean="0"/>
              <a:t>covered</a:t>
            </a:r>
            <a:r>
              <a:rPr lang="de-DE" baseline="0" dirty="0" smtClean="0"/>
              <a:t> </a:t>
            </a:r>
            <a:r>
              <a:rPr lang="de-DE" baseline="0" dirty="0" err="1" smtClean="0"/>
              <a:t>the</a:t>
            </a:r>
            <a:r>
              <a:rPr lang="de-DE" baseline="0" dirty="0" smtClean="0"/>
              <a:t> </a:t>
            </a:r>
            <a:r>
              <a:rPr lang="de-DE" baseline="0" dirty="0" err="1" smtClean="0"/>
              <a:t>main</a:t>
            </a:r>
            <a:r>
              <a:rPr lang="de-DE" baseline="0" dirty="0" smtClean="0"/>
              <a:t> </a:t>
            </a:r>
            <a:r>
              <a:rPr lang="de-DE" baseline="0" dirty="0" err="1" smtClean="0"/>
              <a:t>factors</a:t>
            </a:r>
            <a:r>
              <a:rPr lang="de-DE" baseline="0" dirty="0" smtClean="0"/>
              <a:t> </a:t>
            </a:r>
            <a:r>
              <a:rPr lang="de-DE" baseline="0" dirty="0" err="1" smtClean="0"/>
              <a:t>influencing</a:t>
            </a:r>
            <a:r>
              <a:rPr lang="de-DE" baseline="0" dirty="0" smtClean="0"/>
              <a:t> </a:t>
            </a:r>
            <a:r>
              <a:rPr lang="de-DE" baseline="0" dirty="0" err="1" smtClean="0"/>
              <a:t>photosynthesis</a:t>
            </a:r>
            <a:r>
              <a:rPr lang="de-DE" baseline="0" dirty="0" smtClean="0"/>
              <a:t> </a:t>
            </a:r>
            <a:r>
              <a:rPr lang="de-DE" baseline="0" dirty="0" err="1" smtClean="0"/>
              <a:t>and</a:t>
            </a:r>
            <a:r>
              <a:rPr lang="de-DE" baseline="0" dirty="0" smtClean="0"/>
              <a:t> </a:t>
            </a:r>
            <a:r>
              <a:rPr lang="de-DE" baseline="0" dirty="0" err="1" smtClean="0"/>
              <a:t>growth</a:t>
            </a:r>
            <a:r>
              <a:rPr lang="de-DE" baseline="0" dirty="0" smtClean="0"/>
              <a:t> </a:t>
            </a:r>
            <a:r>
              <a:rPr lang="de-DE" baseline="0" dirty="0" err="1" smtClean="0"/>
              <a:t>of</a:t>
            </a:r>
            <a:r>
              <a:rPr lang="de-DE" baseline="0" dirty="0" smtClean="0"/>
              <a:t> </a:t>
            </a:r>
            <a:r>
              <a:rPr lang="de-DE" baseline="0" dirty="0" err="1" smtClean="0"/>
              <a:t>plants</a:t>
            </a:r>
            <a:r>
              <a:rPr lang="de-DE" baseline="0" dirty="0" smtClean="0"/>
              <a:t>. Other </a:t>
            </a:r>
            <a:r>
              <a:rPr lang="de-DE" baseline="0" dirty="0" err="1" smtClean="0"/>
              <a:t>factors</a:t>
            </a:r>
            <a:r>
              <a:rPr lang="de-DE" baseline="0" dirty="0" smtClean="0"/>
              <a:t> </a:t>
            </a:r>
            <a:r>
              <a:rPr lang="de-DE" baseline="0" dirty="0" err="1" smtClean="0"/>
              <a:t>can</a:t>
            </a:r>
            <a:r>
              <a:rPr lang="de-DE" baseline="0" dirty="0" smtClean="0"/>
              <a:t> </a:t>
            </a:r>
            <a:r>
              <a:rPr lang="de-DE" baseline="0" dirty="0" err="1" smtClean="0"/>
              <a:t>limit</a:t>
            </a:r>
            <a:r>
              <a:rPr lang="de-DE" baseline="0" dirty="0" smtClean="0"/>
              <a:t> </a:t>
            </a:r>
            <a:r>
              <a:rPr lang="de-DE" baseline="0" dirty="0" err="1" smtClean="0"/>
              <a:t>them</a:t>
            </a:r>
            <a:r>
              <a:rPr lang="de-DE" baseline="0" dirty="0" smtClean="0"/>
              <a:t> </a:t>
            </a:r>
            <a:r>
              <a:rPr lang="de-DE" baseline="0" dirty="0" err="1" smtClean="0"/>
              <a:t>as</a:t>
            </a:r>
            <a:r>
              <a:rPr lang="de-DE" baseline="0" dirty="0" smtClean="0"/>
              <a:t> </a:t>
            </a:r>
            <a:r>
              <a:rPr lang="de-DE" baseline="0" dirty="0" err="1" smtClean="0"/>
              <a:t>well</a:t>
            </a:r>
            <a:r>
              <a:rPr lang="de-DE" baseline="0" dirty="0" smtClean="0"/>
              <a:t>, such </a:t>
            </a:r>
            <a:r>
              <a:rPr lang="de-DE" baseline="0" dirty="0" err="1" smtClean="0"/>
              <a:t>as</a:t>
            </a:r>
            <a:r>
              <a:rPr lang="de-DE" baseline="0" dirty="0" smtClean="0"/>
              <a:t> </a:t>
            </a:r>
            <a:r>
              <a:rPr lang="de-DE" baseline="0" dirty="0" err="1" smtClean="0"/>
              <a:t>nutrient</a:t>
            </a:r>
            <a:r>
              <a:rPr lang="de-DE" baseline="0" dirty="0" smtClean="0"/>
              <a:t>, </a:t>
            </a:r>
            <a:r>
              <a:rPr lang="de-DE" baseline="0" dirty="0" err="1" smtClean="0"/>
              <a:t>especially</a:t>
            </a:r>
            <a:r>
              <a:rPr lang="de-DE" baseline="0" dirty="0" smtClean="0"/>
              <a:t> </a:t>
            </a:r>
            <a:r>
              <a:rPr lang="de-DE" baseline="0" dirty="0" err="1" smtClean="0"/>
              <a:t>nitrogen</a:t>
            </a:r>
            <a:r>
              <a:rPr lang="de-DE" baseline="0" dirty="0" smtClean="0"/>
              <a:t>, </a:t>
            </a:r>
            <a:r>
              <a:rPr lang="de-DE" baseline="0" dirty="0" err="1" smtClean="0"/>
              <a:t>availability</a:t>
            </a:r>
            <a:r>
              <a:rPr lang="de-DE" baseline="0" dirty="0" smtClean="0"/>
              <a:t>, </a:t>
            </a:r>
            <a:r>
              <a:rPr lang="de-DE" baseline="0" dirty="0" err="1" smtClean="0"/>
              <a:t>which</a:t>
            </a:r>
            <a:r>
              <a:rPr lang="de-DE" baseline="0" dirty="0" smtClean="0"/>
              <a:t> </a:t>
            </a:r>
            <a:r>
              <a:rPr lang="de-DE" baseline="0" dirty="0" err="1" smtClean="0"/>
              <a:t>can</a:t>
            </a:r>
            <a:r>
              <a:rPr lang="de-DE" baseline="0" dirty="0" smtClean="0"/>
              <a:t> </a:t>
            </a:r>
            <a:r>
              <a:rPr lang="de-DE" baseline="0" dirty="0" err="1" smtClean="0"/>
              <a:t>limit</a:t>
            </a:r>
            <a:r>
              <a:rPr lang="de-DE" baseline="0" dirty="0" smtClean="0"/>
              <a:t> </a:t>
            </a:r>
            <a:r>
              <a:rPr lang="de-DE" baseline="0" dirty="0" err="1" smtClean="0"/>
              <a:t>the</a:t>
            </a:r>
            <a:r>
              <a:rPr lang="de-DE" baseline="0" dirty="0" smtClean="0"/>
              <a:t> </a:t>
            </a:r>
            <a:r>
              <a:rPr lang="de-DE" baseline="0" dirty="0" err="1" smtClean="0"/>
              <a:t>formation</a:t>
            </a:r>
            <a:r>
              <a:rPr lang="de-DE" baseline="0" dirty="0" smtClean="0"/>
              <a:t> </a:t>
            </a:r>
            <a:r>
              <a:rPr lang="de-DE" baseline="0" dirty="0" err="1" smtClean="0"/>
              <a:t>of</a:t>
            </a:r>
            <a:r>
              <a:rPr lang="de-DE" baseline="0" dirty="0" smtClean="0"/>
              <a:t> </a:t>
            </a:r>
            <a:r>
              <a:rPr lang="de-DE" baseline="0" dirty="0" err="1" smtClean="0"/>
              <a:t>proteins</a:t>
            </a:r>
            <a:r>
              <a:rPr lang="de-DE" baseline="0" dirty="0" smtClean="0"/>
              <a:t>. </a:t>
            </a:r>
          </a:p>
          <a:p>
            <a:r>
              <a:rPr lang="de-DE" baseline="0" dirty="0" smtClean="0"/>
              <a:t>In </a:t>
            </a:r>
            <a:r>
              <a:rPr lang="de-DE" baseline="0" dirty="0" err="1" smtClean="0"/>
              <a:t>addition</a:t>
            </a:r>
            <a:r>
              <a:rPr lang="de-DE" baseline="0" dirty="0" smtClean="0"/>
              <a:t> </a:t>
            </a:r>
            <a:r>
              <a:rPr lang="de-DE" baseline="0" dirty="0" err="1" smtClean="0"/>
              <a:t>to</a:t>
            </a:r>
            <a:r>
              <a:rPr lang="de-DE" baseline="0" dirty="0" smtClean="0"/>
              <a:t> </a:t>
            </a:r>
            <a:r>
              <a:rPr lang="de-DE" baseline="0" dirty="0" err="1" smtClean="0"/>
              <a:t>these</a:t>
            </a:r>
            <a:r>
              <a:rPr lang="de-DE" baseline="0" dirty="0" smtClean="0"/>
              <a:t> </a:t>
            </a:r>
            <a:r>
              <a:rPr lang="de-DE" baseline="0" dirty="0" err="1" smtClean="0"/>
              <a:t>abiotic</a:t>
            </a:r>
            <a:r>
              <a:rPr lang="de-DE" baseline="0" dirty="0" smtClean="0"/>
              <a:t> </a:t>
            </a:r>
            <a:r>
              <a:rPr lang="de-DE" baseline="0" dirty="0" err="1" smtClean="0"/>
              <a:t>factors</a:t>
            </a:r>
            <a:r>
              <a:rPr lang="de-DE" baseline="0" dirty="0" smtClean="0"/>
              <a:t>, </a:t>
            </a:r>
            <a:r>
              <a:rPr lang="de-DE" baseline="0" dirty="0" err="1" smtClean="0"/>
              <a:t>there</a:t>
            </a:r>
            <a:r>
              <a:rPr lang="de-DE" baseline="0" dirty="0" smtClean="0"/>
              <a:t> </a:t>
            </a:r>
            <a:r>
              <a:rPr lang="de-DE" baseline="0" dirty="0" err="1" smtClean="0"/>
              <a:t>are</a:t>
            </a:r>
            <a:r>
              <a:rPr lang="de-DE" baseline="0" dirty="0" smtClean="0"/>
              <a:t> </a:t>
            </a:r>
            <a:r>
              <a:rPr lang="de-DE" baseline="0" dirty="0" err="1" smtClean="0"/>
              <a:t>numerous</a:t>
            </a:r>
            <a:r>
              <a:rPr lang="de-DE" baseline="0" dirty="0" smtClean="0"/>
              <a:t> </a:t>
            </a:r>
            <a:r>
              <a:rPr lang="de-DE" baseline="0" dirty="0" err="1" smtClean="0"/>
              <a:t>biotic</a:t>
            </a:r>
            <a:r>
              <a:rPr lang="de-DE" baseline="0" dirty="0" smtClean="0"/>
              <a:t> </a:t>
            </a:r>
            <a:r>
              <a:rPr lang="de-DE" baseline="0" dirty="0" err="1" smtClean="0"/>
              <a:t>factors</a:t>
            </a:r>
            <a:r>
              <a:rPr lang="de-DE" baseline="0" dirty="0" smtClean="0"/>
              <a:t> </a:t>
            </a:r>
            <a:r>
              <a:rPr lang="de-DE" baseline="0" dirty="0" err="1" smtClean="0"/>
              <a:t>that</a:t>
            </a:r>
            <a:r>
              <a:rPr lang="de-DE" baseline="0" dirty="0" smtClean="0"/>
              <a:t> </a:t>
            </a:r>
            <a:r>
              <a:rPr lang="de-DE" baseline="0" dirty="0" err="1" smtClean="0"/>
              <a:t>limit</a:t>
            </a:r>
            <a:r>
              <a:rPr lang="de-DE" baseline="0" dirty="0" smtClean="0"/>
              <a:t> plant </a:t>
            </a:r>
            <a:r>
              <a:rPr lang="de-DE" baseline="0" dirty="0" err="1" smtClean="0"/>
              <a:t>growth</a:t>
            </a:r>
            <a:r>
              <a:rPr lang="de-DE" baseline="0" dirty="0" smtClean="0"/>
              <a:t>. </a:t>
            </a:r>
          </a:p>
          <a:p>
            <a:endParaRPr lang="de-DE" baseline="0" dirty="0" smtClean="0"/>
          </a:p>
          <a:p>
            <a:r>
              <a:rPr lang="de-DE" baseline="0" dirty="0" smtClean="0"/>
              <a:t>This </a:t>
            </a:r>
            <a:r>
              <a:rPr lang="de-DE" baseline="0" dirty="0" err="1" smtClean="0"/>
              <a:t>figurre</a:t>
            </a:r>
            <a:r>
              <a:rPr lang="de-DE" baseline="0" dirty="0" smtClean="0"/>
              <a:t> </a:t>
            </a:r>
            <a:r>
              <a:rPr lang="de-DE" baseline="0" dirty="0" err="1" smtClean="0"/>
              <a:t>summarizes</a:t>
            </a:r>
            <a:r>
              <a:rPr lang="de-DE" baseline="0" dirty="0" smtClean="0"/>
              <a:t> </a:t>
            </a:r>
            <a:r>
              <a:rPr lang="de-DE" baseline="0" dirty="0" err="1" smtClean="0"/>
              <a:t>some</a:t>
            </a:r>
            <a:r>
              <a:rPr lang="de-DE" baseline="0" dirty="0" smtClean="0"/>
              <a:t> </a:t>
            </a:r>
            <a:r>
              <a:rPr lang="de-DE" baseline="0" dirty="0" err="1" smtClean="0"/>
              <a:t>destructive</a:t>
            </a:r>
            <a:r>
              <a:rPr lang="de-DE" baseline="0" dirty="0" smtClean="0"/>
              <a:t> </a:t>
            </a:r>
            <a:r>
              <a:rPr lang="de-DE" baseline="0" dirty="0" err="1" smtClean="0"/>
              <a:t>and</a:t>
            </a:r>
            <a:r>
              <a:rPr lang="de-DE" baseline="0" dirty="0" smtClean="0"/>
              <a:t> non-</a:t>
            </a:r>
            <a:r>
              <a:rPr lang="de-DE" baseline="0" dirty="0" err="1" smtClean="0"/>
              <a:t>destructive</a:t>
            </a:r>
            <a:r>
              <a:rPr lang="de-DE" baseline="0" dirty="0" smtClean="0"/>
              <a:t> </a:t>
            </a:r>
            <a:r>
              <a:rPr lang="de-DE" baseline="0" dirty="0" err="1" smtClean="0"/>
              <a:t>methods</a:t>
            </a:r>
            <a:r>
              <a:rPr lang="de-DE" baseline="0" dirty="0" smtClean="0"/>
              <a:t> </a:t>
            </a:r>
            <a:r>
              <a:rPr lang="de-DE" baseline="0" dirty="0" err="1" smtClean="0"/>
              <a:t>used</a:t>
            </a:r>
            <a:r>
              <a:rPr lang="de-DE" baseline="0" dirty="0" smtClean="0"/>
              <a:t> </a:t>
            </a:r>
            <a:r>
              <a:rPr lang="de-DE" baseline="0" dirty="0" err="1" smtClean="0"/>
              <a:t>to</a:t>
            </a:r>
            <a:r>
              <a:rPr lang="de-DE" baseline="0" dirty="0" smtClean="0"/>
              <a:t> </a:t>
            </a:r>
            <a:r>
              <a:rPr lang="de-DE" baseline="0" dirty="0" err="1" smtClean="0"/>
              <a:t>investigate</a:t>
            </a:r>
            <a:r>
              <a:rPr lang="de-DE" baseline="0" dirty="0" smtClean="0"/>
              <a:t> </a:t>
            </a:r>
            <a:r>
              <a:rPr lang="de-DE" baseline="0" dirty="0" err="1" smtClean="0"/>
              <a:t>the</a:t>
            </a:r>
            <a:r>
              <a:rPr lang="de-DE" baseline="0" dirty="0" smtClean="0"/>
              <a:t> </a:t>
            </a:r>
            <a:r>
              <a:rPr lang="de-DE" baseline="0" dirty="0" err="1" smtClean="0"/>
              <a:t>effects</a:t>
            </a:r>
            <a:r>
              <a:rPr lang="de-DE" baseline="0" dirty="0" smtClean="0"/>
              <a:t> </a:t>
            </a:r>
            <a:r>
              <a:rPr lang="de-DE" baseline="0" dirty="0" err="1" smtClean="0"/>
              <a:t>of</a:t>
            </a:r>
            <a:r>
              <a:rPr lang="de-DE" baseline="0" dirty="0" smtClean="0"/>
              <a:t> </a:t>
            </a:r>
            <a:r>
              <a:rPr lang="de-DE" baseline="0" dirty="0" err="1" smtClean="0"/>
              <a:t>stresses</a:t>
            </a:r>
            <a:r>
              <a:rPr lang="de-DE" baseline="0" dirty="0" smtClean="0"/>
              <a:t> on </a:t>
            </a:r>
            <a:r>
              <a:rPr lang="de-DE" baseline="0" dirty="0" err="1" smtClean="0"/>
              <a:t>plants</a:t>
            </a:r>
            <a:r>
              <a:rPr lang="de-DE" baseline="0" dirty="0" smtClean="0"/>
              <a:t> on </a:t>
            </a:r>
            <a:r>
              <a:rPr lang="de-DE" baseline="0" dirty="0" err="1" smtClean="0"/>
              <a:t>molecular</a:t>
            </a:r>
            <a:r>
              <a:rPr lang="de-DE" baseline="0" dirty="0" smtClean="0"/>
              <a:t>, </a:t>
            </a:r>
            <a:r>
              <a:rPr lang="de-DE" baseline="0" dirty="0" err="1" smtClean="0"/>
              <a:t>biochemical</a:t>
            </a:r>
            <a:r>
              <a:rPr lang="de-DE" baseline="0" dirty="0" smtClean="0"/>
              <a:t>, </a:t>
            </a:r>
            <a:r>
              <a:rPr lang="de-DE" baseline="0" dirty="0" err="1" smtClean="0"/>
              <a:t>physiological</a:t>
            </a:r>
            <a:r>
              <a:rPr lang="de-DE" baseline="0" dirty="0" smtClean="0"/>
              <a:t> </a:t>
            </a:r>
            <a:r>
              <a:rPr lang="de-DE" baseline="0" dirty="0" err="1" smtClean="0"/>
              <a:t>and</a:t>
            </a:r>
            <a:r>
              <a:rPr lang="de-DE" baseline="0" dirty="0" smtClean="0"/>
              <a:t> </a:t>
            </a:r>
            <a:r>
              <a:rPr lang="de-DE" baseline="0" dirty="0" err="1" smtClean="0"/>
              <a:t>morphological</a:t>
            </a:r>
            <a:r>
              <a:rPr lang="de-DE" baseline="0" dirty="0" smtClean="0"/>
              <a:t> </a:t>
            </a:r>
            <a:r>
              <a:rPr lang="de-DE" baseline="0" dirty="0" err="1" smtClean="0"/>
              <a:t>levels</a:t>
            </a:r>
            <a:r>
              <a:rPr lang="de-DE" baseline="0" dirty="0" smtClean="0"/>
              <a:t>.  </a:t>
            </a:r>
            <a:endParaRPr lang="de-DE" dirty="0"/>
          </a:p>
        </p:txBody>
      </p:sp>
      <p:sp>
        <p:nvSpPr>
          <p:cNvPr id="4" name="Foliennummernplatzhalter 3"/>
          <p:cNvSpPr>
            <a:spLocks noGrp="1"/>
          </p:cNvSpPr>
          <p:nvPr>
            <p:ph type="sldNum" sz="quarter" idx="10"/>
          </p:nvPr>
        </p:nvSpPr>
        <p:spPr/>
        <p:txBody>
          <a:bodyPr/>
          <a:lstStyle/>
          <a:p>
            <a:fld id="{79AEB017-55A1-4A2A-8E32-BDB836203858}" type="slidenum">
              <a:rPr lang="de-DE" smtClean="0"/>
              <a:t>58</a:t>
            </a:fld>
            <a:endParaRPr lang="de-DE"/>
          </a:p>
        </p:txBody>
      </p:sp>
    </p:spTree>
    <p:extLst>
      <p:ext uri="{BB962C8B-B14F-4D97-AF65-F5344CB8AC3E}">
        <p14:creationId xmlns:p14="http://schemas.microsoft.com/office/powerpoint/2010/main" val="6040635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E745FC-2B65-4885-82FE-6A7DE99C0385}" type="slidenum">
              <a:rPr lang="de-DE" smtClean="0"/>
              <a:t>60</a:t>
            </a:fld>
            <a:endParaRPr lang="de-DE"/>
          </a:p>
        </p:txBody>
      </p:sp>
    </p:spTree>
    <p:extLst>
      <p:ext uri="{BB962C8B-B14F-4D97-AF65-F5344CB8AC3E}">
        <p14:creationId xmlns:p14="http://schemas.microsoft.com/office/powerpoint/2010/main" val="3975372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Each</a:t>
            </a:r>
            <a:r>
              <a:rPr lang="de-DE" dirty="0" smtClean="0"/>
              <a:t> </a:t>
            </a:r>
            <a:r>
              <a:rPr lang="de-DE" dirty="0" err="1" smtClean="0"/>
              <a:t>photosystem</a:t>
            </a:r>
            <a:r>
              <a:rPr lang="de-DE" dirty="0" smtClean="0"/>
              <a:t> </a:t>
            </a:r>
            <a:r>
              <a:rPr lang="de-DE" dirty="0" err="1" smtClean="0"/>
              <a:t>consists</a:t>
            </a:r>
            <a:r>
              <a:rPr lang="de-DE" baseline="0" dirty="0" smtClean="0"/>
              <a:t> </a:t>
            </a:r>
            <a:r>
              <a:rPr lang="de-DE" baseline="0" dirty="0" err="1" smtClean="0"/>
              <a:t>of</a:t>
            </a:r>
            <a:r>
              <a:rPr lang="de-DE" baseline="0" dirty="0" smtClean="0"/>
              <a:t> </a:t>
            </a:r>
            <a:r>
              <a:rPr lang="de-DE" baseline="0" dirty="0" err="1" smtClean="0"/>
              <a:t>two</a:t>
            </a:r>
            <a:r>
              <a:rPr lang="de-DE" baseline="0" dirty="0" smtClean="0"/>
              <a:t> </a:t>
            </a:r>
            <a:r>
              <a:rPr lang="de-DE" baseline="0" dirty="0" err="1" smtClean="0"/>
              <a:t>main</a:t>
            </a:r>
            <a:r>
              <a:rPr lang="de-DE" baseline="0" dirty="0" smtClean="0"/>
              <a:t> </a:t>
            </a:r>
            <a:r>
              <a:rPr lang="de-DE" baseline="0" dirty="0" err="1" smtClean="0"/>
              <a:t>parts</a:t>
            </a:r>
            <a:r>
              <a:rPr lang="de-DE" baseline="0" dirty="0" smtClean="0"/>
              <a:t> – </a:t>
            </a:r>
            <a:r>
              <a:rPr lang="de-DE" baseline="0" dirty="0" err="1" smtClean="0"/>
              <a:t>the</a:t>
            </a:r>
            <a:r>
              <a:rPr lang="de-DE" baseline="0" dirty="0" smtClean="0"/>
              <a:t> Light </a:t>
            </a:r>
            <a:r>
              <a:rPr lang="de-DE" baseline="0" dirty="0" err="1" smtClean="0"/>
              <a:t>harvestng</a:t>
            </a:r>
            <a:r>
              <a:rPr lang="de-DE" baseline="0" dirty="0" smtClean="0"/>
              <a:t> </a:t>
            </a:r>
            <a:r>
              <a:rPr lang="de-DE" baseline="0" dirty="0" err="1" smtClean="0"/>
              <a:t>Complex</a:t>
            </a:r>
            <a:r>
              <a:rPr lang="de-DE" baseline="0" dirty="0" smtClean="0"/>
              <a:t> LHC </a:t>
            </a:r>
            <a:r>
              <a:rPr lang="de-DE" baseline="0" dirty="0" err="1" smtClean="0"/>
              <a:t>or</a:t>
            </a:r>
            <a:r>
              <a:rPr lang="de-DE" baseline="0" dirty="0" smtClean="0"/>
              <a:t> </a:t>
            </a:r>
            <a:r>
              <a:rPr lang="de-DE" baseline="0" dirty="0" err="1" smtClean="0"/>
              <a:t>antenna</a:t>
            </a:r>
            <a:r>
              <a:rPr lang="de-DE" baseline="0" dirty="0" smtClean="0"/>
              <a:t>  </a:t>
            </a:r>
            <a:r>
              <a:rPr lang="de-DE" baseline="0" dirty="0" err="1" smtClean="0"/>
              <a:t>and</a:t>
            </a:r>
            <a:r>
              <a:rPr lang="de-DE" baseline="0" dirty="0" smtClean="0"/>
              <a:t> </a:t>
            </a:r>
            <a:r>
              <a:rPr lang="de-DE" baseline="0" dirty="0" err="1" smtClean="0"/>
              <a:t>the</a:t>
            </a:r>
            <a:r>
              <a:rPr lang="de-DE" baseline="0" dirty="0" smtClean="0"/>
              <a:t> </a:t>
            </a:r>
            <a:r>
              <a:rPr lang="de-DE" baseline="0" dirty="0" err="1" smtClean="0"/>
              <a:t>reaction</a:t>
            </a:r>
            <a:r>
              <a:rPr lang="de-DE" baseline="0" dirty="0" smtClean="0"/>
              <a:t> </a:t>
            </a:r>
            <a:r>
              <a:rPr lang="de-DE" baseline="0" dirty="0" err="1" smtClean="0"/>
              <a:t>centre</a:t>
            </a:r>
            <a:r>
              <a:rPr lang="de-DE" baseline="0" dirty="0" smtClean="0"/>
              <a:t>. </a:t>
            </a:r>
          </a:p>
          <a:p>
            <a:endParaRPr lang="de-DE" baseline="0" dirty="0" smtClean="0"/>
          </a:p>
          <a:p>
            <a:r>
              <a:rPr lang="de-DE" baseline="0" dirty="0" smtClean="0"/>
              <a:t>In </a:t>
            </a:r>
            <a:r>
              <a:rPr lang="de-DE" baseline="0" dirty="0" err="1" smtClean="0"/>
              <a:t>the</a:t>
            </a:r>
            <a:r>
              <a:rPr lang="de-DE" baseline="0" dirty="0" smtClean="0"/>
              <a:t> LHC, </a:t>
            </a:r>
            <a:r>
              <a:rPr lang="de-DE" baseline="0" dirty="0" err="1" smtClean="0"/>
              <a:t>photons</a:t>
            </a:r>
            <a:r>
              <a:rPr lang="de-DE" baseline="0" dirty="0" smtClean="0"/>
              <a:t> </a:t>
            </a:r>
            <a:r>
              <a:rPr lang="de-DE" baseline="0" dirty="0" err="1" smtClean="0"/>
              <a:t>are</a:t>
            </a:r>
            <a:r>
              <a:rPr lang="de-DE" baseline="0" dirty="0" smtClean="0"/>
              <a:t> </a:t>
            </a:r>
            <a:r>
              <a:rPr lang="de-DE" baseline="0" dirty="0" err="1" smtClean="0"/>
              <a:t>absorbed</a:t>
            </a:r>
            <a:r>
              <a:rPr lang="de-DE" baseline="0" dirty="0" smtClean="0"/>
              <a:t> </a:t>
            </a:r>
            <a:r>
              <a:rPr lang="de-DE" baseline="0" dirty="0" err="1" smtClean="0"/>
              <a:t>by</a:t>
            </a:r>
            <a:r>
              <a:rPr lang="de-DE" baseline="0" dirty="0" smtClean="0"/>
              <a:t> </a:t>
            </a:r>
            <a:r>
              <a:rPr lang="de-DE" baseline="0" dirty="0" err="1" smtClean="0"/>
              <a:t>chlorophyll</a:t>
            </a:r>
            <a:r>
              <a:rPr lang="de-DE" baseline="0" dirty="0" smtClean="0"/>
              <a:t> a </a:t>
            </a:r>
            <a:r>
              <a:rPr lang="de-DE" baseline="0" dirty="0" err="1" smtClean="0"/>
              <a:t>and</a:t>
            </a:r>
            <a:r>
              <a:rPr lang="de-DE" baseline="0" dirty="0" smtClean="0"/>
              <a:t> b </a:t>
            </a:r>
            <a:r>
              <a:rPr lang="de-DE" baseline="0" dirty="0" err="1" smtClean="0"/>
              <a:t>molecules</a:t>
            </a:r>
            <a:r>
              <a:rPr lang="de-DE" baseline="0" dirty="0" smtClean="0"/>
              <a:t> </a:t>
            </a:r>
            <a:r>
              <a:rPr lang="de-DE" baseline="0" dirty="0" err="1" smtClean="0"/>
              <a:t>and</a:t>
            </a:r>
            <a:r>
              <a:rPr lang="de-DE" baseline="0" dirty="0" smtClean="0"/>
              <a:t> </a:t>
            </a:r>
            <a:r>
              <a:rPr lang="de-DE" baseline="0" dirty="0" err="1" smtClean="0"/>
              <a:t>by</a:t>
            </a:r>
            <a:r>
              <a:rPr lang="de-DE" baseline="0" dirty="0" smtClean="0"/>
              <a:t> </a:t>
            </a:r>
            <a:r>
              <a:rPr lang="de-DE" baseline="0" dirty="0" err="1" smtClean="0"/>
              <a:t>carotinoids</a:t>
            </a:r>
            <a:r>
              <a:rPr lang="de-DE" baseline="0" dirty="0" smtClean="0"/>
              <a:t> such </a:t>
            </a:r>
            <a:r>
              <a:rPr lang="de-DE" baseline="0" dirty="0" err="1" smtClean="0"/>
              <a:t>as</a:t>
            </a:r>
            <a:r>
              <a:rPr lang="de-DE" baseline="0" dirty="0" smtClean="0"/>
              <a:t> ß-</a:t>
            </a:r>
            <a:r>
              <a:rPr lang="de-DE" baseline="0" dirty="0" err="1" smtClean="0"/>
              <a:t>carotene</a:t>
            </a:r>
            <a:r>
              <a:rPr lang="de-DE" baseline="0" dirty="0" smtClean="0"/>
              <a:t>. The </a:t>
            </a:r>
            <a:r>
              <a:rPr lang="de-DE" baseline="0" dirty="0" err="1" smtClean="0"/>
              <a:t>absorbed</a:t>
            </a:r>
            <a:r>
              <a:rPr lang="de-DE" baseline="0" dirty="0" smtClean="0"/>
              <a:t> </a:t>
            </a:r>
            <a:r>
              <a:rPr lang="de-DE" baseline="0" dirty="0" err="1" smtClean="0"/>
              <a:t>photons</a:t>
            </a:r>
            <a:r>
              <a:rPr lang="de-DE" baseline="0" dirty="0" smtClean="0"/>
              <a:t> </a:t>
            </a:r>
            <a:r>
              <a:rPr lang="de-DE" baseline="0" dirty="0" err="1" smtClean="0"/>
              <a:t>excite</a:t>
            </a:r>
            <a:r>
              <a:rPr lang="de-DE" baseline="0" dirty="0" smtClean="0"/>
              <a:t> </a:t>
            </a:r>
            <a:r>
              <a:rPr lang="de-DE" baseline="0" dirty="0" err="1" smtClean="0"/>
              <a:t>electrons</a:t>
            </a:r>
            <a:r>
              <a:rPr lang="de-DE" baseline="0" dirty="0" smtClean="0"/>
              <a:t> in </a:t>
            </a:r>
            <a:r>
              <a:rPr lang="de-DE" baseline="0" dirty="0" err="1" smtClean="0"/>
              <a:t>the</a:t>
            </a:r>
            <a:r>
              <a:rPr lang="de-DE" baseline="0" dirty="0" smtClean="0"/>
              <a:t> </a:t>
            </a:r>
            <a:r>
              <a:rPr lang="de-DE" baseline="0" dirty="0" err="1" smtClean="0"/>
              <a:t>pigments</a:t>
            </a:r>
            <a:r>
              <a:rPr lang="de-DE" baseline="0" dirty="0" smtClean="0"/>
              <a:t>. </a:t>
            </a:r>
          </a:p>
          <a:p>
            <a:endParaRPr lang="de-DE" baseline="0" dirty="0" smtClean="0"/>
          </a:p>
          <a:p>
            <a:r>
              <a:rPr lang="de-DE" baseline="0" dirty="0" smtClean="0"/>
              <a:t>In </a:t>
            </a:r>
            <a:r>
              <a:rPr lang="de-DE" baseline="0" dirty="0" err="1" smtClean="0"/>
              <a:t>the</a:t>
            </a:r>
            <a:r>
              <a:rPr lang="de-DE" baseline="0" dirty="0" smtClean="0"/>
              <a:t> LHC, </a:t>
            </a:r>
            <a:r>
              <a:rPr lang="de-DE" baseline="0" dirty="0" err="1" smtClean="0"/>
              <a:t>distance</a:t>
            </a:r>
            <a:r>
              <a:rPr lang="de-DE" baseline="0" dirty="0" smtClean="0"/>
              <a:t> </a:t>
            </a:r>
            <a:r>
              <a:rPr lang="de-DE" baseline="0" dirty="0" err="1" smtClean="0"/>
              <a:t>and</a:t>
            </a:r>
            <a:r>
              <a:rPr lang="de-DE" baseline="0" dirty="0" smtClean="0"/>
              <a:t> angle </a:t>
            </a:r>
            <a:r>
              <a:rPr lang="de-DE" baseline="0" dirty="0" err="1" smtClean="0"/>
              <a:t>between</a:t>
            </a:r>
            <a:r>
              <a:rPr lang="de-DE" baseline="0" dirty="0" smtClean="0"/>
              <a:t> </a:t>
            </a:r>
            <a:r>
              <a:rPr lang="de-DE" baseline="0" dirty="0" err="1" smtClean="0"/>
              <a:t>molecules</a:t>
            </a:r>
            <a:r>
              <a:rPr lang="de-DE" baseline="0" dirty="0" smtClean="0"/>
              <a:t> </a:t>
            </a:r>
            <a:r>
              <a:rPr lang="de-DE" baseline="0" dirty="0" err="1" smtClean="0"/>
              <a:t>enable</a:t>
            </a:r>
            <a:r>
              <a:rPr lang="de-DE" baseline="0" dirty="0" smtClean="0"/>
              <a:t> </a:t>
            </a:r>
            <a:r>
              <a:rPr lang="de-DE" baseline="0" dirty="0" err="1" smtClean="0"/>
              <a:t>the</a:t>
            </a:r>
            <a:r>
              <a:rPr lang="de-DE" baseline="0" dirty="0" smtClean="0"/>
              <a:t> </a:t>
            </a:r>
            <a:r>
              <a:rPr lang="de-DE" baseline="0" dirty="0" err="1" smtClean="0"/>
              <a:t>transfer</a:t>
            </a:r>
            <a:r>
              <a:rPr lang="de-DE" baseline="0" dirty="0" smtClean="0"/>
              <a:t> </a:t>
            </a:r>
            <a:r>
              <a:rPr lang="de-DE" baseline="0" dirty="0" err="1" smtClean="0"/>
              <a:t>of</a:t>
            </a:r>
            <a:r>
              <a:rPr lang="de-DE" baseline="0" dirty="0" smtClean="0"/>
              <a:t> </a:t>
            </a:r>
            <a:r>
              <a:rPr lang="de-DE" baseline="0" dirty="0" err="1" smtClean="0"/>
              <a:t>energy</a:t>
            </a:r>
            <a:r>
              <a:rPr lang="de-DE" baseline="0" dirty="0" smtClean="0"/>
              <a:t> </a:t>
            </a:r>
            <a:r>
              <a:rPr lang="de-DE" baseline="0" dirty="0" err="1" smtClean="0"/>
              <a:t>between</a:t>
            </a:r>
            <a:r>
              <a:rPr lang="de-DE" baseline="0" dirty="0" smtClean="0"/>
              <a:t> </a:t>
            </a:r>
            <a:r>
              <a:rPr lang="de-DE" baseline="0" dirty="0" err="1" smtClean="0"/>
              <a:t>them</a:t>
            </a:r>
            <a:r>
              <a:rPr lang="de-DE" baseline="0" dirty="0" smtClean="0"/>
              <a:t> – </a:t>
            </a:r>
            <a:r>
              <a:rPr lang="de-DE" baseline="0" dirty="0" err="1" smtClean="0"/>
              <a:t>if</a:t>
            </a:r>
            <a:r>
              <a:rPr lang="de-DE" baseline="0" dirty="0" smtClean="0"/>
              <a:t> an </a:t>
            </a:r>
            <a:r>
              <a:rPr lang="de-DE" baseline="0" dirty="0" err="1" smtClean="0"/>
              <a:t>excited</a:t>
            </a:r>
            <a:r>
              <a:rPr lang="de-DE" baseline="0" dirty="0" smtClean="0"/>
              <a:t> </a:t>
            </a:r>
            <a:r>
              <a:rPr lang="de-DE" baseline="0" dirty="0" err="1" smtClean="0"/>
              <a:t>electron</a:t>
            </a:r>
            <a:r>
              <a:rPr lang="de-DE" baseline="0" dirty="0" smtClean="0"/>
              <a:t> in </a:t>
            </a:r>
            <a:r>
              <a:rPr lang="de-DE" baseline="0" dirty="0" err="1" smtClean="0"/>
              <a:t>one</a:t>
            </a:r>
            <a:r>
              <a:rPr lang="de-DE" baseline="0" dirty="0" smtClean="0"/>
              <a:t> </a:t>
            </a:r>
            <a:r>
              <a:rPr lang="de-DE" baseline="0" dirty="0" err="1" smtClean="0"/>
              <a:t>molecule</a:t>
            </a:r>
            <a:r>
              <a:rPr lang="de-DE" baseline="0" dirty="0" smtClean="0"/>
              <a:t> </a:t>
            </a:r>
            <a:r>
              <a:rPr lang="de-DE" baseline="0" dirty="0" err="1" smtClean="0"/>
              <a:t>returns</a:t>
            </a:r>
            <a:r>
              <a:rPr lang="de-DE" baseline="0" dirty="0" smtClean="0"/>
              <a:t> </a:t>
            </a:r>
            <a:r>
              <a:rPr lang="de-DE" baseline="0" dirty="0" err="1" smtClean="0"/>
              <a:t>to</a:t>
            </a:r>
            <a:r>
              <a:rPr lang="de-DE" baseline="0" dirty="0" smtClean="0"/>
              <a:t> </a:t>
            </a:r>
            <a:r>
              <a:rPr lang="de-DE" baseline="0" dirty="0" err="1" smtClean="0"/>
              <a:t>its</a:t>
            </a:r>
            <a:r>
              <a:rPr lang="de-DE" baseline="0" dirty="0" smtClean="0"/>
              <a:t> </a:t>
            </a:r>
            <a:r>
              <a:rPr lang="de-DE" baseline="0" dirty="0" err="1" smtClean="0"/>
              <a:t>ground</a:t>
            </a:r>
            <a:r>
              <a:rPr lang="de-DE" baseline="0" dirty="0" smtClean="0"/>
              <a:t> </a:t>
            </a:r>
            <a:r>
              <a:rPr lang="de-DE" baseline="0" dirty="0" err="1" smtClean="0"/>
              <a:t>state</a:t>
            </a:r>
            <a:r>
              <a:rPr lang="de-DE" baseline="0" dirty="0" smtClean="0"/>
              <a:t>, </a:t>
            </a:r>
            <a:r>
              <a:rPr lang="de-DE" baseline="0" dirty="0" err="1" smtClean="0"/>
              <a:t>most</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previously</a:t>
            </a:r>
            <a:r>
              <a:rPr lang="de-DE" baseline="0" dirty="0" smtClean="0"/>
              <a:t> </a:t>
            </a:r>
            <a:r>
              <a:rPr lang="de-DE" baseline="0" dirty="0" err="1" smtClean="0"/>
              <a:t>absorbed</a:t>
            </a:r>
            <a:r>
              <a:rPr lang="de-DE" baseline="0" dirty="0" smtClean="0"/>
              <a:t> </a:t>
            </a:r>
            <a:r>
              <a:rPr lang="de-DE" baseline="0" dirty="0" err="1" smtClean="0"/>
              <a:t>energy</a:t>
            </a:r>
            <a:r>
              <a:rPr lang="de-DE" baseline="0" dirty="0" smtClean="0"/>
              <a:t> </a:t>
            </a:r>
            <a:r>
              <a:rPr lang="de-DE" baseline="0" dirty="0" err="1" smtClean="0"/>
              <a:t>can</a:t>
            </a:r>
            <a:r>
              <a:rPr lang="de-DE" baseline="0" dirty="0" smtClean="0"/>
              <a:t> </a:t>
            </a:r>
            <a:r>
              <a:rPr lang="de-DE" baseline="0" dirty="0" err="1" smtClean="0"/>
              <a:t>be</a:t>
            </a:r>
            <a:r>
              <a:rPr lang="de-DE" baseline="0" dirty="0" smtClean="0"/>
              <a:t> </a:t>
            </a:r>
            <a:r>
              <a:rPr lang="de-DE" baseline="0" dirty="0" err="1" smtClean="0"/>
              <a:t>transferred</a:t>
            </a:r>
            <a:r>
              <a:rPr lang="de-DE" baseline="0" dirty="0" smtClean="0"/>
              <a:t> </a:t>
            </a:r>
            <a:r>
              <a:rPr lang="de-DE" baseline="0" dirty="0" err="1" smtClean="0"/>
              <a:t>to</a:t>
            </a:r>
            <a:r>
              <a:rPr lang="de-DE" baseline="0" dirty="0" smtClean="0"/>
              <a:t> a </a:t>
            </a:r>
            <a:r>
              <a:rPr lang="de-DE" baseline="0" dirty="0" err="1" smtClean="0"/>
              <a:t>neighbouring</a:t>
            </a:r>
            <a:r>
              <a:rPr lang="de-DE" baseline="0" dirty="0" smtClean="0"/>
              <a:t> </a:t>
            </a:r>
            <a:r>
              <a:rPr lang="de-DE" baseline="0" dirty="0" err="1" smtClean="0"/>
              <a:t>molecule</a:t>
            </a:r>
            <a:r>
              <a:rPr lang="de-DE" baseline="0" dirty="0" smtClean="0"/>
              <a:t> </a:t>
            </a:r>
            <a:r>
              <a:rPr lang="de-DE" baseline="0" dirty="0" err="1" smtClean="0"/>
              <a:t>to</a:t>
            </a:r>
            <a:r>
              <a:rPr lang="de-DE" baseline="0" dirty="0" smtClean="0"/>
              <a:t> </a:t>
            </a:r>
            <a:r>
              <a:rPr lang="de-DE" baseline="0" dirty="0" err="1" smtClean="0"/>
              <a:t>excite</a:t>
            </a:r>
            <a:r>
              <a:rPr lang="de-DE" baseline="0" dirty="0" smtClean="0"/>
              <a:t> </a:t>
            </a:r>
            <a:r>
              <a:rPr lang="de-DE" baseline="0" dirty="0" err="1" smtClean="0"/>
              <a:t>electrons</a:t>
            </a:r>
            <a:r>
              <a:rPr lang="de-DE" baseline="0" dirty="0" smtClean="0"/>
              <a:t> </a:t>
            </a:r>
            <a:r>
              <a:rPr lang="de-DE" baseline="0" dirty="0" err="1" smtClean="0"/>
              <a:t>there</a:t>
            </a:r>
            <a:r>
              <a:rPr lang="de-DE" baseline="0" dirty="0" smtClean="0"/>
              <a:t>. This </a:t>
            </a:r>
            <a:r>
              <a:rPr lang="de-DE" baseline="0" dirty="0" err="1" smtClean="0"/>
              <a:t>transfer</a:t>
            </a:r>
            <a:r>
              <a:rPr lang="de-DE" baseline="0" dirty="0" smtClean="0"/>
              <a:t> </a:t>
            </a:r>
            <a:r>
              <a:rPr lang="de-DE" baseline="0" dirty="0" err="1" smtClean="0"/>
              <a:t>is</a:t>
            </a:r>
            <a:r>
              <a:rPr lang="de-DE" baseline="0" dirty="0" smtClean="0"/>
              <a:t> </a:t>
            </a:r>
            <a:r>
              <a:rPr lang="de-DE" baseline="0" dirty="0" err="1" smtClean="0"/>
              <a:t>called</a:t>
            </a:r>
            <a:r>
              <a:rPr lang="de-DE" baseline="0" dirty="0" smtClean="0"/>
              <a:t> „Förster </a:t>
            </a:r>
            <a:r>
              <a:rPr lang="de-DE" baseline="0" dirty="0" err="1" smtClean="0"/>
              <a:t>resonance</a:t>
            </a:r>
            <a:r>
              <a:rPr lang="de-DE" baseline="0" dirty="0" smtClean="0"/>
              <a:t> </a:t>
            </a:r>
            <a:r>
              <a:rPr lang="de-DE" baseline="0" dirty="0" err="1" smtClean="0"/>
              <a:t>energy</a:t>
            </a:r>
            <a:r>
              <a:rPr lang="de-DE" baseline="0" dirty="0" smtClean="0"/>
              <a:t> </a:t>
            </a:r>
            <a:r>
              <a:rPr lang="de-DE" baseline="0" dirty="0" err="1" smtClean="0"/>
              <a:t>transfer</a:t>
            </a:r>
            <a:r>
              <a:rPr lang="de-DE" baseline="0" dirty="0" smtClean="0"/>
              <a:t>“ – </a:t>
            </a:r>
            <a:r>
              <a:rPr lang="de-DE" baseline="0" dirty="0" err="1" smtClean="0"/>
              <a:t>picture</a:t>
            </a:r>
            <a:r>
              <a:rPr lang="de-DE" baseline="0" dirty="0" smtClean="0"/>
              <a:t> a ball </a:t>
            </a:r>
            <a:r>
              <a:rPr lang="de-DE" baseline="0" dirty="0" err="1" smtClean="0"/>
              <a:t>hitting</a:t>
            </a:r>
            <a:r>
              <a:rPr lang="de-DE" baseline="0" dirty="0" smtClean="0"/>
              <a:t> </a:t>
            </a:r>
            <a:r>
              <a:rPr lang="de-DE" baseline="0" dirty="0" err="1" smtClean="0"/>
              <a:t>another</a:t>
            </a:r>
            <a:r>
              <a:rPr lang="de-DE" baseline="0" dirty="0" smtClean="0"/>
              <a:t> ball so </a:t>
            </a:r>
            <a:r>
              <a:rPr lang="de-DE" baseline="0" dirty="0" err="1" smtClean="0"/>
              <a:t>that</a:t>
            </a:r>
            <a:r>
              <a:rPr lang="de-DE" baseline="0" dirty="0" smtClean="0"/>
              <a:t> </a:t>
            </a:r>
            <a:r>
              <a:rPr lang="de-DE" baseline="0" dirty="0" err="1" smtClean="0"/>
              <a:t>it</a:t>
            </a:r>
            <a:r>
              <a:rPr lang="de-DE" baseline="0" dirty="0" smtClean="0"/>
              <a:t> </a:t>
            </a:r>
            <a:r>
              <a:rPr lang="de-DE" baseline="0" dirty="0" err="1" smtClean="0"/>
              <a:t>jumps</a:t>
            </a:r>
            <a:r>
              <a:rPr lang="de-DE" baseline="0" dirty="0" smtClean="0"/>
              <a:t> off </a:t>
            </a:r>
            <a:r>
              <a:rPr lang="de-DE" baseline="0" dirty="0" err="1" smtClean="0"/>
              <a:t>the</a:t>
            </a:r>
            <a:r>
              <a:rPr lang="de-DE" baseline="0" dirty="0" smtClean="0"/>
              <a:t> </a:t>
            </a:r>
            <a:r>
              <a:rPr lang="de-DE" baseline="0" dirty="0" err="1" smtClean="0"/>
              <a:t>ground</a:t>
            </a:r>
            <a:r>
              <a:rPr lang="de-DE" baseline="0" dirty="0" smtClean="0"/>
              <a:t>, </a:t>
            </a:r>
            <a:r>
              <a:rPr lang="de-DE" baseline="0" dirty="0" err="1" smtClean="0"/>
              <a:t>that</a:t>
            </a:r>
            <a:r>
              <a:rPr lang="de-DE" baseline="0" dirty="0" smtClean="0"/>
              <a:t> </a:t>
            </a:r>
            <a:r>
              <a:rPr lang="de-DE" baseline="0" dirty="0" err="1" smtClean="0"/>
              <a:t>is</a:t>
            </a:r>
            <a:r>
              <a:rPr lang="de-DE" baseline="0" dirty="0" smtClean="0"/>
              <a:t> </a:t>
            </a:r>
            <a:r>
              <a:rPr lang="de-DE" baseline="0" dirty="0" err="1" smtClean="0"/>
              <a:t>roughly</a:t>
            </a:r>
            <a:r>
              <a:rPr lang="de-DE" baseline="0" dirty="0" smtClean="0"/>
              <a:t> </a:t>
            </a:r>
            <a:r>
              <a:rPr lang="de-DE" baseline="0" dirty="0" err="1" smtClean="0"/>
              <a:t>how</a:t>
            </a:r>
            <a:r>
              <a:rPr lang="de-DE" baseline="0" dirty="0" smtClean="0"/>
              <a:t> </a:t>
            </a:r>
            <a:r>
              <a:rPr lang="de-DE" baseline="0" dirty="0" err="1" smtClean="0"/>
              <a:t>it</a:t>
            </a:r>
            <a:r>
              <a:rPr lang="de-DE" baseline="0" dirty="0" smtClean="0"/>
              <a:t> </a:t>
            </a:r>
            <a:r>
              <a:rPr lang="de-DE" baseline="0" dirty="0" err="1" smtClean="0"/>
              <a:t>works</a:t>
            </a:r>
            <a:r>
              <a:rPr lang="de-DE" baseline="0" dirty="0" smtClean="0"/>
              <a:t>. </a:t>
            </a:r>
          </a:p>
          <a:p>
            <a:endParaRPr lang="de-DE" baseline="0" dirty="0" smtClean="0"/>
          </a:p>
          <a:p>
            <a:r>
              <a:rPr lang="de-DE" baseline="0" dirty="0" smtClean="0"/>
              <a:t>In </a:t>
            </a:r>
            <a:r>
              <a:rPr lang="de-DE" baseline="0" dirty="0" err="1" smtClean="0"/>
              <a:t>this</a:t>
            </a:r>
            <a:r>
              <a:rPr lang="de-DE" baseline="0" dirty="0" smtClean="0"/>
              <a:t> </a:t>
            </a:r>
            <a:r>
              <a:rPr lang="de-DE" baseline="0" dirty="0" err="1" smtClean="0"/>
              <a:t>way</a:t>
            </a:r>
            <a:r>
              <a:rPr lang="de-DE" baseline="0" dirty="0" smtClean="0"/>
              <a:t>, </a:t>
            </a:r>
            <a:r>
              <a:rPr lang="de-DE" baseline="0" dirty="0" err="1" smtClean="0"/>
              <a:t>the</a:t>
            </a:r>
            <a:r>
              <a:rPr lang="de-DE" baseline="0" dirty="0" smtClean="0"/>
              <a:t> </a:t>
            </a:r>
            <a:r>
              <a:rPr lang="de-DE" baseline="0" dirty="0" err="1" smtClean="0"/>
              <a:t>energy</a:t>
            </a:r>
            <a:r>
              <a:rPr lang="de-DE" baseline="0" dirty="0" smtClean="0"/>
              <a:t> </a:t>
            </a:r>
            <a:r>
              <a:rPr lang="de-DE" baseline="0" dirty="0" err="1" smtClean="0"/>
              <a:t>from</a:t>
            </a:r>
            <a:r>
              <a:rPr lang="de-DE" baseline="0" dirty="0" smtClean="0"/>
              <a:t> </a:t>
            </a:r>
            <a:r>
              <a:rPr lang="de-DE" baseline="0" dirty="0" err="1" smtClean="0"/>
              <a:t>the</a:t>
            </a:r>
            <a:r>
              <a:rPr lang="de-DE" baseline="0" dirty="0" smtClean="0"/>
              <a:t> </a:t>
            </a:r>
            <a:r>
              <a:rPr lang="de-DE" baseline="0" dirty="0" err="1" smtClean="0"/>
              <a:t>absorption</a:t>
            </a:r>
            <a:r>
              <a:rPr lang="de-DE" baseline="0" dirty="0" smtClean="0"/>
              <a:t> </a:t>
            </a:r>
            <a:r>
              <a:rPr lang="de-DE" baseline="0" dirty="0" err="1" smtClean="0"/>
              <a:t>of</a:t>
            </a:r>
            <a:r>
              <a:rPr lang="de-DE" baseline="0" dirty="0" smtClean="0"/>
              <a:t> a </a:t>
            </a:r>
            <a:r>
              <a:rPr lang="de-DE" baseline="0" dirty="0" err="1" smtClean="0"/>
              <a:t>photon</a:t>
            </a:r>
            <a:r>
              <a:rPr lang="de-DE" baseline="0" dirty="0" smtClean="0"/>
              <a:t> </a:t>
            </a:r>
            <a:r>
              <a:rPr lang="de-DE" baseline="0" dirty="0" err="1" smtClean="0"/>
              <a:t>is</a:t>
            </a:r>
            <a:r>
              <a:rPr lang="de-DE" baseline="0" dirty="0" smtClean="0"/>
              <a:t> </a:t>
            </a:r>
            <a:r>
              <a:rPr lang="de-DE" baseline="0" dirty="0" err="1" smtClean="0"/>
              <a:t>transferred</a:t>
            </a:r>
            <a:r>
              <a:rPr lang="de-DE" baseline="0" dirty="0" smtClean="0"/>
              <a:t> </a:t>
            </a:r>
            <a:r>
              <a:rPr lang="de-DE" baseline="0" dirty="0" err="1" smtClean="0"/>
              <a:t>through</a:t>
            </a:r>
            <a:r>
              <a:rPr lang="de-DE" baseline="0" dirty="0" smtClean="0"/>
              <a:t> </a:t>
            </a:r>
            <a:r>
              <a:rPr lang="de-DE" baseline="0" dirty="0" err="1" smtClean="0"/>
              <a:t>the</a:t>
            </a:r>
            <a:r>
              <a:rPr lang="de-DE" baseline="0" dirty="0" smtClean="0"/>
              <a:t> light-</a:t>
            </a:r>
            <a:r>
              <a:rPr lang="de-DE" baseline="0" dirty="0" err="1" smtClean="0"/>
              <a:t>harvesting</a:t>
            </a:r>
            <a:r>
              <a:rPr lang="de-DE" baseline="0" dirty="0" smtClean="0"/>
              <a:t> </a:t>
            </a:r>
            <a:r>
              <a:rPr lang="de-DE" baseline="0" dirty="0" err="1" smtClean="0"/>
              <a:t>complex</a:t>
            </a:r>
            <a:r>
              <a:rPr lang="de-DE" baseline="0" dirty="0" smtClean="0"/>
              <a:t> </a:t>
            </a:r>
            <a:r>
              <a:rPr lang="de-DE" baseline="0" dirty="0" err="1" smtClean="0"/>
              <a:t>until</a:t>
            </a:r>
            <a:r>
              <a:rPr lang="de-DE" baseline="0" dirty="0" smtClean="0"/>
              <a:t> </a:t>
            </a:r>
            <a:r>
              <a:rPr lang="de-DE" baseline="0" dirty="0" err="1" smtClean="0"/>
              <a:t>it</a:t>
            </a:r>
            <a:r>
              <a:rPr lang="de-DE" baseline="0" dirty="0" smtClean="0"/>
              <a:t> </a:t>
            </a:r>
            <a:r>
              <a:rPr lang="de-DE" baseline="0" dirty="0" err="1" smtClean="0"/>
              <a:t>reaches</a:t>
            </a:r>
            <a:r>
              <a:rPr lang="de-DE" baseline="0" dirty="0" smtClean="0"/>
              <a:t> </a:t>
            </a:r>
            <a:r>
              <a:rPr lang="de-DE" baseline="0" dirty="0" err="1" smtClean="0"/>
              <a:t>the</a:t>
            </a:r>
            <a:r>
              <a:rPr lang="de-DE" baseline="0" dirty="0" smtClean="0"/>
              <a:t> </a:t>
            </a:r>
            <a:r>
              <a:rPr lang="de-DE" baseline="0" dirty="0" err="1" smtClean="0"/>
              <a:t>reaction</a:t>
            </a:r>
            <a:r>
              <a:rPr lang="de-DE" baseline="0" dirty="0" smtClean="0"/>
              <a:t> </a:t>
            </a:r>
            <a:r>
              <a:rPr lang="de-DE" baseline="0" dirty="0" err="1" smtClean="0"/>
              <a:t>centre</a:t>
            </a:r>
            <a:r>
              <a:rPr lang="de-DE" baseline="0" dirty="0" smtClean="0"/>
              <a:t> </a:t>
            </a:r>
            <a:r>
              <a:rPr lang="de-DE" baseline="0" dirty="0" err="1" smtClean="0"/>
              <a:t>and</a:t>
            </a:r>
            <a:r>
              <a:rPr lang="de-DE" baseline="0" dirty="0" smtClean="0"/>
              <a:t> </a:t>
            </a:r>
            <a:r>
              <a:rPr lang="de-DE" baseline="0" dirty="0" err="1" smtClean="0"/>
              <a:t>its</a:t>
            </a:r>
            <a:r>
              <a:rPr lang="de-DE" baseline="0" dirty="0" smtClean="0"/>
              <a:t> </a:t>
            </a:r>
            <a:r>
              <a:rPr lang="de-DE" baseline="0" dirty="0" err="1" smtClean="0"/>
              <a:t>central</a:t>
            </a:r>
            <a:r>
              <a:rPr lang="de-DE" baseline="0" dirty="0" smtClean="0"/>
              <a:t> </a:t>
            </a:r>
            <a:r>
              <a:rPr lang="de-DE" baseline="0" dirty="0" err="1" smtClean="0"/>
              <a:t>chlorophyll</a:t>
            </a:r>
            <a:r>
              <a:rPr lang="de-DE" baseline="0" dirty="0" smtClean="0"/>
              <a:t>.</a:t>
            </a:r>
            <a:endParaRPr lang="de-DE" dirty="0"/>
          </a:p>
        </p:txBody>
      </p:sp>
      <p:sp>
        <p:nvSpPr>
          <p:cNvPr id="4" name="Foliennummernplatzhalter 3"/>
          <p:cNvSpPr>
            <a:spLocks noGrp="1"/>
          </p:cNvSpPr>
          <p:nvPr>
            <p:ph type="sldNum" sz="quarter" idx="10"/>
          </p:nvPr>
        </p:nvSpPr>
        <p:spPr/>
        <p:txBody>
          <a:bodyPr/>
          <a:lstStyle/>
          <a:p>
            <a:fld id="{0FE06A18-B6B3-4D1F-9B44-D5FFF42782DB}" type="slidenum">
              <a:rPr lang="de-DE" smtClean="0"/>
              <a:t>6</a:t>
            </a:fld>
            <a:endParaRPr lang="de-DE"/>
          </a:p>
        </p:txBody>
      </p:sp>
    </p:spTree>
    <p:extLst>
      <p:ext uri="{BB962C8B-B14F-4D97-AF65-F5344CB8AC3E}">
        <p14:creationId xmlns:p14="http://schemas.microsoft.com/office/powerpoint/2010/main" val="4015510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Picture </a:t>
            </a:r>
            <a:r>
              <a:rPr lang="de-DE" dirty="0" err="1" smtClean="0"/>
              <a:t>the</a:t>
            </a:r>
            <a:r>
              <a:rPr lang="de-DE" dirty="0" smtClean="0"/>
              <a:t> LHCs</a:t>
            </a:r>
            <a:r>
              <a:rPr lang="de-DE" baseline="0" dirty="0" smtClean="0"/>
              <a:t> </a:t>
            </a:r>
            <a:r>
              <a:rPr lang="de-DE" baseline="0" dirty="0" err="1" smtClean="0"/>
              <a:t>as</a:t>
            </a:r>
            <a:r>
              <a:rPr lang="de-DE" baseline="0" dirty="0" smtClean="0"/>
              <a:t> </a:t>
            </a:r>
            <a:r>
              <a:rPr lang="de-DE" baseline="0" dirty="0" err="1" smtClean="0"/>
              <a:t>funnels</a:t>
            </a:r>
            <a:r>
              <a:rPr lang="de-DE" baseline="0" dirty="0" smtClean="0"/>
              <a:t> </a:t>
            </a:r>
            <a:r>
              <a:rPr lang="de-DE" baseline="0" dirty="0" err="1" smtClean="0"/>
              <a:t>which</a:t>
            </a:r>
            <a:r>
              <a:rPr lang="de-DE" baseline="0" dirty="0" smtClean="0"/>
              <a:t> „catch“ </a:t>
            </a:r>
            <a:r>
              <a:rPr lang="de-DE" baseline="0" dirty="0" err="1" smtClean="0"/>
              <a:t>the</a:t>
            </a:r>
            <a:r>
              <a:rPr lang="de-DE" baseline="0" dirty="0" smtClean="0"/>
              <a:t> light </a:t>
            </a:r>
            <a:r>
              <a:rPr lang="de-DE" baseline="0" dirty="0" err="1" smtClean="0"/>
              <a:t>and</a:t>
            </a:r>
            <a:r>
              <a:rPr lang="de-DE" baseline="0" dirty="0" smtClean="0"/>
              <a:t> </a:t>
            </a:r>
            <a:r>
              <a:rPr lang="de-DE" baseline="0" dirty="0" err="1" smtClean="0"/>
              <a:t>transfer</a:t>
            </a:r>
            <a:r>
              <a:rPr lang="de-DE" baseline="0" dirty="0" smtClean="0"/>
              <a:t> </a:t>
            </a:r>
            <a:r>
              <a:rPr lang="de-DE" baseline="0" dirty="0" err="1" smtClean="0"/>
              <a:t>its</a:t>
            </a:r>
            <a:r>
              <a:rPr lang="de-DE" baseline="0" dirty="0" smtClean="0"/>
              <a:t> </a:t>
            </a:r>
            <a:r>
              <a:rPr lang="de-DE" baseline="0" dirty="0" err="1" smtClean="0"/>
              <a:t>energy</a:t>
            </a:r>
            <a:r>
              <a:rPr lang="de-DE" baseline="0" dirty="0" smtClean="0"/>
              <a:t> </a:t>
            </a:r>
            <a:r>
              <a:rPr lang="de-DE" baseline="0" dirty="0" err="1" smtClean="0"/>
              <a:t>towards</a:t>
            </a:r>
            <a:r>
              <a:rPr lang="de-DE" baseline="0" dirty="0" smtClean="0"/>
              <a:t> </a:t>
            </a:r>
            <a:r>
              <a:rPr lang="de-DE" baseline="0" dirty="0" err="1" smtClean="0"/>
              <a:t>the</a:t>
            </a:r>
            <a:r>
              <a:rPr lang="de-DE" baseline="0" dirty="0" smtClean="0"/>
              <a:t> </a:t>
            </a:r>
            <a:r>
              <a:rPr lang="de-DE" baseline="0" dirty="0" err="1" smtClean="0"/>
              <a:t>reaction</a:t>
            </a:r>
            <a:r>
              <a:rPr lang="de-DE" baseline="0" dirty="0" smtClean="0"/>
              <a:t> </a:t>
            </a:r>
            <a:r>
              <a:rPr lang="de-DE" baseline="0" dirty="0" err="1" smtClean="0"/>
              <a:t>centres</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photosystems</a:t>
            </a:r>
            <a:r>
              <a:rPr lang="de-DE" baseline="0" dirty="0" smtClean="0"/>
              <a:t>. </a:t>
            </a:r>
          </a:p>
          <a:p>
            <a:endParaRPr lang="de-DE" baseline="0" dirty="0" smtClean="0"/>
          </a:p>
          <a:p>
            <a:r>
              <a:rPr lang="de-DE" baseline="0" dirty="0" err="1" smtClean="0"/>
              <a:t>Here</a:t>
            </a:r>
            <a:r>
              <a:rPr lang="de-DE" baseline="0" dirty="0" smtClean="0"/>
              <a:t> </a:t>
            </a:r>
            <a:r>
              <a:rPr lang="de-DE" baseline="0" dirty="0" err="1" smtClean="0"/>
              <a:t>the</a:t>
            </a:r>
            <a:r>
              <a:rPr lang="de-DE" baseline="0" dirty="0" smtClean="0"/>
              <a:t> LHC </a:t>
            </a:r>
            <a:r>
              <a:rPr lang="de-DE" baseline="0" dirty="0" err="1" smtClean="0"/>
              <a:t>of</a:t>
            </a:r>
            <a:r>
              <a:rPr lang="de-DE" baseline="0" dirty="0" smtClean="0"/>
              <a:t> </a:t>
            </a:r>
            <a:r>
              <a:rPr lang="de-DE" baseline="0" dirty="0" err="1" smtClean="0"/>
              <a:t>both</a:t>
            </a:r>
            <a:r>
              <a:rPr lang="de-DE" baseline="0" dirty="0" smtClean="0"/>
              <a:t> </a:t>
            </a:r>
            <a:r>
              <a:rPr lang="de-DE" baseline="0" dirty="0" err="1" smtClean="0"/>
              <a:t>photosystems</a:t>
            </a:r>
            <a:r>
              <a:rPr lang="de-DE" baseline="0" dirty="0" smtClean="0"/>
              <a:t> </a:t>
            </a:r>
            <a:r>
              <a:rPr lang="de-DE" baseline="0" dirty="0" err="1" smtClean="0"/>
              <a:t>are</a:t>
            </a:r>
            <a:r>
              <a:rPr lang="de-DE" baseline="0" dirty="0" smtClean="0"/>
              <a:t> </a:t>
            </a:r>
            <a:r>
              <a:rPr lang="de-DE" baseline="0" dirty="0" err="1" smtClean="0"/>
              <a:t>pictured</a:t>
            </a:r>
            <a:r>
              <a:rPr lang="de-DE" baseline="0" dirty="0" smtClean="0"/>
              <a:t>, PS II on </a:t>
            </a:r>
            <a:r>
              <a:rPr lang="de-DE" baseline="0" dirty="0" err="1" smtClean="0"/>
              <a:t>the</a:t>
            </a:r>
            <a:r>
              <a:rPr lang="de-DE" baseline="0" dirty="0" smtClean="0"/>
              <a:t> </a:t>
            </a:r>
            <a:r>
              <a:rPr lang="de-DE" baseline="0" dirty="0" err="1" smtClean="0"/>
              <a:t>left</a:t>
            </a:r>
            <a:r>
              <a:rPr lang="de-DE" baseline="0" dirty="0" smtClean="0"/>
              <a:t> </a:t>
            </a:r>
            <a:r>
              <a:rPr lang="de-DE" baseline="0" dirty="0" err="1" smtClean="0"/>
              <a:t>and</a:t>
            </a:r>
            <a:r>
              <a:rPr lang="de-DE" baseline="0" dirty="0" smtClean="0"/>
              <a:t> PS I on </a:t>
            </a:r>
            <a:r>
              <a:rPr lang="de-DE" baseline="0" dirty="0" err="1" smtClean="0"/>
              <a:t>the</a:t>
            </a:r>
            <a:r>
              <a:rPr lang="de-DE" baseline="0" dirty="0" smtClean="0"/>
              <a:t> </a:t>
            </a:r>
            <a:r>
              <a:rPr lang="de-DE" baseline="0" dirty="0" err="1" smtClean="0"/>
              <a:t>right</a:t>
            </a:r>
            <a:r>
              <a:rPr lang="de-DE" baseline="0" dirty="0" smtClean="0"/>
              <a:t>. The </a:t>
            </a:r>
            <a:r>
              <a:rPr lang="de-DE" baseline="0" dirty="0" err="1" smtClean="0"/>
              <a:t>yellow</a:t>
            </a:r>
            <a:r>
              <a:rPr lang="de-DE" baseline="0" dirty="0" smtClean="0"/>
              <a:t> </a:t>
            </a:r>
            <a:r>
              <a:rPr lang="de-DE" baseline="0" dirty="0" err="1" smtClean="0"/>
              <a:t>arrows</a:t>
            </a:r>
            <a:r>
              <a:rPr lang="de-DE" baseline="0" dirty="0" smtClean="0"/>
              <a:t> </a:t>
            </a:r>
            <a:r>
              <a:rPr lang="de-DE" baseline="0" dirty="0" err="1" smtClean="0"/>
              <a:t>depict</a:t>
            </a:r>
            <a:r>
              <a:rPr lang="de-DE" baseline="0" dirty="0" smtClean="0"/>
              <a:t> </a:t>
            </a:r>
            <a:r>
              <a:rPr lang="de-DE" baseline="0" dirty="0" err="1" smtClean="0"/>
              <a:t>the</a:t>
            </a:r>
            <a:r>
              <a:rPr lang="de-DE" baseline="0" dirty="0" smtClean="0"/>
              <a:t> </a:t>
            </a:r>
            <a:r>
              <a:rPr lang="de-DE" baseline="0" dirty="0" err="1" smtClean="0"/>
              <a:t>excitation</a:t>
            </a:r>
            <a:r>
              <a:rPr lang="de-DE" baseline="0" dirty="0" smtClean="0"/>
              <a:t> </a:t>
            </a:r>
            <a:r>
              <a:rPr lang="de-DE" baseline="0" dirty="0" err="1" smtClean="0"/>
              <a:t>of</a:t>
            </a:r>
            <a:r>
              <a:rPr lang="de-DE" baseline="0" dirty="0" smtClean="0"/>
              <a:t> an </a:t>
            </a:r>
            <a:r>
              <a:rPr lang="de-DE" baseline="0" dirty="0" err="1" smtClean="0"/>
              <a:t>electron</a:t>
            </a:r>
            <a:r>
              <a:rPr lang="de-DE" baseline="0" dirty="0" smtClean="0"/>
              <a:t> </a:t>
            </a:r>
            <a:r>
              <a:rPr lang="de-DE" baseline="0" dirty="0" err="1" smtClean="0"/>
              <a:t>by</a:t>
            </a:r>
            <a:r>
              <a:rPr lang="de-DE" baseline="0" dirty="0" smtClean="0"/>
              <a:t> </a:t>
            </a:r>
            <a:r>
              <a:rPr lang="de-DE" baseline="0" dirty="0" err="1" smtClean="0"/>
              <a:t>absorption</a:t>
            </a:r>
            <a:r>
              <a:rPr lang="de-DE" baseline="0" dirty="0" smtClean="0"/>
              <a:t> </a:t>
            </a:r>
            <a:r>
              <a:rPr lang="de-DE" baseline="0" dirty="0" err="1" smtClean="0"/>
              <a:t>of</a:t>
            </a:r>
            <a:r>
              <a:rPr lang="de-DE" baseline="0" dirty="0" smtClean="0"/>
              <a:t> a </a:t>
            </a:r>
            <a:r>
              <a:rPr lang="de-DE" baseline="0" dirty="0" err="1" smtClean="0"/>
              <a:t>photon</a:t>
            </a:r>
            <a:r>
              <a:rPr lang="de-DE" baseline="0" dirty="0" smtClean="0"/>
              <a:t>, </a:t>
            </a:r>
            <a:r>
              <a:rPr lang="de-DE" baseline="0" dirty="0" err="1" smtClean="0"/>
              <a:t>the</a:t>
            </a:r>
            <a:r>
              <a:rPr lang="de-DE" baseline="0" dirty="0" smtClean="0"/>
              <a:t> </a:t>
            </a:r>
            <a:r>
              <a:rPr lang="de-DE" baseline="0" dirty="0" err="1" smtClean="0"/>
              <a:t>red</a:t>
            </a:r>
            <a:r>
              <a:rPr lang="de-DE" baseline="0" dirty="0" smtClean="0"/>
              <a:t> </a:t>
            </a:r>
            <a:r>
              <a:rPr lang="de-DE" baseline="0" dirty="0" err="1" smtClean="0"/>
              <a:t>arrows</a:t>
            </a:r>
            <a:r>
              <a:rPr lang="de-DE" baseline="0" dirty="0" smtClean="0"/>
              <a:t> </a:t>
            </a:r>
            <a:r>
              <a:rPr lang="de-DE" baseline="0" dirty="0" err="1" smtClean="0"/>
              <a:t>the</a:t>
            </a:r>
            <a:r>
              <a:rPr lang="de-DE" baseline="0" dirty="0" smtClean="0"/>
              <a:t> </a:t>
            </a:r>
            <a:r>
              <a:rPr lang="de-DE" baseline="0" dirty="0" err="1" smtClean="0"/>
              <a:t>transfer</a:t>
            </a:r>
            <a:r>
              <a:rPr lang="de-DE" baseline="0" dirty="0" smtClean="0"/>
              <a:t> </a:t>
            </a:r>
            <a:r>
              <a:rPr lang="de-DE" baseline="0" dirty="0" err="1" smtClean="0"/>
              <a:t>of</a:t>
            </a:r>
            <a:r>
              <a:rPr lang="de-DE" baseline="0" dirty="0" smtClean="0"/>
              <a:t> </a:t>
            </a:r>
            <a:r>
              <a:rPr lang="de-DE" baseline="0" dirty="0" err="1" smtClean="0"/>
              <a:t>excitation</a:t>
            </a:r>
            <a:r>
              <a:rPr lang="de-DE" baseline="0" dirty="0" smtClean="0"/>
              <a:t> </a:t>
            </a:r>
            <a:r>
              <a:rPr lang="de-DE" baseline="0" dirty="0" err="1" smtClean="0"/>
              <a:t>energy</a:t>
            </a:r>
            <a:r>
              <a:rPr lang="de-DE" baseline="0" dirty="0" smtClean="0"/>
              <a:t> via Förster-</a:t>
            </a:r>
            <a:r>
              <a:rPr lang="de-DE" baseline="0" dirty="0" err="1" smtClean="0"/>
              <a:t>resonance</a:t>
            </a:r>
            <a:r>
              <a:rPr lang="de-DE" baseline="0" dirty="0" smtClean="0"/>
              <a:t>. </a:t>
            </a:r>
            <a:r>
              <a:rPr lang="de-DE" baseline="0" dirty="0" err="1" smtClean="0"/>
              <a:t>With</a:t>
            </a:r>
            <a:r>
              <a:rPr lang="de-DE" baseline="0" dirty="0" smtClean="0"/>
              <a:t> </a:t>
            </a:r>
            <a:r>
              <a:rPr lang="de-DE" baseline="0" dirty="0" err="1" smtClean="0"/>
              <a:t>each</a:t>
            </a:r>
            <a:r>
              <a:rPr lang="de-DE" baseline="0" dirty="0" smtClean="0"/>
              <a:t> </a:t>
            </a:r>
            <a:r>
              <a:rPr lang="de-DE" baseline="0" dirty="0" err="1" smtClean="0"/>
              <a:t>transfer</a:t>
            </a:r>
            <a:r>
              <a:rPr lang="de-DE" baseline="0" dirty="0" smtClean="0"/>
              <a:t> </a:t>
            </a:r>
            <a:r>
              <a:rPr lang="de-DE" baseline="0" dirty="0" err="1" smtClean="0"/>
              <a:t>step</a:t>
            </a:r>
            <a:r>
              <a:rPr lang="de-DE" baseline="0" dirty="0" smtClean="0"/>
              <a:t>, a </a:t>
            </a:r>
            <a:r>
              <a:rPr lang="de-DE" baseline="0" dirty="0" err="1" smtClean="0"/>
              <a:t>small</a:t>
            </a:r>
            <a:r>
              <a:rPr lang="de-DE" baseline="0" dirty="0" smtClean="0"/>
              <a:t> </a:t>
            </a:r>
            <a:r>
              <a:rPr lang="de-DE" baseline="0" dirty="0" err="1" smtClean="0"/>
              <a:t>amount</a:t>
            </a:r>
            <a:r>
              <a:rPr lang="de-DE" baseline="0" dirty="0" smtClean="0"/>
              <a:t> </a:t>
            </a:r>
            <a:r>
              <a:rPr lang="de-DE" baseline="0" dirty="0" err="1" smtClean="0"/>
              <a:t>of</a:t>
            </a:r>
            <a:r>
              <a:rPr lang="de-DE" baseline="0" dirty="0" smtClean="0"/>
              <a:t> </a:t>
            </a:r>
            <a:r>
              <a:rPr lang="de-DE" baseline="0" dirty="0" err="1" smtClean="0"/>
              <a:t>the</a:t>
            </a:r>
            <a:r>
              <a:rPr lang="de-DE" baseline="0" dirty="0" smtClean="0"/>
              <a:t> original </a:t>
            </a:r>
            <a:r>
              <a:rPr lang="de-DE" baseline="0" dirty="0" err="1" smtClean="0"/>
              <a:t>energy</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photon</a:t>
            </a:r>
            <a:r>
              <a:rPr lang="de-DE" baseline="0" dirty="0" smtClean="0"/>
              <a:t> </a:t>
            </a:r>
            <a:r>
              <a:rPr lang="de-DE" baseline="0" dirty="0" err="1" smtClean="0"/>
              <a:t>is</a:t>
            </a:r>
            <a:r>
              <a:rPr lang="de-DE" baseline="0" dirty="0" smtClean="0"/>
              <a:t> lost, </a:t>
            </a:r>
            <a:r>
              <a:rPr lang="de-DE" baseline="0" dirty="0" err="1" smtClean="0"/>
              <a:t>the</a:t>
            </a:r>
            <a:r>
              <a:rPr lang="de-DE" baseline="0" dirty="0" smtClean="0"/>
              <a:t> </a:t>
            </a:r>
            <a:r>
              <a:rPr lang="de-DE" baseline="0" dirty="0" err="1" smtClean="0"/>
              <a:t>chlorophylls</a:t>
            </a:r>
            <a:r>
              <a:rPr lang="de-DE" baseline="0" dirty="0" smtClean="0"/>
              <a:t> </a:t>
            </a:r>
            <a:r>
              <a:rPr lang="de-DE" baseline="0" dirty="0" err="1" smtClean="0"/>
              <a:t>further</a:t>
            </a:r>
            <a:r>
              <a:rPr lang="de-DE" baseline="0" dirty="0" smtClean="0"/>
              <a:t> down – </a:t>
            </a:r>
            <a:r>
              <a:rPr lang="de-DE" baseline="0" dirty="0" err="1" smtClean="0"/>
              <a:t>nearer</a:t>
            </a:r>
            <a:r>
              <a:rPr lang="de-DE" baseline="0" dirty="0" smtClean="0"/>
              <a:t> </a:t>
            </a:r>
            <a:r>
              <a:rPr lang="de-DE" baseline="0" dirty="0" err="1" smtClean="0"/>
              <a:t>to</a:t>
            </a:r>
            <a:r>
              <a:rPr lang="de-DE" baseline="0" dirty="0" smtClean="0"/>
              <a:t> </a:t>
            </a:r>
            <a:r>
              <a:rPr lang="de-DE" baseline="0" dirty="0" err="1" smtClean="0"/>
              <a:t>the</a:t>
            </a:r>
            <a:r>
              <a:rPr lang="de-DE" baseline="0" dirty="0" smtClean="0"/>
              <a:t> </a:t>
            </a:r>
            <a:r>
              <a:rPr lang="de-DE" baseline="0" dirty="0" err="1" smtClean="0"/>
              <a:t>reaction</a:t>
            </a:r>
            <a:r>
              <a:rPr lang="de-DE" baseline="0" dirty="0" smtClean="0"/>
              <a:t> </a:t>
            </a:r>
            <a:r>
              <a:rPr lang="de-DE" baseline="0" dirty="0" err="1" smtClean="0"/>
              <a:t>centre</a:t>
            </a:r>
            <a:r>
              <a:rPr lang="de-DE" baseline="0" dirty="0" smtClean="0"/>
              <a:t>, </a:t>
            </a:r>
            <a:r>
              <a:rPr lang="de-DE" baseline="0" dirty="0" err="1" smtClean="0"/>
              <a:t>are</a:t>
            </a:r>
            <a:r>
              <a:rPr lang="de-DE" baseline="0" dirty="0" smtClean="0"/>
              <a:t> </a:t>
            </a:r>
            <a:r>
              <a:rPr lang="de-DE" baseline="0" dirty="0" err="1" smtClean="0"/>
              <a:t>excited</a:t>
            </a:r>
            <a:r>
              <a:rPr lang="de-DE" baseline="0" dirty="0" smtClean="0"/>
              <a:t> </a:t>
            </a:r>
            <a:r>
              <a:rPr lang="de-DE" baseline="0" dirty="0" err="1" smtClean="0"/>
              <a:t>with</a:t>
            </a:r>
            <a:r>
              <a:rPr lang="de-DE" baseline="0" dirty="0" smtClean="0"/>
              <a:t> </a:t>
            </a:r>
            <a:r>
              <a:rPr lang="de-DE" baseline="0" dirty="0" err="1" smtClean="0"/>
              <a:t>subsequently</a:t>
            </a:r>
            <a:r>
              <a:rPr lang="de-DE" baseline="0" dirty="0" smtClean="0"/>
              <a:t> </a:t>
            </a:r>
            <a:r>
              <a:rPr lang="de-DE" baseline="0" dirty="0" err="1" smtClean="0"/>
              <a:t>less</a:t>
            </a:r>
            <a:r>
              <a:rPr lang="de-DE" baseline="0" dirty="0" smtClean="0"/>
              <a:t> </a:t>
            </a:r>
            <a:r>
              <a:rPr lang="de-DE" baseline="0" dirty="0" err="1" smtClean="0"/>
              <a:t>energy</a:t>
            </a:r>
            <a:r>
              <a:rPr lang="de-DE" baseline="0" dirty="0" smtClean="0"/>
              <a:t>, </a:t>
            </a:r>
            <a:r>
              <a:rPr lang="de-DE" baseline="0" dirty="0" err="1" smtClean="0"/>
              <a:t>which</a:t>
            </a:r>
            <a:r>
              <a:rPr lang="de-DE" baseline="0" dirty="0" smtClean="0"/>
              <a:t> </a:t>
            </a:r>
            <a:r>
              <a:rPr lang="de-DE" baseline="0" dirty="0" err="1" smtClean="0"/>
              <a:t>equals</a:t>
            </a:r>
            <a:r>
              <a:rPr lang="de-DE" baseline="0" dirty="0" smtClean="0"/>
              <a:t> </a:t>
            </a:r>
            <a:r>
              <a:rPr lang="de-DE" baseline="0" dirty="0" err="1" smtClean="0"/>
              <a:t>subsequently</a:t>
            </a:r>
            <a:r>
              <a:rPr lang="de-DE" baseline="0" dirty="0" smtClean="0"/>
              <a:t> </a:t>
            </a:r>
            <a:r>
              <a:rPr lang="de-DE" baseline="0" dirty="0" err="1" smtClean="0"/>
              <a:t>longer</a:t>
            </a:r>
            <a:r>
              <a:rPr lang="de-DE" baseline="0" dirty="0" smtClean="0"/>
              <a:t> </a:t>
            </a:r>
            <a:r>
              <a:rPr lang="de-DE" baseline="0" dirty="0" err="1" smtClean="0"/>
              <a:t>wavelengths</a:t>
            </a:r>
            <a:r>
              <a:rPr lang="de-DE" baseline="0" dirty="0" smtClean="0"/>
              <a:t>. </a:t>
            </a:r>
          </a:p>
          <a:p>
            <a:r>
              <a:rPr lang="de-DE" baseline="0" dirty="0" smtClean="0"/>
              <a:t>The </a:t>
            </a:r>
            <a:r>
              <a:rPr lang="de-DE" baseline="0" dirty="0" err="1" smtClean="0"/>
              <a:t>central</a:t>
            </a:r>
            <a:r>
              <a:rPr lang="de-DE" baseline="0" dirty="0" smtClean="0"/>
              <a:t> </a:t>
            </a:r>
            <a:r>
              <a:rPr lang="de-DE" baseline="0" dirty="0" err="1" smtClean="0"/>
              <a:t>chlorophyll</a:t>
            </a:r>
            <a:r>
              <a:rPr lang="de-DE" baseline="0" dirty="0" smtClean="0"/>
              <a:t> a </a:t>
            </a:r>
            <a:r>
              <a:rPr lang="de-DE" baseline="0" dirty="0" err="1" smtClean="0"/>
              <a:t>molecule</a:t>
            </a:r>
            <a:r>
              <a:rPr lang="de-DE" baseline="0" dirty="0" smtClean="0"/>
              <a:t> in </a:t>
            </a:r>
            <a:r>
              <a:rPr lang="de-DE" baseline="0" dirty="0" err="1" smtClean="0"/>
              <a:t>the</a:t>
            </a:r>
            <a:r>
              <a:rPr lang="de-DE" baseline="0" dirty="0" smtClean="0"/>
              <a:t> </a:t>
            </a:r>
            <a:r>
              <a:rPr lang="de-DE" baseline="0" dirty="0" err="1" smtClean="0"/>
              <a:t>reaction</a:t>
            </a:r>
            <a:r>
              <a:rPr lang="de-DE" baseline="0" dirty="0" smtClean="0"/>
              <a:t> </a:t>
            </a:r>
            <a:r>
              <a:rPr lang="de-DE" baseline="0" dirty="0" err="1" smtClean="0"/>
              <a:t>centre</a:t>
            </a:r>
            <a:r>
              <a:rPr lang="de-DE" baseline="0" dirty="0" smtClean="0"/>
              <a:t> </a:t>
            </a:r>
            <a:r>
              <a:rPr lang="de-DE" baseline="0" dirty="0" err="1" smtClean="0"/>
              <a:t>of</a:t>
            </a:r>
            <a:r>
              <a:rPr lang="de-DE" baseline="0" dirty="0" smtClean="0"/>
              <a:t> PS II </a:t>
            </a:r>
            <a:r>
              <a:rPr lang="de-DE" baseline="0" dirty="0" err="1" smtClean="0"/>
              <a:t>is</a:t>
            </a:r>
            <a:r>
              <a:rPr lang="de-DE" baseline="0" dirty="0" smtClean="0"/>
              <a:t> </a:t>
            </a:r>
            <a:r>
              <a:rPr lang="de-DE" baseline="0" dirty="0" err="1" smtClean="0"/>
              <a:t>excited</a:t>
            </a:r>
            <a:r>
              <a:rPr lang="de-DE" baseline="0" dirty="0" smtClean="0"/>
              <a:t> </a:t>
            </a:r>
            <a:r>
              <a:rPr lang="de-DE" baseline="0" dirty="0" err="1" smtClean="0"/>
              <a:t>by</a:t>
            </a:r>
            <a:r>
              <a:rPr lang="de-DE" baseline="0" dirty="0" smtClean="0"/>
              <a:t> an </a:t>
            </a:r>
            <a:r>
              <a:rPr lang="de-DE" baseline="0" dirty="0" err="1" smtClean="0"/>
              <a:t>amount</a:t>
            </a:r>
            <a:r>
              <a:rPr lang="de-DE" baseline="0" dirty="0" smtClean="0"/>
              <a:t> </a:t>
            </a:r>
            <a:r>
              <a:rPr lang="de-DE" baseline="0" dirty="0" err="1" smtClean="0"/>
              <a:t>of</a:t>
            </a:r>
            <a:r>
              <a:rPr lang="de-DE" baseline="0" dirty="0" smtClean="0"/>
              <a:t> </a:t>
            </a:r>
            <a:r>
              <a:rPr lang="de-DE" baseline="0" dirty="0" err="1" smtClean="0"/>
              <a:t>energy</a:t>
            </a:r>
            <a:r>
              <a:rPr lang="de-DE" baseline="0" dirty="0" smtClean="0"/>
              <a:t> </a:t>
            </a:r>
            <a:r>
              <a:rPr lang="de-DE" baseline="0" dirty="0" err="1" smtClean="0"/>
              <a:t>equalling</a:t>
            </a:r>
            <a:r>
              <a:rPr lang="de-DE" baseline="0" dirty="0" smtClean="0"/>
              <a:t> </a:t>
            </a:r>
            <a:r>
              <a:rPr lang="de-DE" baseline="0" dirty="0" err="1" smtClean="0"/>
              <a:t>that</a:t>
            </a:r>
            <a:r>
              <a:rPr lang="de-DE" baseline="0" dirty="0" smtClean="0"/>
              <a:t> </a:t>
            </a:r>
            <a:r>
              <a:rPr lang="de-DE" baseline="0" dirty="0" err="1" smtClean="0"/>
              <a:t>of</a:t>
            </a:r>
            <a:r>
              <a:rPr lang="de-DE" baseline="0" dirty="0" smtClean="0"/>
              <a:t> a </a:t>
            </a:r>
            <a:r>
              <a:rPr lang="de-DE" baseline="0" dirty="0" err="1" smtClean="0"/>
              <a:t>photon</a:t>
            </a:r>
            <a:r>
              <a:rPr lang="de-DE" baseline="0" dirty="0" smtClean="0"/>
              <a:t> </a:t>
            </a:r>
            <a:r>
              <a:rPr lang="de-DE" baseline="0" dirty="0" err="1" smtClean="0"/>
              <a:t>of</a:t>
            </a:r>
            <a:r>
              <a:rPr lang="de-DE" baseline="0" dirty="0" smtClean="0"/>
              <a:t> 680nm </a:t>
            </a:r>
            <a:r>
              <a:rPr lang="de-DE" baseline="0" dirty="0" err="1" smtClean="0"/>
              <a:t>wavelength</a:t>
            </a:r>
            <a:r>
              <a:rPr lang="de-DE" baseline="0" dirty="0" smtClean="0"/>
              <a:t>, </a:t>
            </a:r>
            <a:r>
              <a:rPr lang="de-DE" baseline="0" dirty="0" err="1" smtClean="0"/>
              <a:t>hence</a:t>
            </a:r>
            <a:r>
              <a:rPr lang="de-DE" baseline="0" dirty="0" smtClean="0"/>
              <a:t> </a:t>
            </a:r>
            <a:r>
              <a:rPr lang="de-DE" baseline="0" dirty="0" err="1" smtClean="0"/>
              <a:t>it</a:t>
            </a:r>
            <a:r>
              <a:rPr lang="de-DE" baseline="0" dirty="0" smtClean="0"/>
              <a:t> </a:t>
            </a:r>
            <a:r>
              <a:rPr lang="de-DE" baseline="0" dirty="0" err="1" smtClean="0"/>
              <a:t>is</a:t>
            </a:r>
            <a:r>
              <a:rPr lang="de-DE" baseline="0" dirty="0" smtClean="0"/>
              <a:t> </a:t>
            </a:r>
            <a:r>
              <a:rPr lang="de-DE" baseline="0" dirty="0" err="1" smtClean="0"/>
              <a:t>called</a:t>
            </a:r>
            <a:r>
              <a:rPr lang="de-DE" baseline="0" dirty="0" smtClean="0"/>
              <a:t> P680. </a:t>
            </a:r>
          </a:p>
          <a:p>
            <a:r>
              <a:rPr lang="de-DE" baseline="0" dirty="0" smtClean="0"/>
              <a:t>The </a:t>
            </a:r>
            <a:r>
              <a:rPr lang="de-DE" baseline="0" dirty="0" err="1" smtClean="0"/>
              <a:t>central</a:t>
            </a:r>
            <a:r>
              <a:rPr lang="de-DE" baseline="0" dirty="0" smtClean="0"/>
              <a:t> </a:t>
            </a:r>
            <a:r>
              <a:rPr lang="de-DE" baseline="0" dirty="0" err="1" smtClean="0"/>
              <a:t>chlorophyll</a:t>
            </a:r>
            <a:r>
              <a:rPr lang="de-DE" baseline="0" dirty="0" smtClean="0"/>
              <a:t> a in </a:t>
            </a:r>
            <a:r>
              <a:rPr lang="de-DE" baseline="0" dirty="0" err="1" smtClean="0"/>
              <a:t>the</a:t>
            </a:r>
            <a:r>
              <a:rPr lang="de-DE" baseline="0" dirty="0" smtClean="0"/>
              <a:t> </a:t>
            </a:r>
            <a:r>
              <a:rPr lang="de-DE" baseline="0" dirty="0" err="1" smtClean="0"/>
              <a:t>reaction</a:t>
            </a:r>
            <a:r>
              <a:rPr lang="de-DE" baseline="0" dirty="0" smtClean="0"/>
              <a:t> </a:t>
            </a:r>
            <a:r>
              <a:rPr lang="de-DE" baseline="0" dirty="0" err="1" smtClean="0"/>
              <a:t>centre</a:t>
            </a:r>
            <a:r>
              <a:rPr lang="de-DE" baseline="0" dirty="0" smtClean="0"/>
              <a:t> </a:t>
            </a:r>
            <a:r>
              <a:rPr lang="de-DE" baseline="0" dirty="0" err="1" smtClean="0"/>
              <a:t>of</a:t>
            </a:r>
            <a:r>
              <a:rPr lang="de-DE" baseline="0" dirty="0" smtClean="0"/>
              <a:t> PS I </a:t>
            </a:r>
            <a:r>
              <a:rPr lang="de-DE" baseline="0" dirty="0" err="1" smtClean="0"/>
              <a:t>is</a:t>
            </a:r>
            <a:r>
              <a:rPr lang="de-DE" baseline="0" dirty="0" smtClean="0"/>
              <a:t> </a:t>
            </a:r>
            <a:r>
              <a:rPr lang="de-DE" baseline="0" dirty="0" err="1" smtClean="0"/>
              <a:t>excited</a:t>
            </a:r>
            <a:r>
              <a:rPr lang="de-DE" baseline="0" dirty="0" smtClean="0"/>
              <a:t> </a:t>
            </a:r>
            <a:r>
              <a:rPr lang="de-DE" baseline="0" dirty="0" err="1" smtClean="0"/>
              <a:t>with</a:t>
            </a:r>
            <a:r>
              <a:rPr lang="de-DE" baseline="0" dirty="0" smtClean="0"/>
              <a:t> an „</a:t>
            </a:r>
            <a:r>
              <a:rPr lang="de-DE" baseline="0" dirty="0" err="1" smtClean="0"/>
              <a:t>energy</a:t>
            </a:r>
            <a:r>
              <a:rPr lang="de-DE" baseline="0" dirty="0" smtClean="0"/>
              <a:t> </a:t>
            </a:r>
            <a:r>
              <a:rPr lang="de-DE" baseline="0" dirty="0" err="1" smtClean="0"/>
              <a:t>parcel</a:t>
            </a:r>
            <a:r>
              <a:rPr lang="de-DE" baseline="0" dirty="0" smtClean="0"/>
              <a:t>“ </a:t>
            </a:r>
            <a:r>
              <a:rPr lang="de-DE" baseline="0" dirty="0" err="1" smtClean="0"/>
              <a:t>that</a:t>
            </a:r>
            <a:r>
              <a:rPr lang="de-DE" baseline="0" dirty="0" smtClean="0"/>
              <a:t> </a:t>
            </a:r>
            <a:r>
              <a:rPr lang="de-DE" baseline="0" dirty="0" err="1" smtClean="0"/>
              <a:t>equals</a:t>
            </a:r>
            <a:r>
              <a:rPr lang="de-DE" baseline="0" dirty="0" smtClean="0"/>
              <a:t> </a:t>
            </a:r>
            <a:r>
              <a:rPr lang="de-DE" baseline="0" dirty="0" err="1" smtClean="0"/>
              <a:t>that</a:t>
            </a:r>
            <a:r>
              <a:rPr lang="de-DE" baseline="0" dirty="0" smtClean="0"/>
              <a:t> </a:t>
            </a:r>
            <a:r>
              <a:rPr lang="de-DE" baseline="0" dirty="0" err="1" smtClean="0"/>
              <a:t>of</a:t>
            </a:r>
            <a:r>
              <a:rPr lang="de-DE" baseline="0" dirty="0" smtClean="0"/>
              <a:t> a 700nm-photon, </a:t>
            </a:r>
            <a:r>
              <a:rPr lang="de-DE" baseline="0" dirty="0" err="1" smtClean="0"/>
              <a:t>it</a:t>
            </a:r>
            <a:r>
              <a:rPr lang="de-DE" baseline="0" dirty="0" smtClean="0"/>
              <a:t> </a:t>
            </a:r>
            <a:r>
              <a:rPr lang="de-DE" baseline="0" dirty="0" err="1" smtClean="0"/>
              <a:t>is</a:t>
            </a:r>
            <a:r>
              <a:rPr lang="de-DE" baseline="0" dirty="0" smtClean="0"/>
              <a:t> </a:t>
            </a:r>
            <a:r>
              <a:rPr lang="de-DE" baseline="0" dirty="0" err="1" smtClean="0"/>
              <a:t>called</a:t>
            </a:r>
            <a:r>
              <a:rPr lang="de-DE" baseline="0" dirty="0" smtClean="0"/>
              <a:t> P700. </a:t>
            </a:r>
          </a:p>
          <a:p>
            <a:endParaRPr lang="de-DE" baseline="0" dirty="0" smtClean="0"/>
          </a:p>
          <a:p>
            <a:r>
              <a:rPr lang="de-DE" baseline="0" dirty="0" smtClean="0"/>
              <a:t>In </a:t>
            </a:r>
            <a:r>
              <a:rPr lang="de-DE" baseline="0" dirty="0" err="1" smtClean="0"/>
              <a:t>the</a:t>
            </a:r>
            <a:r>
              <a:rPr lang="de-DE" baseline="0" dirty="0" smtClean="0"/>
              <a:t> </a:t>
            </a:r>
            <a:r>
              <a:rPr lang="de-DE" baseline="0" dirty="0" err="1" smtClean="0"/>
              <a:t>reaction</a:t>
            </a:r>
            <a:r>
              <a:rPr lang="de-DE" baseline="0" dirty="0" smtClean="0"/>
              <a:t> </a:t>
            </a:r>
            <a:r>
              <a:rPr lang="de-DE" baseline="0" dirty="0" err="1" smtClean="0"/>
              <a:t>centres</a:t>
            </a:r>
            <a:r>
              <a:rPr lang="de-DE" baseline="0" dirty="0" smtClean="0"/>
              <a:t>, </a:t>
            </a:r>
            <a:r>
              <a:rPr lang="de-DE" baseline="0" dirty="0" err="1" smtClean="0"/>
              <a:t>the</a:t>
            </a:r>
            <a:r>
              <a:rPr lang="de-DE" baseline="0" dirty="0" smtClean="0"/>
              <a:t> </a:t>
            </a:r>
            <a:r>
              <a:rPr lang="de-DE" baseline="0" dirty="0" err="1" smtClean="0"/>
              <a:t>excited</a:t>
            </a:r>
            <a:r>
              <a:rPr lang="de-DE" baseline="0" dirty="0" smtClean="0"/>
              <a:t> </a:t>
            </a:r>
            <a:r>
              <a:rPr lang="de-DE" baseline="0" dirty="0" err="1" smtClean="0"/>
              <a:t>electrons</a:t>
            </a:r>
            <a:r>
              <a:rPr lang="de-DE" baseline="0" dirty="0" smtClean="0"/>
              <a:t> do not </a:t>
            </a:r>
            <a:r>
              <a:rPr lang="de-DE" baseline="0" dirty="0" err="1" smtClean="0"/>
              <a:t>return</a:t>
            </a:r>
            <a:r>
              <a:rPr lang="de-DE" baseline="0" dirty="0" smtClean="0"/>
              <a:t> </a:t>
            </a:r>
            <a:r>
              <a:rPr lang="de-DE" baseline="0" dirty="0" err="1" smtClean="0"/>
              <a:t>to</a:t>
            </a:r>
            <a:r>
              <a:rPr lang="de-DE" baseline="0" dirty="0" smtClean="0"/>
              <a:t> </a:t>
            </a:r>
            <a:r>
              <a:rPr lang="de-DE" baseline="0" dirty="0" err="1" smtClean="0"/>
              <a:t>their</a:t>
            </a:r>
            <a:r>
              <a:rPr lang="de-DE" baseline="0" dirty="0" smtClean="0"/>
              <a:t> </a:t>
            </a:r>
            <a:r>
              <a:rPr lang="de-DE" baseline="0" dirty="0" err="1" smtClean="0"/>
              <a:t>ground</a:t>
            </a:r>
            <a:r>
              <a:rPr lang="de-DE" baseline="0" dirty="0" smtClean="0"/>
              <a:t> </a:t>
            </a:r>
            <a:r>
              <a:rPr lang="de-DE" baseline="0" dirty="0" err="1" smtClean="0"/>
              <a:t>state</a:t>
            </a:r>
            <a:r>
              <a:rPr lang="de-DE" baseline="0" dirty="0" smtClean="0"/>
              <a:t> </a:t>
            </a:r>
            <a:r>
              <a:rPr lang="de-DE" baseline="0" dirty="0" err="1" smtClean="0"/>
              <a:t>and</a:t>
            </a:r>
            <a:r>
              <a:rPr lang="de-DE" baseline="0" dirty="0" smtClean="0"/>
              <a:t> </a:t>
            </a:r>
            <a:r>
              <a:rPr lang="de-DE" baseline="0" dirty="0" err="1" smtClean="0"/>
              <a:t>transfer</a:t>
            </a:r>
            <a:r>
              <a:rPr lang="de-DE" baseline="0" dirty="0" smtClean="0"/>
              <a:t> </a:t>
            </a:r>
            <a:r>
              <a:rPr lang="de-DE" baseline="0" dirty="0" err="1" smtClean="0"/>
              <a:t>the</a:t>
            </a:r>
            <a:r>
              <a:rPr lang="de-DE" baseline="0" dirty="0" smtClean="0"/>
              <a:t> </a:t>
            </a:r>
            <a:r>
              <a:rPr lang="de-DE" baseline="0" dirty="0" err="1" smtClean="0"/>
              <a:t>energy</a:t>
            </a:r>
            <a:r>
              <a:rPr lang="de-DE" baseline="0" dirty="0" smtClean="0"/>
              <a:t> </a:t>
            </a:r>
            <a:r>
              <a:rPr lang="de-DE" baseline="0" dirty="0" err="1" smtClean="0"/>
              <a:t>to</a:t>
            </a:r>
            <a:r>
              <a:rPr lang="de-DE" baseline="0" dirty="0" smtClean="0"/>
              <a:t> </a:t>
            </a:r>
            <a:r>
              <a:rPr lang="de-DE" baseline="0" dirty="0" err="1" smtClean="0"/>
              <a:t>another</a:t>
            </a:r>
            <a:r>
              <a:rPr lang="de-DE" baseline="0" dirty="0" smtClean="0"/>
              <a:t> </a:t>
            </a:r>
            <a:r>
              <a:rPr lang="de-DE" baseline="0" dirty="0" err="1" smtClean="0"/>
              <a:t>electron</a:t>
            </a:r>
            <a:r>
              <a:rPr lang="de-DE" baseline="0" dirty="0" smtClean="0"/>
              <a:t>, but </a:t>
            </a:r>
            <a:r>
              <a:rPr lang="de-DE" baseline="0" dirty="0" err="1" smtClean="0"/>
              <a:t>the</a:t>
            </a:r>
            <a:r>
              <a:rPr lang="de-DE" baseline="0" dirty="0" smtClean="0"/>
              <a:t> </a:t>
            </a:r>
            <a:r>
              <a:rPr lang="de-DE" baseline="0" dirty="0" err="1" smtClean="0"/>
              <a:t>excited</a:t>
            </a:r>
            <a:r>
              <a:rPr lang="de-DE" baseline="0" dirty="0" smtClean="0"/>
              <a:t> </a:t>
            </a:r>
            <a:r>
              <a:rPr lang="de-DE" baseline="0" dirty="0" err="1" smtClean="0"/>
              <a:t>electrons</a:t>
            </a:r>
            <a:r>
              <a:rPr lang="de-DE" baseline="0" dirty="0" smtClean="0"/>
              <a:t> </a:t>
            </a:r>
            <a:r>
              <a:rPr lang="de-DE" baseline="0" dirty="0" err="1" smtClean="0"/>
              <a:t>themselves</a:t>
            </a:r>
            <a:r>
              <a:rPr lang="de-DE" baseline="0" dirty="0" smtClean="0"/>
              <a:t> </a:t>
            </a:r>
            <a:r>
              <a:rPr lang="de-DE" baseline="0" dirty="0" err="1" smtClean="0"/>
              <a:t>are</a:t>
            </a:r>
            <a:r>
              <a:rPr lang="de-DE" baseline="0" dirty="0" smtClean="0"/>
              <a:t> </a:t>
            </a:r>
            <a:r>
              <a:rPr lang="de-DE" baseline="0" dirty="0" err="1" smtClean="0"/>
              <a:t>transferred</a:t>
            </a:r>
            <a:r>
              <a:rPr lang="de-DE" baseline="0" dirty="0" smtClean="0"/>
              <a:t> </a:t>
            </a:r>
            <a:r>
              <a:rPr lang="de-DE" baseline="0" dirty="0" err="1" smtClean="0"/>
              <a:t>to</a:t>
            </a:r>
            <a:r>
              <a:rPr lang="de-DE" baseline="0" dirty="0" smtClean="0"/>
              <a:t> </a:t>
            </a:r>
            <a:r>
              <a:rPr lang="de-DE" baseline="0" dirty="0" err="1" smtClean="0"/>
              <a:t>the</a:t>
            </a:r>
            <a:r>
              <a:rPr lang="de-DE" baseline="0" dirty="0" smtClean="0"/>
              <a:t> </a:t>
            </a:r>
            <a:r>
              <a:rPr lang="de-DE" baseline="0" dirty="0" err="1" smtClean="0"/>
              <a:t>first</a:t>
            </a:r>
            <a:r>
              <a:rPr lang="de-DE" baseline="0" dirty="0" smtClean="0"/>
              <a:t> </a:t>
            </a:r>
            <a:r>
              <a:rPr lang="de-DE" baseline="0" dirty="0" err="1" smtClean="0"/>
              <a:t>acceptor</a:t>
            </a:r>
            <a:r>
              <a:rPr lang="de-DE" baseline="0" dirty="0" smtClean="0"/>
              <a:t> in </a:t>
            </a:r>
            <a:r>
              <a:rPr lang="de-DE" baseline="0" dirty="0" err="1" smtClean="0"/>
              <a:t>the</a:t>
            </a:r>
            <a:r>
              <a:rPr lang="de-DE" baseline="0" dirty="0" smtClean="0"/>
              <a:t> </a:t>
            </a:r>
            <a:r>
              <a:rPr lang="de-DE" baseline="0" dirty="0" err="1" smtClean="0"/>
              <a:t>electron</a:t>
            </a:r>
            <a:r>
              <a:rPr lang="de-DE" baseline="0" dirty="0" smtClean="0"/>
              <a:t> </a:t>
            </a:r>
            <a:r>
              <a:rPr lang="de-DE" baseline="0" dirty="0" err="1" smtClean="0"/>
              <a:t>transport</a:t>
            </a:r>
            <a:r>
              <a:rPr lang="de-DE" baseline="0" dirty="0" smtClean="0"/>
              <a:t> </a:t>
            </a:r>
            <a:r>
              <a:rPr lang="de-DE" baseline="0" dirty="0" err="1" smtClean="0"/>
              <a:t>chain</a:t>
            </a:r>
            <a:r>
              <a:rPr lang="de-DE" baseline="0" dirty="0" smtClean="0"/>
              <a:t> in PS II, </a:t>
            </a:r>
            <a:r>
              <a:rPr lang="de-DE" baseline="0" dirty="0" err="1" smtClean="0"/>
              <a:t>to</a:t>
            </a:r>
            <a:r>
              <a:rPr lang="de-DE" baseline="0" dirty="0" smtClean="0"/>
              <a:t> </a:t>
            </a:r>
            <a:r>
              <a:rPr lang="de-DE" baseline="0" dirty="0" err="1" smtClean="0"/>
              <a:t>Ferredoxin</a:t>
            </a:r>
            <a:r>
              <a:rPr lang="de-DE" baseline="0" dirty="0" smtClean="0"/>
              <a:t> in PS I. Charge </a:t>
            </a:r>
            <a:r>
              <a:rPr lang="de-DE" baseline="0" dirty="0" err="1" smtClean="0"/>
              <a:t>separation</a:t>
            </a:r>
            <a:r>
              <a:rPr lang="de-DE" baseline="0" dirty="0" smtClean="0"/>
              <a:t> </a:t>
            </a:r>
            <a:r>
              <a:rPr lang="de-DE" baseline="0" dirty="0" err="1" smtClean="0"/>
              <a:t>takes</a:t>
            </a:r>
            <a:r>
              <a:rPr lang="de-DE" baseline="0" dirty="0" smtClean="0"/>
              <a:t> </a:t>
            </a:r>
            <a:r>
              <a:rPr lang="de-DE" baseline="0" dirty="0" err="1" smtClean="0"/>
              <a:t>place</a:t>
            </a:r>
            <a:r>
              <a:rPr lang="de-DE" baseline="0" dirty="0" smtClean="0"/>
              <a:t>, </a:t>
            </a:r>
            <a:r>
              <a:rPr lang="de-DE" baseline="0" dirty="0" err="1" smtClean="0"/>
              <a:t>which</a:t>
            </a:r>
            <a:r>
              <a:rPr lang="de-DE" baseline="0" dirty="0" smtClean="0"/>
              <a:t> </a:t>
            </a:r>
            <a:r>
              <a:rPr lang="de-DE" baseline="0" dirty="0" err="1" smtClean="0"/>
              <a:t>is</a:t>
            </a:r>
            <a:r>
              <a:rPr lang="de-DE" baseline="0" dirty="0" smtClean="0"/>
              <a:t> a </a:t>
            </a:r>
            <a:r>
              <a:rPr lang="de-DE" baseline="0" dirty="0" err="1" smtClean="0"/>
              <a:t>photochemical</a:t>
            </a:r>
            <a:r>
              <a:rPr lang="de-DE" baseline="0" dirty="0" smtClean="0"/>
              <a:t> </a:t>
            </a:r>
            <a:r>
              <a:rPr lang="de-DE" baseline="0" dirty="0" err="1" smtClean="0"/>
              <a:t>reaction</a:t>
            </a:r>
            <a:r>
              <a:rPr lang="de-DE" baseline="0" dirty="0" smtClean="0"/>
              <a:t> </a:t>
            </a:r>
            <a:r>
              <a:rPr lang="de-DE" baseline="0" dirty="0" err="1" smtClean="0"/>
              <a:t>or</a:t>
            </a:r>
            <a:r>
              <a:rPr lang="de-DE" baseline="0" dirty="0" smtClean="0"/>
              <a:t> </a:t>
            </a:r>
            <a:r>
              <a:rPr lang="de-DE" baseline="0" dirty="0" err="1" smtClean="0"/>
              <a:t>photochemical</a:t>
            </a:r>
            <a:r>
              <a:rPr lang="de-DE" baseline="0" dirty="0" smtClean="0"/>
              <a:t> </a:t>
            </a:r>
            <a:r>
              <a:rPr lang="de-DE" baseline="0" dirty="0" err="1" smtClean="0"/>
              <a:t>work</a:t>
            </a:r>
            <a:r>
              <a:rPr lang="de-DE" baseline="0" dirty="0" smtClean="0"/>
              <a:t>. </a:t>
            </a:r>
            <a:endParaRPr lang="de-DE" dirty="0" smtClean="0"/>
          </a:p>
        </p:txBody>
      </p:sp>
      <p:sp>
        <p:nvSpPr>
          <p:cNvPr id="4" name="Foliennummernplatzhalter 3"/>
          <p:cNvSpPr>
            <a:spLocks noGrp="1"/>
          </p:cNvSpPr>
          <p:nvPr>
            <p:ph type="sldNum" sz="quarter" idx="10"/>
          </p:nvPr>
        </p:nvSpPr>
        <p:spPr/>
        <p:txBody>
          <a:bodyPr/>
          <a:lstStyle/>
          <a:p>
            <a:fld id="{0FE06A18-B6B3-4D1F-9B44-D5FFF42782DB}" type="slidenum">
              <a:rPr lang="de-DE" smtClean="0"/>
              <a:t>7</a:t>
            </a:fld>
            <a:endParaRPr lang="de-DE"/>
          </a:p>
        </p:txBody>
      </p:sp>
    </p:spTree>
    <p:extLst>
      <p:ext uri="{BB962C8B-B14F-4D97-AF65-F5344CB8AC3E}">
        <p14:creationId xmlns:p14="http://schemas.microsoft.com/office/powerpoint/2010/main" val="3543837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This </a:t>
            </a:r>
            <a:r>
              <a:rPr lang="de-DE" dirty="0" err="1" smtClean="0"/>
              <a:t>is</a:t>
            </a:r>
            <a:r>
              <a:rPr lang="de-DE" dirty="0" smtClean="0"/>
              <a:t> </a:t>
            </a:r>
            <a:r>
              <a:rPr lang="de-DE" dirty="0" err="1" smtClean="0"/>
              <a:t>the</a:t>
            </a:r>
            <a:r>
              <a:rPr lang="de-DE" dirty="0" smtClean="0"/>
              <a:t> </a:t>
            </a:r>
            <a:r>
              <a:rPr lang="de-DE" dirty="0" err="1" smtClean="0"/>
              <a:t>chemical</a:t>
            </a:r>
            <a:r>
              <a:rPr lang="de-DE" baseline="0" dirty="0" smtClean="0"/>
              <a:t> </a:t>
            </a:r>
            <a:r>
              <a:rPr lang="de-DE" baseline="0" dirty="0" err="1" smtClean="0"/>
              <a:t>equation</a:t>
            </a:r>
            <a:r>
              <a:rPr lang="de-DE" baseline="0" dirty="0" smtClean="0"/>
              <a:t> </a:t>
            </a:r>
            <a:r>
              <a:rPr lang="de-DE" baseline="0" dirty="0" err="1" smtClean="0"/>
              <a:t>of</a:t>
            </a:r>
            <a:r>
              <a:rPr lang="de-DE" baseline="0" dirty="0" smtClean="0"/>
              <a:t> </a:t>
            </a:r>
            <a:r>
              <a:rPr lang="de-DE" baseline="0" dirty="0" err="1" smtClean="0"/>
              <a:t>the</a:t>
            </a:r>
            <a:r>
              <a:rPr lang="de-DE" baseline="0" dirty="0" smtClean="0"/>
              <a:t> light </a:t>
            </a:r>
            <a:r>
              <a:rPr lang="de-DE" baseline="0" dirty="0" err="1" smtClean="0"/>
              <a:t>reactions</a:t>
            </a:r>
            <a:r>
              <a:rPr lang="de-DE" baseline="0" dirty="0" smtClean="0"/>
              <a:t>, </a:t>
            </a:r>
            <a:r>
              <a:rPr lang="de-DE" baseline="0" dirty="0" err="1" smtClean="0"/>
              <a:t>scaled</a:t>
            </a:r>
            <a:r>
              <a:rPr lang="de-DE" baseline="0" dirty="0" smtClean="0"/>
              <a:t> </a:t>
            </a:r>
            <a:r>
              <a:rPr lang="de-DE" baseline="0" dirty="0" err="1" smtClean="0"/>
              <a:t>up</a:t>
            </a:r>
            <a:r>
              <a:rPr lang="de-DE" baseline="0" dirty="0" smtClean="0"/>
              <a:t> </a:t>
            </a:r>
            <a:r>
              <a:rPr lang="de-DE" baseline="0" dirty="0" err="1" smtClean="0"/>
              <a:t>to</a:t>
            </a:r>
            <a:r>
              <a:rPr lang="de-DE" baseline="0" dirty="0" smtClean="0"/>
              <a:t> </a:t>
            </a:r>
            <a:r>
              <a:rPr lang="de-DE" baseline="0" dirty="0" err="1" smtClean="0"/>
              <a:t>the</a:t>
            </a:r>
            <a:r>
              <a:rPr lang="de-DE" baseline="0" dirty="0" smtClean="0"/>
              <a:t> </a:t>
            </a:r>
            <a:r>
              <a:rPr lang="de-DE" baseline="0" dirty="0" err="1" smtClean="0"/>
              <a:t>number</a:t>
            </a:r>
            <a:r>
              <a:rPr lang="de-DE" baseline="0" dirty="0" smtClean="0"/>
              <a:t> </a:t>
            </a:r>
            <a:r>
              <a:rPr lang="de-DE" baseline="0" dirty="0" err="1" smtClean="0"/>
              <a:t>of</a:t>
            </a:r>
            <a:r>
              <a:rPr lang="de-DE" baseline="0" dirty="0" smtClean="0"/>
              <a:t> </a:t>
            </a:r>
            <a:r>
              <a:rPr lang="de-DE" sz="1200" dirty="0" smtClean="0">
                <a:sym typeface="Wingdings" panose="05000000000000000000" pitchFamily="2" charset="2"/>
              </a:rPr>
              <a:t>NADPH+H</a:t>
            </a:r>
            <a:r>
              <a:rPr lang="de-DE" sz="1200" baseline="30000" dirty="0" smtClean="0">
                <a:sym typeface="Wingdings" panose="05000000000000000000" pitchFamily="2" charset="2"/>
              </a:rPr>
              <a:t>+</a:t>
            </a:r>
            <a:r>
              <a:rPr lang="de-DE" baseline="0" dirty="0" smtClean="0"/>
              <a:t> </a:t>
            </a:r>
            <a:r>
              <a:rPr lang="de-DE" baseline="0" dirty="0" err="1" smtClean="0"/>
              <a:t>needed</a:t>
            </a:r>
            <a:r>
              <a:rPr lang="de-DE" baseline="0" dirty="0" smtClean="0"/>
              <a:t> </a:t>
            </a:r>
            <a:r>
              <a:rPr lang="de-DE" baseline="0" dirty="0" err="1" smtClean="0"/>
              <a:t>to</a:t>
            </a:r>
            <a:r>
              <a:rPr lang="de-DE" baseline="0" dirty="0" smtClean="0"/>
              <a:t> </a:t>
            </a:r>
            <a:r>
              <a:rPr lang="de-DE" baseline="0" dirty="0" err="1" smtClean="0"/>
              <a:t>reduce</a:t>
            </a:r>
            <a:r>
              <a:rPr lang="de-DE" baseline="0" dirty="0" smtClean="0"/>
              <a:t> </a:t>
            </a:r>
            <a:r>
              <a:rPr lang="de-DE" baseline="0" dirty="0" err="1" smtClean="0"/>
              <a:t>one</a:t>
            </a:r>
            <a:r>
              <a:rPr lang="de-DE" baseline="0" dirty="0" smtClean="0"/>
              <a:t> </a:t>
            </a:r>
            <a:r>
              <a:rPr lang="de-DE" baseline="0" dirty="0" err="1" smtClean="0"/>
              <a:t>molecule</a:t>
            </a:r>
            <a:r>
              <a:rPr lang="de-DE" baseline="0" dirty="0" smtClean="0"/>
              <a:t> </a:t>
            </a:r>
            <a:r>
              <a:rPr lang="de-DE" baseline="0" dirty="0" err="1" smtClean="0"/>
              <a:t>of</a:t>
            </a:r>
            <a:r>
              <a:rPr lang="de-DE" baseline="0" dirty="0" smtClean="0"/>
              <a:t> </a:t>
            </a:r>
            <a:r>
              <a:rPr lang="de-DE" baseline="0" dirty="0" err="1" smtClean="0"/>
              <a:t>glucose</a:t>
            </a:r>
            <a:r>
              <a:rPr lang="de-DE" baseline="0" dirty="0" smtClean="0"/>
              <a:t> in </a:t>
            </a:r>
            <a:r>
              <a:rPr lang="de-DE" baseline="0" dirty="0" err="1" smtClean="0"/>
              <a:t>the</a:t>
            </a:r>
            <a:r>
              <a:rPr lang="de-DE" baseline="0" dirty="0" smtClean="0"/>
              <a:t> Calvin </a:t>
            </a:r>
            <a:r>
              <a:rPr lang="de-DE" baseline="0" dirty="0" err="1" smtClean="0"/>
              <a:t>cycle</a:t>
            </a:r>
            <a:r>
              <a:rPr lang="de-DE" baseline="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smtClean="0"/>
              <a:t>12 H</a:t>
            </a:r>
            <a:r>
              <a:rPr lang="de-DE" sz="1200" baseline="-25000" dirty="0" smtClean="0"/>
              <a:t>2</a:t>
            </a:r>
            <a:r>
              <a:rPr lang="de-DE" sz="1200" dirty="0" smtClean="0"/>
              <a:t>O, 12 NADP</a:t>
            </a:r>
            <a:r>
              <a:rPr lang="de-DE" sz="1200" baseline="30000" dirty="0" smtClean="0"/>
              <a:t>+</a:t>
            </a:r>
            <a:r>
              <a:rPr lang="de-DE" sz="1200" dirty="0" smtClean="0"/>
              <a:t>, 18 ADP </a:t>
            </a:r>
            <a:r>
              <a:rPr lang="de-DE" sz="1200" dirty="0" err="1" smtClean="0"/>
              <a:t>and</a:t>
            </a:r>
            <a:r>
              <a:rPr lang="de-DE" sz="1200" dirty="0" smtClean="0"/>
              <a:t> 18 </a:t>
            </a:r>
            <a:r>
              <a:rPr lang="de-DE" sz="1200" dirty="0" err="1" smtClean="0"/>
              <a:t>anorganic</a:t>
            </a:r>
            <a:r>
              <a:rPr lang="de-DE" sz="1200" dirty="0" smtClean="0"/>
              <a:t> </a:t>
            </a:r>
            <a:r>
              <a:rPr lang="de-DE" sz="1200" dirty="0" err="1" smtClean="0"/>
              <a:t>phosphate</a:t>
            </a:r>
            <a:r>
              <a:rPr lang="de-DE" sz="1200" baseline="0" dirty="0" smtClean="0"/>
              <a:t> </a:t>
            </a:r>
            <a:r>
              <a:rPr lang="de-DE" sz="1200" baseline="0" dirty="0" err="1" smtClean="0"/>
              <a:t>react</a:t>
            </a:r>
            <a:r>
              <a:rPr lang="de-DE" sz="1200" baseline="0" dirty="0" smtClean="0"/>
              <a:t> </a:t>
            </a:r>
            <a:r>
              <a:rPr lang="de-DE" sz="1200" baseline="0" dirty="0" err="1" smtClean="0"/>
              <a:t>with</a:t>
            </a:r>
            <a:r>
              <a:rPr lang="de-DE" sz="1200" baseline="0" dirty="0" smtClean="0"/>
              <a:t> </a:t>
            </a:r>
            <a:r>
              <a:rPr lang="de-DE" sz="1200" baseline="0" dirty="0" err="1" smtClean="0"/>
              <a:t>the</a:t>
            </a:r>
            <a:r>
              <a:rPr lang="de-DE" sz="1200" baseline="0" dirty="0" smtClean="0"/>
              <a:t> </a:t>
            </a:r>
            <a:r>
              <a:rPr lang="de-DE" sz="1200" baseline="0" dirty="0" err="1" smtClean="0"/>
              <a:t>energy</a:t>
            </a:r>
            <a:r>
              <a:rPr lang="de-DE" sz="1200" baseline="0" dirty="0" smtClean="0"/>
              <a:t> </a:t>
            </a:r>
            <a:r>
              <a:rPr lang="de-DE" sz="1200" baseline="0" dirty="0" err="1" smtClean="0"/>
              <a:t>delivered</a:t>
            </a:r>
            <a:r>
              <a:rPr lang="de-DE" sz="1200" baseline="0" dirty="0" smtClean="0"/>
              <a:t> </a:t>
            </a:r>
            <a:r>
              <a:rPr lang="de-DE" sz="1200" baseline="0" dirty="0" err="1" smtClean="0"/>
              <a:t>by</a:t>
            </a:r>
            <a:r>
              <a:rPr lang="de-DE" sz="1200" baseline="0" dirty="0" smtClean="0"/>
              <a:t> </a:t>
            </a:r>
            <a:r>
              <a:rPr lang="de-DE" sz="1200" baseline="0" dirty="0" err="1" smtClean="0"/>
              <a:t>photons</a:t>
            </a:r>
            <a:r>
              <a:rPr lang="de-DE" sz="1200" baseline="0" dirty="0" smtClean="0"/>
              <a:t> </a:t>
            </a:r>
            <a:r>
              <a:rPr lang="de-DE" sz="1200" baseline="0" dirty="0" err="1" smtClean="0"/>
              <a:t>to</a:t>
            </a:r>
            <a:r>
              <a:rPr lang="de-DE" sz="1200" baseline="0" dirty="0" smtClean="0"/>
              <a:t> form</a:t>
            </a:r>
            <a:r>
              <a:rPr lang="de-DE" sz="1200" dirty="0" smtClean="0">
                <a:sym typeface="Wingdings" panose="05000000000000000000" pitchFamily="2" charset="2"/>
              </a:rPr>
              <a:t> 12 NADPH+H</a:t>
            </a:r>
            <a:r>
              <a:rPr lang="de-DE" sz="1200" baseline="30000" dirty="0" smtClean="0">
                <a:sym typeface="Wingdings" panose="05000000000000000000" pitchFamily="2" charset="2"/>
              </a:rPr>
              <a:t>+</a:t>
            </a:r>
            <a:r>
              <a:rPr lang="de-DE" sz="1200" dirty="0" smtClean="0">
                <a:sym typeface="Wingdings" panose="05000000000000000000" pitchFamily="2" charset="2"/>
              </a:rPr>
              <a:t>, </a:t>
            </a:r>
            <a:r>
              <a:rPr lang="de-DE" sz="1200" dirty="0" err="1" smtClean="0">
                <a:sym typeface="Wingdings" panose="05000000000000000000" pitchFamily="2" charset="2"/>
              </a:rPr>
              <a:t>that</a:t>
            </a:r>
            <a:r>
              <a:rPr lang="de-DE" sz="1200" dirty="0" smtClean="0">
                <a:sym typeface="Wingdings" panose="05000000000000000000" pitchFamily="2" charset="2"/>
              </a:rPr>
              <a:t> </a:t>
            </a:r>
            <a:r>
              <a:rPr lang="de-DE" sz="1200" dirty="0" err="1" smtClean="0">
                <a:sym typeface="Wingdings" panose="05000000000000000000" pitchFamily="2" charset="2"/>
              </a:rPr>
              <a:t>is</a:t>
            </a:r>
            <a:r>
              <a:rPr lang="de-DE" sz="1200" dirty="0" smtClean="0">
                <a:sym typeface="Wingdings" panose="05000000000000000000" pitchFamily="2" charset="2"/>
              </a:rPr>
              <a:t> 24 high</a:t>
            </a:r>
            <a:r>
              <a:rPr lang="de-DE" sz="1200" baseline="0" dirty="0" smtClean="0">
                <a:sym typeface="Wingdings" panose="05000000000000000000" pitchFamily="2" charset="2"/>
              </a:rPr>
              <a:t>-</a:t>
            </a:r>
            <a:r>
              <a:rPr lang="de-DE" sz="1200" baseline="0" dirty="0" err="1" smtClean="0">
                <a:sym typeface="Wingdings" panose="05000000000000000000" pitchFamily="2" charset="2"/>
              </a:rPr>
              <a:t>energy</a:t>
            </a:r>
            <a:r>
              <a:rPr lang="de-DE" sz="1200" baseline="0" dirty="0" smtClean="0">
                <a:sym typeface="Wingdings" panose="05000000000000000000" pitchFamily="2" charset="2"/>
              </a:rPr>
              <a:t> </a:t>
            </a:r>
            <a:r>
              <a:rPr lang="de-DE" sz="1200" baseline="0" dirty="0" err="1" smtClean="0">
                <a:sym typeface="Wingdings" panose="05000000000000000000" pitchFamily="2" charset="2"/>
              </a:rPr>
              <a:t>electrons</a:t>
            </a:r>
            <a:r>
              <a:rPr lang="de-DE" sz="1200" baseline="0" dirty="0" smtClean="0">
                <a:sym typeface="Wingdings" panose="05000000000000000000" pitchFamily="2" charset="2"/>
              </a:rPr>
              <a:t> </a:t>
            </a:r>
            <a:r>
              <a:rPr lang="de-DE" sz="1200" baseline="0" dirty="0" err="1" smtClean="0">
                <a:sym typeface="Wingdings" panose="05000000000000000000" pitchFamily="2" charset="2"/>
              </a:rPr>
              <a:t>with</a:t>
            </a:r>
            <a:r>
              <a:rPr lang="de-DE" sz="1200" baseline="0" dirty="0" smtClean="0">
                <a:sym typeface="Wingdings" panose="05000000000000000000" pitchFamily="2" charset="2"/>
              </a:rPr>
              <a:t> a negativ </a:t>
            </a:r>
            <a:r>
              <a:rPr lang="de-DE" sz="1200" baseline="0" dirty="0" err="1" smtClean="0">
                <a:sym typeface="Wingdings" panose="05000000000000000000" pitchFamily="2" charset="2"/>
              </a:rPr>
              <a:t>redox</a:t>
            </a:r>
            <a:r>
              <a:rPr lang="de-DE" sz="1200" baseline="0" dirty="0" smtClean="0">
                <a:sym typeface="Wingdings" panose="05000000000000000000" pitchFamily="2" charset="2"/>
              </a:rPr>
              <a:t> potential on 12 </a:t>
            </a:r>
            <a:r>
              <a:rPr lang="de-DE" sz="1200" baseline="0" dirty="0" err="1" smtClean="0">
                <a:sym typeface="Wingdings" panose="05000000000000000000" pitchFamily="2" charset="2"/>
              </a:rPr>
              <a:t>carriers</a:t>
            </a:r>
            <a:r>
              <a:rPr lang="de-DE" sz="1200" baseline="0" dirty="0" smtClean="0">
                <a:sym typeface="Wingdings" panose="05000000000000000000" pitchFamily="2" charset="2"/>
              </a:rPr>
              <a:t>,  </a:t>
            </a:r>
            <a:r>
              <a:rPr lang="de-DE" sz="1200" baseline="0" dirty="0" err="1" smtClean="0">
                <a:sym typeface="Wingdings" panose="05000000000000000000" pitchFamily="2" charset="2"/>
              </a:rPr>
              <a:t>and</a:t>
            </a:r>
            <a:r>
              <a:rPr lang="de-DE" sz="1200" baseline="0" dirty="0" smtClean="0">
                <a:sym typeface="Wingdings" panose="05000000000000000000" pitchFamily="2" charset="2"/>
              </a:rPr>
              <a:t> 1</a:t>
            </a:r>
            <a:r>
              <a:rPr lang="de-DE" sz="1200" dirty="0" smtClean="0">
                <a:sym typeface="Wingdings" panose="05000000000000000000" pitchFamily="2" charset="2"/>
              </a:rPr>
              <a:t>8 ATP, </a:t>
            </a:r>
            <a:r>
              <a:rPr lang="de-DE" sz="1200" dirty="0" err="1" smtClean="0">
                <a:sym typeface="Wingdings" panose="05000000000000000000" pitchFamily="2" charset="2"/>
              </a:rPr>
              <a:t>storage</a:t>
            </a:r>
            <a:r>
              <a:rPr lang="de-DE" sz="1200" baseline="0" dirty="0" smtClean="0">
                <a:sym typeface="Wingdings" panose="05000000000000000000" pitchFamily="2" charset="2"/>
              </a:rPr>
              <a:t> </a:t>
            </a:r>
            <a:r>
              <a:rPr lang="de-DE" sz="1200" baseline="0" dirty="0" err="1" smtClean="0">
                <a:sym typeface="Wingdings" panose="05000000000000000000" pitchFamily="2" charset="2"/>
              </a:rPr>
              <a:t>molecules</a:t>
            </a:r>
            <a:r>
              <a:rPr lang="de-DE" sz="1200" baseline="0" dirty="0" smtClean="0">
                <a:sym typeface="Wingdings" panose="05000000000000000000" pitchFamily="2" charset="2"/>
              </a:rPr>
              <a:t> </a:t>
            </a:r>
            <a:r>
              <a:rPr lang="de-DE" sz="1200" baseline="0" dirty="0" err="1" smtClean="0">
                <a:sym typeface="Wingdings" panose="05000000000000000000" pitchFamily="2" charset="2"/>
              </a:rPr>
              <a:t>of</a:t>
            </a:r>
            <a:r>
              <a:rPr lang="de-DE" sz="1200" baseline="0" dirty="0" smtClean="0">
                <a:sym typeface="Wingdings" panose="05000000000000000000" pitchFamily="2" charset="2"/>
              </a:rPr>
              <a:t> </a:t>
            </a:r>
            <a:r>
              <a:rPr lang="de-DE" sz="1200" baseline="0" dirty="0" err="1" smtClean="0">
                <a:sym typeface="Wingdings" panose="05000000000000000000" pitchFamily="2" charset="2"/>
              </a:rPr>
              <a:t>chemical</a:t>
            </a:r>
            <a:r>
              <a:rPr lang="de-DE" sz="1200" baseline="0" dirty="0" smtClean="0">
                <a:sym typeface="Wingdings" panose="05000000000000000000" pitchFamily="2" charset="2"/>
              </a:rPr>
              <a:t> </a:t>
            </a:r>
            <a:r>
              <a:rPr lang="de-DE" sz="1200" baseline="0" dirty="0" err="1" smtClean="0">
                <a:sym typeface="Wingdings" panose="05000000000000000000" pitchFamily="2" charset="2"/>
              </a:rPr>
              <a:t>energy</a:t>
            </a:r>
            <a:r>
              <a:rPr lang="de-DE" sz="1200" baseline="0" dirty="0" smtClean="0">
                <a:sym typeface="Wingdings" panose="05000000000000000000" pitchFamily="2" charset="2"/>
              </a:rPr>
              <a:t> </a:t>
            </a:r>
            <a:r>
              <a:rPr lang="de-DE" sz="1200" baseline="0" dirty="0" err="1" smtClean="0">
                <a:sym typeface="Wingdings" panose="05000000000000000000" pitchFamily="2" charset="2"/>
              </a:rPr>
              <a:t>and</a:t>
            </a:r>
            <a:r>
              <a:rPr lang="de-DE" sz="1200" baseline="0" dirty="0" smtClean="0">
                <a:sym typeface="Wingdings" panose="05000000000000000000" pitchFamily="2" charset="2"/>
              </a:rPr>
              <a:t> </a:t>
            </a:r>
            <a:r>
              <a:rPr lang="de-DE" sz="1200" dirty="0" smtClean="0">
                <a:sym typeface="Wingdings" panose="05000000000000000000" pitchFamily="2" charset="2"/>
              </a:rPr>
              <a:t>6 O</a:t>
            </a:r>
            <a:r>
              <a:rPr lang="de-DE" sz="1200" baseline="-25000" dirty="0" smtClean="0">
                <a:sym typeface="Wingdings" panose="05000000000000000000" pitchFamily="2" charset="2"/>
              </a:rPr>
              <a:t>2</a:t>
            </a:r>
          </a:p>
          <a:p>
            <a:endParaRPr lang="de-DE" dirty="0"/>
          </a:p>
        </p:txBody>
      </p:sp>
      <p:sp>
        <p:nvSpPr>
          <p:cNvPr id="4" name="Foliennummernplatzhalter 3"/>
          <p:cNvSpPr>
            <a:spLocks noGrp="1"/>
          </p:cNvSpPr>
          <p:nvPr>
            <p:ph type="sldNum" sz="quarter" idx="10"/>
          </p:nvPr>
        </p:nvSpPr>
        <p:spPr/>
        <p:txBody>
          <a:bodyPr/>
          <a:lstStyle/>
          <a:p>
            <a:fld id="{0FE06A18-B6B3-4D1F-9B44-D5FFF42782DB}" type="slidenum">
              <a:rPr lang="de-DE" smtClean="0"/>
              <a:t>8</a:t>
            </a:fld>
            <a:endParaRPr lang="de-DE"/>
          </a:p>
        </p:txBody>
      </p:sp>
    </p:spTree>
    <p:extLst>
      <p:ext uri="{BB962C8B-B14F-4D97-AF65-F5344CB8AC3E}">
        <p14:creationId xmlns:p14="http://schemas.microsoft.com/office/powerpoint/2010/main" val="1462633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smtClean="0"/>
              <a:t>In </a:t>
            </a:r>
            <a:r>
              <a:rPr lang="de-DE" dirty="0" err="1" smtClean="0"/>
              <a:t>the</a:t>
            </a:r>
            <a:r>
              <a:rPr lang="de-DE" dirty="0" smtClean="0"/>
              <a:t> Calvin </a:t>
            </a:r>
            <a:r>
              <a:rPr lang="de-DE" dirty="0" err="1" smtClean="0"/>
              <a:t>cycle</a:t>
            </a:r>
            <a:r>
              <a:rPr lang="de-DE" dirty="0" smtClean="0"/>
              <a:t>,</a:t>
            </a:r>
            <a:r>
              <a:rPr lang="de-DE" baseline="0" dirty="0" smtClean="0"/>
              <a:t> </a:t>
            </a:r>
            <a:r>
              <a:rPr lang="de-DE" baseline="0" dirty="0" err="1" smtClean="0"/>
              <a:t>both</a:t>
            </a:r>
            <a:r>
              <a:rPr lang="de-DE" baseline="0" dirty="0" smtClean="0"/>
              <a:t> </a:t>
            </a:r>
            <a:r>
              <a:rPr lang="de-DE" baseline="0" dirty="0" err="1" smtClean="0"/>
              <a:t>the</a:t>
            </a:r>
            <a:r>
              <a:rPr lang="de-DE" baseline="0" dirty="0" smtClean="0"/>
              <a:t> high-</a:t>
            </a:r>
            <a:r>
              <a:rPr lang="de-DE" baseline="0" dirty="0" err="1" smtClean="0"/>
              <a:t>energy</a:t>
            </a:r>
            <a:r>
              <a:rPr lang="de-DE" baseline="0" dirty="0" smtClean="0"/>
              <a:t> </a:t>
            </a:r>
            <a:r>
              <a:rPr lang="de-DE" baseline="0" dirty="0" err="1" smtClean="0"/>
              <a:t>electrons</a:t>
            </a:r>
            <a:r>
              <a:rPr lang="de-DE" baseline="0" dirty="0" smtClean="0"/>
              <a:t> </a:t>
            </a:r>
            <a:r>
              <a:rPr lang="de-DE" baseline="0" dirty="0" err="1" smtClean="0"/>
              <a:t>of</a:t>
            </a:r>
            <a:r>
              <a:rPr lang="de-DE" baseline="0" dirty="0" smtClean="0"/>
              <a:t> </a:t>
            </a:r>
            <a:r>
              <a:rPr lang="de-DE" sz="1200" dirty="0" smtClean="0">
                <a:sym typeface="Wingdings" panose="05000000000000000000" pitchFamily="2" charset="2"/>
              </a:rPr>
              <a:t>NADPH+H</a:t>
            </a:r>
            <a:r>
              <a:rPr lang="de-DE" sz="1200" baseline="30000" dirty="0" smtClean="0">
                <a:sym typeface="Wingdings" panose="05000000000000000000" pitchFamily="2" charset="2"/>
              </a:rPr>
              <a:t>+</a:t>
            </a:r>
            <a:r>
              <a:rPr lang="de-DE" sz="1200" baseline="0" dirty="0" smtClean="0">
                <a:sym typeface="Wingdings" panose="05000000000000000000" pitchFamily="2" charset="2"/>
              </a:rPr>
              <a:t> </a:t>
            </a:r>
            <a:r>
              <a:rPr lang="de-DE" sz="1200" baseline="0" dirty="0" err="1" smtClean="0">
                <a:sym typeface="Wingdings" panose="05000000000000000000" pitchFamily="2" charset="2"/>
              </a:rPr>
              <a:t>and</a:t>
            </a:r>
            <a:r>
              <a:rPr lang="de-DE" sz="1200" baseline="0" dirty="0" smtClean="0">
                <a:sym typeface="Wingdings" panose="05000000000000000000" pitchFamily="2" charset="2"/>
              </a:rPr>
              <a:t> </a:t>
            </a:r>
            <a:r>
              <a:rPr lang="de-DE" sz="1200" baseline="0" dirty="0" err="1" smtClean="0">
                <a:sym typeface="Wingdings" panose="05000000000000000000" pitchFamily="2" charset="2"/>
              </a:rPr>
              <a:t>the</a:t>
            </a:r>
            <a:r>
              <a:rPr lang="de-DE" sz="1200" baseline="0" dirty="0" smtClean="0">
                <a:sym typeface="Wingdings" panose="05000000000000000000" pitchFamily="2" charset="2"/>
              </a:rPr>
              <a:t> </a:t>
            </a:r>
            <a:r>
              <a:rPr lang="de-DE" sz="1200" baseline="0" dirty="0" err="1" smtClean="0">
                <a:sym typeface="Wingdings" panose="05000000000000000000" pitchFamily="2" charset="2"/>
              </a:rPr>
              <a:t>chemical</a:t>
            </a:r>
            <a:r>
              <a:rPr lang="de-DE" sz="1200" baseline="0" dirty="0" smtClean="0">
                <a:sym typeface="Wingdings" panose="05000000000000000000" pitchFamily="2" charset="2"/>
              </a:rPr>
              <a:t> </a:t>
            </a:r>
            <a:r>
              <a:rPr lang="de-DE" sz="1200" baseline="0" dirty="0" err="1" smtClean="0">
                <a:sym typeface="Wingdings" panose="05000000000000000000" pitchFamily="2" charset="2"/>
              </a:rPr>
              <a:t>energy</a:t>
            </a:r>
            <a:r>
              <a:rPr lang="de-DE" sz="1200" baseline="0" dirty="0" smtClean="0">
                <a:sym typeface="Wingdings" panose="05000000000000000000" pitchFamily="2" charset="2"/>
              </a:rPr>
              <a:t> </a:t>
            </a:r>
            <a:r>
              <a:rPr lang="de-DE" sz="1200" baseline="0" dirty="0" err="1" smtClean="0">
                <a:sym typeface="Wingdings" panose="05000000000000000000" pitchFamily="2" charset="2"/>
              </a:rPr>
              <a:t>of</a:t>
            </a:r>
            <a:r>
              <a:rPr lang="de-DE" sz="1200" baseline="0" dirty="0" smtClean="0">
                <a:sym typeface="Wingdings" panose="05000000000000000000" pitchFamily="2" charset="2"/>
              </a:rPr>
              <a:t> ATP </a:t>
            </a:r>
            <a:r>
              <a:rPr lang="de-DE" sz="1200" baseline="0" dirty="0" err="1" smtClean="0">
                <a:sym typeface="Wingdings" panose="05000000000000000000" pitchFamily="2" charset="2"/>
              </a:rPr>
              <a:t>are</a:t>
            </a:r>
            <a:r>
              <a:rPr lang="de-DE" sz="1200" baseline="0" dirty="0" smtClean="0">
                <a:sym typeface="Wingdings" panose="05000000000000000000" pitchFamily="2" charset="2"/>
              </a:rPr>
              <a:t> </a:t>
            </a:r>
            <a:r>
              <a:rPr lang="de-DE" sz="1200" baseline="0" dirty="0" err="1" smtClean="0">
                <a:sym typeface="Wingdings" panose="05000000000000000000" pitchFamily="2" charset="2"/>
              </a:rPr>
              <a:t>used</a:t>
            </a:r>
            <a:r>
              <a:rPr lang="de-DE" sz="1200" baseline="0" dirty="0" smtClean="0">
                <a:sym typeface="Wingdings" panose="05000000000000000000" pitchFamily="2" charset="2"/>
              </a:rPr>
              <a:t> </a:t>
            </a:r>
            <a:r>
              <a:rPr lang="de-DE" sz="1200" baseline="0" dirty="0" err="1" smtClean="0">
                <a:sym typeface="Wingdings" panose="05000000000000000000" pitchFamily="2" charset="2"/>
              </a:rPr>
              <a:t>to</a:t>
            </a:r>
            <a:r>
              <a:rPr lang="de-DE" sz="1200" baseline="0" dirty="0" smtClean="0">
                <a:sym typeface="Wingdings" panose="05000000000000000000" pitchFamily="2" charset="2"/>
              </a:rPr>
              <a:t> </a:t>
            </a:r>
            <a:r>
              <a:rPr lang="de-DE" sz="1200" baseline="0" dirty="0" err="1" smtClean="0">
                <a:sym typeface="Wingdings" panose="05000000000000000000" pitchFamily="2" charset="2"/>
              </a:rPr>
              <a:t>reduce</a:t>
            </a:r>
            <a:r>
              <a:rPr lang="de-DE" sz="1200" baseline="0" dirty="0" smtClean="0">
                <a:sym typeface="Wingdings" panose="05000000000000000000" pitchFamily="2" charset="2"/>
              </a:rPr>
              <a:t> 6 </a:t>
            </a:r>
            <a:r>
              <a:rPr lang="de-DE" sz="1200" baseline="0" dirty="0" err="1" smtClean="0">
                <a:sym typeface="Wingdings" panose="05000000000000000000" pitchFamily="2" charset="2"/>
              </a:rPr>
              <a:t>carbondioxide</a:t>
            </a:r>
            <a:r>
              <a:rPr lang="de-DE" sz="1200" baseline="0" dirty="0" smtClean="0">
                <a:sym typeface="Wingdings" panose="05000000000000000000" pitchFamily="2" charset="2"/>
              </a:rPr>
              <a:t> </a:t>
            </a:r>
            <a:r>
              <a:rPr lang="de-DE" sz="1200" baseline="0" dirty="0" err="1" smtClean="0">
                <a:sym typeface="Wingdings" panose="05000000000000000000" pitchFamily="2" charset="2"/>
              </a:rPr>
              <a:t>to</a:t>
            </a:r>
            <a:r>
              <a:rPr lang="de-DE" sz="1200" baseline="0" dirty="0" smtClean="0">
                <a:sym typeface="Wingdings" panose="05000000000000000000" pitchFamily="2" charset="2"/>
              </a:rPr>
              <a:t> </a:t>
            </a:r>
            <a:r>
              <a:rPr lang="de-DE" sz="1200" baseline="0" dirty="0" err="1" smtClean="0">
                <a:sym typeface="Wingdings" panose="05000000000000000000" pitchFamily="2" charset="2"/>
              </a:rPr>
              <a:t>one</a:t>
            </a:r>
            <a:r>
              <a:rPr lang="de-DE" sz="1200" baseline="0" dirty="0" smtClean="0">
                <a:sym typeface="Wingdings" panose="05000000000000000000" pitchFamily="2" charset="2"/>
              </a:rPr>
              <a:t> </a:t>
            </a:r>
            <a:r>
              <a:rPr lang="de-DE" sz="1200" baseline="0" dirty="0" err="1" smtClean="0">
                <a:sym typeface="Wingdings" panose="05000000000000000000" pitchFamily="2" charset="2"/>
              </a:rPr>
              <a:t>glucose</a:t>
            </a:r>
            <a:r>
              <a:rPr lang="de-DE" sz="1200" baseline="0" dirty="0" smtClean="0">
                <a:sym typeface="Wingdings" panose="05000000000000000000" pitchFamily="2" charset="2"/>
              </a:rPr>
              <a:t> </a:t>
            </a:r>
            <a:r>
              <a:rPr lang="de-DE" sz="1200" b="0" dirty="0" smtClean="0">
                <a:sym typeface="Wingdings" panose="05000000000000000000" pitchFamily="2" charset="2"/>
              </a:rPr>
              <a:t>C</a:t>
            </a:r>
            <a:r>
              <a:rPr lang="de-DE" sz="1200" b="0" baseline="-25000" dirty="0" smtClean="0">
                <a:sym typeface="Wingdings" panose="05000000000000000000" pitchFamily="2" charset="2"/>
              </a:rPr>
              <a:t>6</a:t>
            </a:r>
            <a:r>
              <a:rPr lang="de-DE" sz="1200" b="0" dirty="0" smtClean="0">
                <a:sym typeface="Wingdings" panose="05000000000000000000" pitchFamily="2" charset="2"/>
              </a:rPr>
              <a:t>H</a:t>
            </a:r>
            <a:r>
              <a:rPr lang="de-DE" sz="1200" b="0" baseline="-25000" dirty="0" smtClean="0">
                <a:sym typeface="Wingdings" panose="05000000000000000000" pitchFamily="2" charset="2"/>
              </a:rPr>
              <a:t>12</a:t>
            </a:r>
            <a:r>
              <a:rPr lang="de-DE" sz="1200" b="0" dirty="0" smtClean="0">
                <a:sym typeface="Wingdings" panose="05000000000000000000" pitchFamily="2" charset="2"/>
              </a:rPr>
              <a:t>O</a:t>
            </a:r>
            <a:r>
              <a:rPr lang="de-DE" sz="1200" b="0" baseline="-25000" dirty="0" smtClean="0">
                <a:sym typeface="Wingdings" panose="05000000000000000000" pitchFamily="2" charset="2"/>
              </a:rPr>
              <a:t>6</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b="0" baseline="-25000" dirty="0" smtClean="0"/>
          </a:p>
          <a:p>
            <a:r>
              <a:rPr lang="de-DE" dirty="0" err="1" smtClean="0"/>
              <a:t>To</a:t>
            </a:r>
            <a:r>
              <a:rPr lang="de-DE" dirty="0" smtClean="0"/>
              <a:t> form </a:t>
            </a:r>
            <a:r>
              <a:rPr lang="de-DE" dirty="0" err="1" smtClean="0"/>
              <a:t>one</a:t>
            </a:r>
            <a:r>
              <a:rPr lang="de-DE" dirty="0" smtClean="0"/>
              <a:t> C6-molecule</a:t>
            </a:r>
            <a:r>
              <a:rPr lang="de-DE" baseline="0" dirty="0" smtClean="0"/>
              <a:t> </a:t>
            </a:r>
            <a:r>
              <a:rPr lang="de-DE" baseline="0" dirty="0" err="1" smtClean="0"/>
              <a:t>glucose</a:t>
            </a:r>
            <a:r>
              <a:rPr lang="de-DE" baseline="0" dirty="0" smtClean="0"/>
              <a:t> </a:t>
            </a:r>
            <a:r>
              <a:rPr lang="de-DE" baseline="0" dirty="0" err="1" smtClean="0"/>
              <a:t>from</a:t>
            </a:r>
            <a:r>
              <a:rPr lang="de-DE" baseline="0" dirty="0" smtClean="0"/>
              <a:t> </a:t>
            </a:r>
            <a:r>
              <a:rPr lang="de-DE" baseline="0" dirty="0" err="1" smtClean="0"/>
              <a:t>two</a:t>
            </a:r>
            <a:r>
              <a:rPr lang="de-DE" baseline="0" dirty="0" smtClean="0"/>
              <a:t> C3-molecules  Glyceraldehyde-3-phosphate GAP </a:t>
            </a:r>
            <a:r>
              <a:rPr lang="de-DE" baseline="0" dirty="0" err="1" smtClean="0"/>
              <a:t>the</a:t>
            </a:r>
            <a:r>
              <a:rPr lang="de-DE" baseline="0" dirty="0" smtClean="0"/>
              <a:t> </a:t>
            </a:r>
            <a:r>
              <a:rPr lang="de-DE" baseline="0" dirty="0" err="1" smtClean="0"/>
              <a:t>cycle</a:t>
            </a:r>
            <a:r>
              <a:rPr lang="de-DE" baseline="0" dirty="0" smtClean="0"/>
              <a:t> must „</a:t>
            </a:r>
            <a:r>
              <a:rPr lang="de-DE" baseline="0" dirty="0" err="1" smtClean="0"/>
              <a:t>run</a:t>
            </a:r>
            <a:r>
              <a:rPr lang="de-DE" baseline="0" dirty="0" smtClean="0"/>
              <a:t>“ </a:t>
            </a:r>
            <a:r>
              <a:rPr lang="de-DE" baseline="0" dirty="0" err="1" smtClean="0"/>
              <a:t>two</a:t>
            </a:r>
            <a:r>
              <a:rPr lang="de-DE" baseline="0" dirty="0" smtClean="0"/>
              <a:t> </a:t>
            </a:r>
            <a:r>
              <a:rPr lang="de-DE" baseline="0" dirty="0" err="1" smtClean="0"/>
              <a:t>times</a:t>
            </a:r>
            <a:r>
              <a:rPr lang="de-DE" baseline="0" dirty="0" smtClean="0"/>
              <a:t>. </a:t>
            </a:r>
          </a:p>
          <a:p>
            <a:endParaRPr lang="de-DE" baseline="0" dirty="0" smtClean="0"/>
          </a:p>
          <a:p>
            <a:r>
              <a:rPr lang="de-DE" baseline="0" dirty="0" smtClean="0">
                <a:sym typeface="Wingdings" panose="05000000000000000000" pitchFamily="2" charset="2"/>
              </a:rPr>
              <a:t> </a:t>
            </a:r>
            <a:r>
              <a:rPr lang="de-DE" baseline="0" dirty="0" smtClean="0"/>
              <a:t>The </a:t>
            </a:r>
            <a:r>
              <a:rPr lang="de-DE" baseline="0" dirty="0" err="1" smtClean="0"/>
              <a:t>first</a:t>
            </a:r>
            <a:r>
              <a:rPr lang="de-DE" baseline="0" dirty="0" smtClean="0"/>
              <a:t> </a:t>
            </a:r>
            <a:r>
              <a:rPr lang="de-DE" baseline="0" dirty="0" err="1" smtClean="0"/>
              <a:t>step</a:t>
            </a:r>
            <a:r>
              <a:rPr lang="de-DE" baseline="0" dirty="0" smtClean="0"/>
              <a:t> </a:t>
            </a:r>
            <a:r>
              <a:rPr lang="de-DE" baseline="0" dirty="0" err="1" smtClean="0"/>
              <a:t>of</a:t>
            </a:r>
            <a:r>
              <a:rPr lang="de-DE" baseline="0" dirty="0" smtClean="0"/>
              <a:t> </a:t>
            </a:r>
            <a:r>
              <a:rPr lang="de-DE" baseline="0" dirty="0" err="1" smtClean="0"/>
              <a:t>the</a:t>
            </a:r>
            <a:r>
              <a:rPr lang="de-DE" baseline="0" dirty="0" smtClean="0"/>
              <a:t> Cycle </a:t>
            </a:r>
            <a:r>
              <a:rPr lang="de-DE" baseline="0" dirty="0" err="1" smtClean="0"/>
              <a:t>is</a:t>
            </a:r>
            <a:r>
              <a:rPr lang="de-DE" baseline="0" dirty="0" smtClean="0"/>
              <a:t> </a:t>
            </a:r>
            <a:r>
              <a:rPr lang="de-DE" baseline="0" dirty="0" err="1" smtClean="0"/>
              <a:t>the</a:t>
            </a:r>
            <a:r>
              <a:rPr lang="de-DE" baseline="0" dirty="0" smtClean="0"/>
              <a:t> </a:t>
            </a:r>
            <a:r>
              <a:rPr lang="de-DE" baseline="0" dirty="0" err="1" smtClean="0"/>
              <a:t>carboxylation</a:t>
            </a:r>
            <a:r>
              <a:rPr lang="de-DE" baseline="0" dirty="0" smtClean="0"/>
              <a:t> </a:t>
            </a:r>
            <a:r>
              <a:rPr lang="de-DE" baseline="0" dirty="0" err="1" smtClean="0"/>
              <a:t>of</a:t>
            </a:r>
            <a:r>
              <a:rPr lang="de-DE" baseline="0" dirty="0" smtClean="0"/>
              <a:t> 3 C5-molecules Ribulose-1,5-bisphosphate </a:t>
            </a:r>
            <a:r>
              <a:rPr lang="de-DE" baseline="0" dirty="0" err="1" smtClean="0"/>
              <a:t>with</a:t>
            </a:r>
            <a:r>
              <a:rPr lang="de-DE" baseline="0" dirty="0" smtClean="0"/>
              <a:t> 3 CO</a:t>
            </a:r>
            <a:r>
              <a:rPr lang="de-DE" baseline="-25000" dirty="0" smtClean="0"/>
              <a:t>2</a:t>
            </a:r>
            <a:r>
              <a:rPr lang="de-DE" baseline="0" dirty="0" smtClean="0"/>
              <a:t>. This </a:t>
            </a:r>
            <a:r>
              <a:rPr lang="de-DE" baseline="0" dirty="0" err="1" smtClean="0"/>
              <a:t>stept</a:t>
            </a:r>
            <a:r>
              <a:rPr lang="de-DE" baseline="0" dirty="0" smtClean="0"/>
              <a:t> </a:t>
            </a:r>
            <a:r>
              <a:rPr lang="de-DE" baseline="0" dirty="0" err="1" smtClean="0"/>
              <a:t>is</a:t>
            </a:r>
            <a:r>
              <a:rPr lang="de-DE" baseline="0" dirty="0" smtClean="0"/>
              <a:t> </a:t>
            </a:r>
            <a:r>
              <a:rPr lang="de-DE" baseline="0" dirty="0" err="1" smtClean="0"/>
              <a:t>catalysed</a:t>
            </a:r>
            <a:r>
              <a:rPr lang="de-DE" baseline="0" dirty="0" smtClean="0"/>
              <a:t> </a:t>
            </a:r>
            <a:r>
              <a:rPr lang="de-DE" baseline="0" dirty="0" err="1" smtClean="0"/>
              <a:t>by</a:t>
            </a:r>
            <a:r>
              <a:rPr lang="de-DE" baseline="0" dirty="0" smtClean="0"/>
              <a:t> </a:t>
            </a:r>
            <a:r>
              <a:rPr lang="de-DE" baseline="0" dirty="0" err="1" smtClean="0"/>
              <a:t>the</a:t>
            </a:r>
            <a:r>
              <a:rPr lang="de-DE" baseline="0" dirty="0" smtClean="0"/>
              <a:t> </a:t>
            </a:r>
            <a:r>
              <a:rPr lang="de-DE" baseline="0" dirty="0" err="1" smtClean="0"/>
              <a:t>enzyme</a:t>
            </a:r>
            <a:r>
              <a:rPr lang="de-DE" baseline="0" dirty="0" smtClean="0"/>
              <a:t> Ribulose-1,5-bisphosphate </a:t>
            </a:r>
            <a:r>
              <a:rPr lang="de-DE" baseline="0" dirty="0" err="1" smtClean="0"/>
              <a:t>Carboxylase</a:t>
            </a:r>
            <a:r>
              <a:rPr lang="de-DE" baseline="0" dirty="0" smtClean="0"/>
              <a:t> / </a:t>
            </a:r>
            <a:r>
              <a:rPr lang="de-DE" baseline="0" dirty="0" err="1" smtClean="0"/>
              <a:t>Oxigenase</a:t>
            </a:r>
            <a:r>
              <a:rPr lang="de-DE" baseline="0" dirty="0" smtClean="0"/>
              <a:t> – </a:t>
            </a:r>
            <a:r>
              <a:rPr lang="de-DE" baseline="0" dirty="0" err="1" smtClean="0"/>
              <a:t>Rubisco</a:t>
            </a:r>
            <a:r>
              <a:rPr lang="de-DE" baseline="0" dirty="0" smtClean="0"/>
              <a:t> </a:t>
            </a:r>
            <a:r>
              <a:rPr lang="de-DE" baseline="0" dirty="0" err="1" smtClean="0"/>
              <a:t>for</a:t>
            </a:r>
            <a:r>
              <a:rPr lang="de-DE" baseline="0" dirty="0" smtClean="0"/>
              <a:t> </a:t>
            </a:r>
            <a:r>
              <a:rPr lang="de-DE" baseline="0" dirty="0" err="1" smtClean="0"/>
              <a:t>short</a:t>
            </a:r>
            <a:r>
              <a:rPr lang="de-DE" baseline="0" dirty="0" smtClean="0"/>
              <a:t>. </a:t>
            </a:r>
          </a:p>
          <a:p>
            <a:r>
              <a:rPr lang="de-DE" baseline="0" dirty="0" err="1" smtClean="0"/>
              <a:t>the</a:t>
            </a:r>
            <a:r>
              <a:rPr lang="de-DE" baseline="0" dirty="0" smtClean="0"/>
              <a:t> </a:t>
            </a:r>
            <a:r>
              <a:rPr lang="de-DE" baseline="0" dirty="0" err="1" smtClean="0"/>
              <a:t>result</a:t>
            </a:r>
            <a:r>
              <a:rPr lang="de-DE" baseline="0" dirty="0" smtClean="0"/>
              <a:t> </a:t>
            </a:r>
            <a:r>
              <a:rPr lang="de-DE" baseline="0" dirty="0" err="1" smtClean="0"/>
              <a:t>are</a:t>
            </a:r>
            <a:r>
              <a:rPr lang="de-DE" baseline="0" dirty="0" smtClean="0"/>
              <a:t> 6 C3-molecules 3-phosphoglycerate. </a:t>
            </a:r>
          </a:p>
          <a:p>
            <a:endParaRPr lang="de-DE" baseline="0" dirty="0" smtClean="0"/>
          </a:p>
          <a:p>
            <a:r>
              <a:rPr lang="de-DE" baseline="0" dirty="0" smtClean="0">
                <a:sym typeface="Wingdings" panose="05000000000000000000" pitchFamily="2" charset="2"/>
              </a:rPr>
              <a:t> </a:t>
            </a:r>
            <a:r>
              <a:rPr lang="de-DE" baseline="0" dirty="0" smtClean="0"/>
              <a:t>These 6 3-P-glycerate </a:t>
            </a:r>
            <a:r>
              <a:rPr lang="de-DE" baseline="0" dirty="0" err="1" smtClean="0"/>
              <a:t>are</a:t>
            </a:r>
            <a:r>
              <a:rPr lang="de-DE" baseline="0" dirty="0" smtClean="0"/>
              <a:t> </a:t>
            </a:r>
            <a:r>
              <a:rPr lang="de-DE" baseline="0" dirty="0" err="1" smtClean="0"/>
              <a:t>then</a:t>
            </a:r>
            <a:r>
              <a:rPr lang="de-DE" baseline="0" dirty="0" smtClean="0"/>
              <a:t> </a:t>
            </a:r>
            <a:r>
              <a:rPr lang="de-DE" baseline="0" dirty="0" err="1" smtClean="0"/>
              <a:t>phosphorylated</a:t>
            </a:r>
            <a:r>
              <a:rPr lang="de-DE" baseline="0" dirty="0" smtClean="0"/>
              <a:t> </a:t>
            </a:r>
            <a:r>
              <a:rPr lang="de-DE" baseline="0" dirty="0" err="1" smtClean="0"/>
              <a:t>using</a:t>
            </a:r>
            <a:r>
              <a:rPr lang="de-DE" baseline="0" dirty="0" smtClean="0"/>
              <a:t> 6 ATP </a:t>
            </a:r>
            <a:r>
              <a:rPr lang="de-DE" baseline="0" dirty="0" err="1" smtClean="0"/>
              <a:t>and</a:t>
            </a:r>
            <a:r>
              <a:rPr lang="de-DE" baseline="0" dirty="0" smtClean="0"/>
              <a:t> </a:t>
            </a:r>
            <a:r>
              <a:rPr lang="de-DE" baseline="0" dirty="0" err="1" smtClean="0"/>
              <a:t>reduced</a:t>
            </a:r>
            <a:r>
              <a:rPr lang="de-DE" baseline="0" dirty="0" smtClean="0"/>
              <a:t> </a:t>
            </a:r>
            <a:r>
              <a:rPr lang="de-DE" baseline="0" dirty="0" err="1" smtClean="0"/>
              <a:t>with</a:t>
            </a:r>
            <a:r>
              <a:rPr lang="de-DE" baseline="0" dirty="0" smtClean="0"/>
              <a:t> </a:t>
            </a:r>
            <a:r>
              <a:rPr lang="de-DE" baseline="0" dirty="0" err="1" smtClean="0"/>
              <a:t>the</a:t>
            </a:r>
            <a:r>
              <a:rPr lang="de-DE" baseline="0" dirty="0" smtClean="0"/>
              <a:t> </a:t>
            </a:r>
            <a:r>
              <a:rPr lang="de-DE" baseline="0" dirty="0" err="1" smtClean="0"/>
              <a:t>electrons</a:t>
            </a:r>
            <a:r>
              <a:rPr lang="de-DE" baseline="0" dirty="0" smtClean="0"/>
              <a:t> </a:t>
            </a:r>
            <a:r>
              <a:rPr lang="de-DE" baseline="0" dirty="0" err="1" smtClean="0"/>
              <a:t>from</a:t>
            </a:r>
            <a:r>
              <a:rPr lang="de-DE" baseline="0" dirty="0" smtClean="0"/>
              <a:t> 6 </a:t>
            </a:r>
            <a:r>
              <a:rPr lang="de-DE" sz="1200" dirty="0" smtClean="0">
                <a:sym typeface="Wingdings" panose="05000000000000000000" pitchFamily="2" charset="2"/>
              </a:rPr>
              <a:t>NADPH+H</a:t>
            </a:r>
            <a:r>
              <a:rPr lang="de-DE" sz="1200" baseline="30000" dirty="0" smtClean="0">
                <a:sym typeface="Wingdings" panose="05000000000000000000" pitchFamily="2" charset="2"/>
              </a:rPr>
              <a:t>+</a:t>
            </a:r>
            <a:r>
              <a:rPr lang="de-DE" sz="1200" baseline="0" dirty="0" smtClean="0">
                <a:sym typeface="Wingdings" panose="05000000000000000000" pitchFamily="2" charset="2"/>
              </a:rPr>
              <a:t>  </a:t>
            </a:r>
            <a:r>
              <a:rPr lang="de-DE" sz="1200" baseline="0" dirty="0" err="1" smtClean="0">
                <a:sym typeface="Wingdings" panose="05000000000000000000" pitchFamily="2" charset="2"/>
              </a:rPr>
              <a:t>to</a:t>
            </a:r>
            <a:r>
              <a:rPr lang="de-DE" sz="1200" baseline="0" dirty="0" smtClean="0">
                <a:sym typeface="Wingdings" panose="05000000000000000000" pitchFamily="2" charset="2"/>
              </a:rPr>
              <a:t> form 6 glyceraldehyde-3-phosphate GAP . In </a:t>
            </a:r>
            <a:r>
              <a:rPr lang="de-DE" sz="1200" baseline="0" dirty="0" err="1" smtClean="0">
                <a:sym typeface="Wingdings" panose="05000000000000000000" pitchFamily="2" charset="2"/>
              </a:rPr>
              <a:t>the</a:t>
            </a:r>
            <a:r>
              <a:rPr lang="de-DE" sz="1200" baseline="0" dirty="0" smtClean="0">
                <a:sym typeface="Wingdings" panose="05000000000000000000" pitchFamily="2" charset="2"/>
              </a:rPr>
              <a:t> </a:t>
            </a:r>
            <a:r>
              <a:rPr lang="de-DE" sz="1200" baseline="0" dirty="0" err="1" smtClean="0">
                <a:sym typeface="Wingdings" panose="05000000000000000000" pitchFamily="2" charset="2"/>
              </a:rPr>
              <a:t>process</a:t>
            </a:r>
            <a:r>
              <a:rPr lang="de-DE" sz="1200" baseline="0" dirty="0" smtClean="0">
                <a:sym typeface="Wingdings" panose="05000000000000000000" pitchFamily="2" charset="2"/>
              </a:rPr>
              <a:t>, </a:t>
            </a:r>
            <a:r>
              <a:rPr lang="de-DE" sz="1200" baseline="0" dirty="0" err="1" smtClean="0">
                <a:sym typeface="Wingdings" panose="05000000000000000000" pitchFamily="2" charset="2"/>
              </a:rPr>
              <a:t>the</a:t>
            </a:r>
            <a:r>
              <a:rPr lang="de-DE" sz="1200" baseline="0" dirty="0" smtClean="0">
                <a:sym typeface="Wingdings" panose="05000000000000000000" pitchFamily="2" charset="2"/>
              </a:rPr>
              <a:t> 6 ATP </a:t>
            </a:r>
            <a:r>
              <a:rPr lang="de-DE" sz="1200" baseline="0" dirty="0" err="1" smtClean="0">
                <a:sym typeface="Wingdings" panose="05000000000000000000" pitchFamily="2" charset="2"/>
              </a:rPr>
              <a:t>are</a:t>
            </a:r>
            <a:r>
              <a:rPr lang="de-DE" sz="1200" baseline="0" dirty="0" smtClean="0">
                <a:sym typeface="Wingdings" panose="05000000000000000000" pitchFamily="2" charset="2"/>
              </a:rPr>
              <a:t> de-</a:t>
            </a:r>
            <a:r>
              <a:rPr lang="de-DE" sz="1200" baseline="0" dirty="0" err="1" smtClean="0">
                <a:sym typeface="Wingdings" panose="05000000000000000000" pitchFamily="2" charset="2"/>
              </a:rPr>
              <a:t>phosphorylated</a:t>
            </a:r>
            <a:r>
              <a:rPr lang="de-DE" sz="1200" baseline="0" dirty="0" smtClean="0">
                <a:sym typeface="Wingdings" panose="05000000000000000000" pitchFamily="2" charset="2"/>
              </a:rPr>
              <a:t> </a:t>
            </a:r>
            <a:r>
              <a:rPr lang="de-DE" sz="1200" baseline="0" dirty="0" err="1" smtClean="0">
                <a:sym typeface="Wingdings" panose="05000000000000000000" pitchFamily="2" charset="2"/>
              </a:rPr>
              <a:t>to</a:t>
            </a:r>
            <a:r>
              <a:rPr lang="de-DE" sz="1200" baseline="0" dirty="0" smtClean="0">
                <a:sym typeface="Wingdings" panose="05000000000000000000" pitchFamily="2" charset="2"/>
              </a:rPr>
              <a:t> 6 ADP, </a:t>
            </a:r>
            <a:r>
              <a:rPr lang="de-DE" sz="1200" baseline="0" dirty="0" err="1" smtClean="0">
                <a:sym typeface="Wingdings" panose="05000000000000000000" pitchFamily="2" charset="2"/>
              </a:rPr>
              <a:t>the</a:t>
            </a:r>
            <a:r>
              <a:rPr lang="de-DE" sz="1200" baseline="0" dirty="0" smtClean="0">
                <a:sym typeface="Wingdings" panose="05000000000000000000" pitchFamily="2" charset="2"/>
              </a:rPr>
              <a:t> 6 </a:t>
            </a:r>
            <a:r>
              <a:rPr lang="de-DE" sz="1200" dirty="0" smtClean="0">
                <a:sym typeface="Wingdings" panose="05000000000000000000" pitchFamily="2" charset="2"/>
              </a:rPr>
              <a:t>NADPH+H</a:t>
            </a:r>
            <a:r>
              <a:rPr lang="de-DE" sz="1200" baseline="30000" dirty="0" smtClean="0">
                <a:sym typeface="Wingdings" panose="05000000000000000000" pitchFamily="2" charset="2"/>
              </a:rPr>
              <a:t>+</a:t>
            </a:r>
            <a:r>
              <a:rPr lang="de-DE" sz="1200" baseline="0" dirty="0" smtClean="0">
                <a:sym typeface="Wingdings" panose="05000000000000000000" pitchFamily="2" charset="2"/>
              </a:rPr>
              <a:t> </a:t>
            </a:r>
            <a:r>
              <a:rPr lang="de-DE" sz="1200" baseline="0" dirty="0" err="1" smtClean="0">
                <a:sym typeface="Wingdings" panose="05000000000000000000" pitchFamily="2" charset="2"/>
              </a:rPr>
              <a:t>are</a:t>
            </a:r>
            <a:r>
              <a:rPr lang="de-DE" sz="1200" baseline="0" dirty="0" smtClean="0">
                <a:sym typeface="Wingdings" panose="05000000000000000000" pitchFamily="2" charset="2"/>
              </a:rPr>
              <a:t> </a:t>
            </a:r>
            <a:r>
              <a:rPr lang="de-DE" sz="1200" baseline="0" dirty="0" err="1" smtClean="0">
                <a:sym typeface="Wingdings" panose="05000000000000000000" pitchFamily="2" charset="2"/>
              </a:rPr>
              <a:t>oxidised</a:t>
            </a:r>
            <a:r>
              <a:rPr lang="de-DE" sz="1200" baseline="0" dirty="0" smtClean="0">
                <a:sym typeface="Wingdings" panose="05000000000000000000" pitchFamily="2" charset="2"/>
              </a:rPr>
              <a:t> </a:t>
            </a:r>
            <a:r>
              <a:rPr lang="de-DE" sz="1200" baseline="0" dirty="0" err="1" smtClean="0">
                <a:sym typeface="Wingdings" panose="05000000000000000000" pitchFamily="2" charset="2"/>
              </a:rPr>
              <a:t>to</a:t>
            </a:r>
            <a:r>
              <a:rPr lang="de-DE" sz="1200" baseline="0" dirty="0" smtClean="0">
                <a:sym typeface="Wingdings" panose="05000000000000000000" pitchFamily="2" charset="2"/>
              </a:rPr>
              <a:t> 6 NADP</a:t>
            </a:r>
            <a:r>
              <a:rPr lang="de-DE" sz="1200" baseline="30000" dirty="0" smtClean="0">
                <a:sym typeface="Wingdings" panose="05000000000000000000" pitchFamily="2" charset="2"/>
              </a:rPr>
              <a:t>+</a:t>
            </a:r>
            <a:r>
              <a:rPr lang="de-DE" sz="1200" baseline="0" dirty="0" smtClean="0">
                <a:sym typeface="Wingdings" panose="05000000000000000000" pitchFamily="2" charset="2"/>
              </a:rPr>
              <a:t>. </a:t>
            </a:r>
          </a:p>
          <a:p>
            <a:endParaRPr lang="de-DE" sz="1200" baseline="0" dirty="0" smtClean="0">
              <a:sym typeface="Wingdings" panose="05000000000000000000" pitchFamily="2" charset="2"/>
            </a:endParaRPr>
          </a:p>
          <a:p>
            <a:r>
              <a:rPr lang="de-DE" sz="1200" baseline="0" dirty="0" smtClean="0">
                <a:sym typeface="Wingdings" panose="05000000000000000000" pitchFamily="2" charset="2"/>
              </a:rPr>
              <a:t> </a:t>
            </a:r>
            <a:r>
              <a:rPr lang="de-DE" sz="1200" baseline="0" dirty="0" err="1" smtClean="0">
                <a:sym typeface="Wingdings" panose="05000000000000000000" pitchFamily="2" charset="2"/>
              </a:rPr>
              <a:t>Of</a:t>
            </a:r>
            <a:r>
              <a:rPr lang="de-DE" sz="1200" baseline="0" dirty="0" smtClean="0">
                <a:sym typeface="Wingdings" panose="05000000000000000000" pitchFamily="2" charset="2"/>
              </a:rPr>
              <a:t> </a:t>
            </a:r>
            <a:r>
              <a:rPr lang="de-DE" sz="1200" baseline="0" dirty="0" err="1" smtClean="0">
                <a:sym typeface="Wingdings" panose="05000000000000000000" pitchFamily="2" charset="2"/>
              </a:rPr>
              <a:t>of</a:t>
            </a:r>
            <a:r>
              <a:rPr lang="de-DE" sz="1200" baseline="0" dirty="0" smtClean="0">
                <a:sym typeface="Wingdings" panose="05000000000000000000" pitchFamily="2" charset="2"/>
              </a:rPr>
              <a:t> </a:t>
            </a:r>
            <a:r>
              <a:rPr lang="de-DE" sz="1200" baseline="0" dirty="0" err="1" smtClean="0">
                <a:sym typeface="Wingdings" panose="05000000000000000000" pitchFamily="2" charset="2"/>
              </a:rPr>
              <a:t>the</a:t>
            </a:r>
            <a:r>
              <a:rPr lang="de-DE" sz="1200" baseline="0" dirty="0" smtClean="0">
                <a:sym typeface="Wingdings" panose="05000000000000000000" pitchFamily="2" charset="2"/>
              </a:rPr>
              <a:t> 6 GAP </a:t>
            </a:r>
            <a:r>
              <a:rPr lang="de-DE" sz="1200" baseline="0" dirty="0" err="1" smtClean="0">
                <a:sym typeface="Wingdings" panose="05000000000000000000" pitchFamily="2" charset="2"/>
              </a:rPr>
              <a:t>only</a:t>
            </a:r>
            <a:r>
              <a:rPr lang="de-DE" sz="1200" baseline="0" dirty="0" smtClean="0">
                <a:sym typeface="Wingdings" panose="05000000000000000000" pitchFamily="2" charset="2"/>
              </a:rPr>
              <a:t> </a:t>
            </a:r>
            <a:r>
              <a:rPr lang="de-DE" sz="1200" baseline="0" dirty="0" err="1" smtClean="0">
                <a:sym typeface="Wingdings" panose="05000000000000000000" pitchFamily="2" charset="2"/>
              </a:rPr>
              <a:t>one</a:t>
            </a:r>
            <a:r>
              <a:rPr lang="de-DE" sz="1200" baseline="0" dirty="0" smtClean="0">
                <a:sym typeface="Wingdings" panose="05000000000000000000" pitchFamily="2" charset="2"/>
              </a:rPr>
              <a:t> </a:t>
            </a:r>
            <a:r>
              <a:rPr lang="de-DE" sz="1200" baseline="0" dirty="0" err="1" smtClean="0">
                <a:sym typeface="Wingdings" panose="05000000000000000000" pitchFamily="2" charset="2"/>
              </a:rPr>
              <a:t>is</a:t>
            </a:r>
            <a:r>
              <a:rPr lang="de-DE" sz="1200" baseline="0" dirty="0" smtClean="0">
                <a:sym typeface="Wingdings" panose="05000000000000000000" pitchFamily="2" charset="2"/>
              </a:rPr>
              <a:t> </a:t>
            </a:r>
            <a:r>
              <a:rPr lang="de-DE" sz="1200" baseline="0" dirty="0" err="1" smtClean="0">
                <a:sym typeface="Wingdings" panose="05000000000000000000" pitchFamily="2" charset="2"/>
              </a:rPr>
              <a:t>used</a:t>
            </a:r>
            <a:r>
              <a:rPr lang="de-DE" sz="1200" baseline="0" dirty="0" smtClean="0">
                <a:sym typeface="Wingdings" panose="05000000000000000000" pitchFamily="2" charset="2"/>
              </a:rPr>
              <a:t> </a:t>
            </a:r>
            <a:r>
              <a:rPr lang="de-DE" sz="1200" baseline="0" dirty="0" err="1" smtClean="0">
                <a:sym typeface="Wingdings" panose="05000000000000000000" pitchFamily="2" charset="2"/>
              </a:rPr>
              <a:t>for</a:t>
            </a:r>
            <a:r>
              <a:rPr lang="de-DE" sz="1200" baseline="0" dirty="0" smtClean="0">
                <a:sym typeface="Wingdings" panose="05000000000000000000" pitchFamily="2" charset="2"/>
              </a:rPr>
              <a:t> </a:t>
            </a:r>
            <a:r>
              <a:rPr lang="de-DE" sz="1200" baseline="0" dirty="0" err="1" smtClean="0">
                <a:sym typeface="Wingdings" panose="05000000000000000000" pitchFamily="2" charset="2"/>
              </a:rPr>
              <a:t>the</a:t>
            </a:r>
            <a:r>
              <a:rPr lang="de-DE" sz="1200" baseline="0" dirty="0" smtClean="0">
                <a:sym typeface="Wingdings" panose="05000000000000000000" pitchFamily="2" charset="2"/>
              </a:rPr>
              <a:t> </a:t>
            </a:r>
            <a:r>
              <a:rPr lang="de-DE" sz="1200" baseline="0" dirty="0" err="1" smtClean="0">
                <a:sym typeface="Wingdings" panose="05000000000000000000" pitchFamily="2" charset="2"/>
              </a:rPr>
              <a:t>synthesis</a:t>
            </a:r>
            <a:r>
              <a:rPr lang="de-DE" sz="1200" baseline="0" dirty="0" smtClean="0">
                <a:sym typeface="Wingdings" panose="05000000000000000000" pitchFamily="2" charset="2"/>
              </a:rPr>
              <a:t> </a:t>
            </a:r>
            <a:r>
              <a:rPr lang="de-DE" sz="1200" baseline="0" dirty="0" err="1" smtClean="0">
                <a:sym typeface="Wingdings" panose="05000000000000000000" pitchFamily="2" charset="2"/>
              </a:rPr>
              <a:t>of</a:t>
            </a:r>
            <a:r>
              <a:rPr lang="de-DE" sz="1200" baseline="0" dirty="0" smtClean="0">
                <a:sym typeface="Wingdings" panose="05000000000000000000" pitchFamily="2" charset="2"/>
              </a:rPr>
              <a:t> </a:t>
            </a:r>
            <a:r>
              <a:rPr lang="de-DE" sz="1200" baseline="0" dirty="0" err="1" smtClean="0">
                <a:sym typeface="Wingdings" panose="05000000000000000000" pitchFamily="2" charset="2"/>
              </a:rPr>
              <a:t>glucose</a:t>
            </a:r>
            <a:r>
              <a:rPr lang="de-DE" sz="1200" baseline="0" dirty="0" smtClean="0">
                <a:sym typeface="Wingdings" panose="05000000000000000000" pitchFamily="2" charset="2"/>
              </a:rPr>
              <a:t>, </a:t>
            </a:r>
            <a:r>
              <a:rPr lang="de-DE" sz="1200" baseline="0" dirty="0" err="1" smtClean="0">
                <a:sym typeface="Wingdings" panose="05000000000000000000" pitchFamily="2" charset="2"/>
              </a:rPr>
              <a:t>the</a:t>
            </a:r>
            <a:r>
              <a:rPr lang="de-DE" sz="1200" baseline="0" dirty="0" smtClean="0">
                <a:sym typeface="Wingdings" panose="05000000000000000000" pitchFamily="2" charset="2"/>
              </a:rPr>
              <a:t> </a:t>
            </a:r>
            <a:r>
              <a:rPr lang="de-DE" sz="1200" baseline="0" dirty="0" err="1" smtClean="0">
                <a:sym typeface="Wingdings" panose="05000000000000000000" pitchFamily="2" charset="2"/>
              </a:rPr>
              <a:t>other</a:t>
            </a:r>
            <a:r>
              <a:rPr lang="de-DE" sz="1200" baseline="0" dirty="0" smtClean="0">
                <a:sym typeface="Wingdings" panose="05000000000000000000" pitchFamily="2" charset="2"/>
              </a:rPr>
              <a:t> 5 </a:t>
            </a:r>
            <a:r>
              <a:rPr lang="de-DE" sz="1200" baseline="0" dirty="0" err="1" smtClean="0">
                <a:sym typeface="Wingdings" panose="05000000000000000000" pitchFamily="2" charset="2"/>
              </a:rPr>
              <a:t>are</a:t>
            </a:r>
            <a:r>
              <a:rPr lang="de-DE" sz="1200" baseline="0" dirty="0" smtClean="0">
                <a:sym typeface="Wingdings" panose="05000000000000000000" pitchFamily="2" charset="2"/>
              </a:rPr>
              <a:t> </a:t>
            </a:r>
            <a:r>
              <a:rPr lang="de-DE" sz="1200" baseline="0" dirty="0" err="1" smtClean="0">
                <a:sym typeface="Wingdings" panose="05000000000000000000" pitchFamily="2" charset="2"/>
              </a:rPr>
              <a:t>regenerated</a:t>
            </a:r>
            <a:r>
              <a:rPr lang="de-DE" sz="1200" baseline="0" dirty="0" smtClean="0">
                <a:sym typeface="Wingdings" panose="05000000000000000000" pitchFamily="2" charset="2"/>
              </a:rPr>
              <a:t> in a </a:t>
            </a:r>
            <a:r>
              <a:rPr lang="de-DE" sz="1200" baseline="0" dirty="0" err="1" smtClean="0">
                <a:sym typeface="Wingdings" panose="05000000000000000000" pitchFamily="2" charset="2"/>
              </a:rPr>
              <a:t>process</a:t>
            </a:r>
            <a:r>
              <a:rPr lang="de-DE" sz="1200" baseline="0" dirty="0" smtClean="0">
                <a:sym typeface="Wingdings" panose="05000000000000000000" pitchFamily="2" charset="2"/>
              </a:rPr>
              <a:t> </a:t>
            </a:r>
            <a:r>
              <a:rPr lang="de-DE" sz="1200" baseline="0" dirty="0" err="1" smtClean="0">
                <a:sym typeface="Wingdings" panose="05000000000000000000" pitchFamily="2" charset="2"/>
              </a:rPr>
              <a:t>consuming</a:t>
            </a:r>
            <a:r>
              <a:rPr lang="de-DE" sz="1200" baseline="0" dirty="0" smtClean="0">
                <a:sym typeface="Wingdings" panose="05000000000000000000" pitchFamily="2" charset="2"/>
              </a:rPr>
              <a:t> 3 </a:t>
            </a:r>
            <a:r>
              <a:rPr lang="de-DE" sz="1200" baseline="0" dirty="0" err="1" smtClean="0">
                <a:sym typeface="Wingdings" panose="05000000000000000000" pitchFamily="2" charset="2"/>
              </a:rPr>
              <a:t>more</a:t>
            </a:r>
            <a:r>
              <a:rPr lang="de-DE" sz="1200" baseline="0" dirty="0" smtClean="0">
                <a:sym typeface="Wingdings" panose="05000000000000000000" pitchFamily="2" charset="2"/>
              </a:rPr>
              <a:t> ATP </a:t>
            </a:r>
            <a:r>
              <a:rPr lang="de-DE" sz="1200" baseline="0" dirty="0" err="1" smtClean="0">
                <a:sym typeface="Wingdings" panose="05000000000000000000" pitchFamily="2" charset="2"/>
              </a:rPr>
              <a:t>to</a:t>
            </a:r>
            <a:r>
              <a:rPr lang="de-DE" sz="1200" baseline="0" dirty="0" smtClean="0">
                <a:sym typeface="Wingdings" panose="05000000000000000000" pitchFamily="2" charset="2"/>
              </a:rPr>
              <a:t> form 3 Ribulose-1,5-bisphosphate </a:t>
            </a:r>
            <a:r>
              <a:rPr lang="de-DE" sz="1200" baseline="0" dirty="0" err="1" smtClean="0">
                <a:sym typeface="Wingdings" panose="05000000000000000000" pitchFamily="2" charset="2"/>
              </a:rPr>
              <a:t>again</a:t>
            </a:r>
            <a:r>
              <a:rPr lang="de-DE" sz="1200" baseline="0" dirty="0" smtClean="0">
                <a:sym typeface="Wingdings" panose="05000000000000000000" pitchFamily="2" charset="2"/>
              </a:rPr>
              <a:t>. </a:t>
            </a:r>
            <a:endParaRPr lang="de-DE" dirty="0"/>
          </a:p>
        </p:txBody>
      </p:sp>
      <p:sp>
        <p:nvSpPr>
          <p:cNvPr id="4" name="Foliennummernplatzhalter 3"/>
          <p:cNvSpPr>
            <a:spLocks noGrp="1"/>
          </p:cNvSpPr>
          <p:nvPr>
            <p:ph type="sldNum" sz="quarter" idx="10"/>
          </p:nvPr>
        </p:nvSpPr>
        <p:spPr/>
        <p:txBody>
          <a:bodyPr/>
          <a:lstStyle/>
          <a:p>
            <a:fld id="{0FE06A18-B6B3-4D1F-9B44-D5FFF42782DB}" type="slidenum">
              <a:rPr lang="de-DE" smtClean="0"/>
              <a:t>9</a:t>
            </a:fld>
            <a:endParaRPr lang="de-DE"/>
          </a:p>
        </p:txBody>
      </p:sp>
    </p:spTree>
    <p:extLst>
      <p:ext uri="{BB962C8B-B14F-4D97-AF65-F5344CB8AC3E}">
        <p14:creationId xmlns:p14="http://schemas.microsoft.com/office/powerpoint/2010/main" val="2183820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smtClean="0"/>
              <a:t>Titelmasterformat durch Klicken bearbeiten</a:t>
            </a:r>
            <a:endParaRPr lang="de-DE"/>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p:txBody>
          <a:bodyPr/>
          <a:lstStyle/>
          <a:p>
            <a:fld id="{DDCCF572-2333-403E-89EA-59251CFEE77E}" type="datetime1">
              <a:rPr lang="de-DE" smtClean="0"/>
              <a:t>18.06.2024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a:xfrm>
            <a:off x="9102969" y="166566"/>
            <a:ext cx="2743200" cy="365125"/>
          </a:xfrm>
        </p:spPr>
        <p:txBody>
          <a:bodyPr/>
          <a:lstStyle>
            <a:lvl1pPr>
              <a:defRPr sz="1800"/>
            </a:lvl1pPr>
          </a:lstStyle>
          <a:p>
            <a:fld id="{7D1FB4A0-E0B7-453B-A594-5C8745C53E48}" type="slidenum">
              <a:rPr lang="de-DE" smtClean="0"/>
              <a:pPr/>
              <a:t>‹Nr.›</a:t>
            </a:fld>
            <a:endParaRPr lang="de-DE" dirty="0"/>
          </a:p>
        </p:txBody>
      </p:sp>
    </p:spTree>
    <p:extLst>
      <p:ext uri="{BB962C8B-B14F-4D97-AF65-F5344CB8AC3E}">
        <p14:creationId xmlns:p14="http://schemas.microsoft.com/office/powerpoint/2010/main" val="409011785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9697D4D4-1857-4EF7-B6E9-F6452F807548}" type="datetime1">
              <a:rPr lang="de-DE" smtClean="0"/>
              <a:t>18.06.2024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7D1FB4A0-E0B7-453B-A594-5C8745C53E48}" type="slidenum">
              <a:rPr lang="de-DE" smtClean="0"/>
              <a:t>‹Nr.›</a:t>
            </a:fld>
            <a:endParaRPr lang="de-DE"/>
          </a:p>
        </p:txBody>
      </p:sp>
    </p:spTree>
    <p:extLst>
      <p:ext uri="{BB962C8B-B14F-4D97-AF65-F5344CB8AC3E}">
        <p14:creationId xmlns:p14="http://schemas.microsoft.com/office/powerpoint/2010/main" val="1829302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4BD2F4A2-9DCD-473C-87D9-9D00DF239276}" type="datetime1">
              <a:rPr lang="de-DE" smtClean="0"/>
              <a:t>18.06.2024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7D1FB4A0-E0B7-453B-A594-5C8745C53E48}" type="slidenum">
              <a:rPr lang="de-DE" smtClean="0"/>
              <a:t>‹Nr.›</a:t>
            </a:fld>
            <a:endParaRPr lang="de-DE"/>
          </a:p>
        </p:txBody>
      </p:sp>
    </p:spTree>
    <p:extLst>
      <p:ext uri="{BB962C8B-B14F-4D97-AF65-F5344CB8AC3E}">
        <p14:creationId xmlns:p14="http://schemas.microsoft.com/office/powerpoint/2010/main" val="62620862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smtClean="0"/>
              <a:t>Titelmasterformat durch Klicken bearbeiten</a:t>
            </a:r>
            <a:endParaRPr lang="de-DE"/>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p:txBody>
          <a:bodyPr/>
          <a:lstStyle/>
          <a:p>
            <a:fld id="{2F433D4B-59DA-4328-BE76-5202A2C7847C}" type="datetime1">
              <a:rPr lang="de-DE" smtClean="0"/>
              <a:t>18.06.2024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a:xfrm>
            <a:off x="9126415" y="174380"/>
            <a:ext cx="2743200" cy="365125"/>
          </a:xfrm>
        </p:spPr>
        <p:txBody>
          <a:bodyPr/>
          <a:lstStyle>
            <a:lvl1pPr>
              <a:defRPr sz="1800"/>
            </a:lvl1pPr>
          </a:lstStyle>
          <a:p>
            <a:fld id="{7D25744F-E677-42CC-8971-3B32B699ADB5}" type="slidenum">
              <a:rPr lang="de-DE" smtClean="0"/>
              <a:pPr/>
              <a:t>‹Nr.›</a:t>
            </a:fld>
            <a:endParaRPr lang="de-DE" dirty="0"/>
          </a:p>
        </p:txBody>
      </p:sp>
    </p:spTree>
    <p:extLst>
      <p:ext uri="{BB962C8B-B14F-4D97-AF65-F5344CB8AC3E}">
        <p14:creationId xmlns:p14="http://schemas.microsoft.com/office/powerpoint/2010/main" val="37763112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87332FEC-A2E1-4A83-81D8-A667416A86C7}" type="datetime1">
              <a:rPr lang="de-DE" smtClean="0"/>
              <a:t>18.06.2024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a:xfrm>
            <a:off x="9071708" y="182562"/>
            <a:ext cx="2743200" cy="365125"/>
          </a:xfrm>
        </p:spPr>
        <p:txBody>
          <a:bodyPr/>
          <a:lstStyle>
            <a:lvl1pPr>
              <a:defRPr sz="1800"/>
            </a:lvl1pPr>
          </a:lstStyle>
          <a:p>
            <a:fld id="{7D25744F-E677-42CC-8971-3B32B699ADB5}" type="slidenum">
              <a:rPr lang="de-DE" smtClean="0"/>
              <a:pPr/>
              <a:t>‹Nr.›</a:t>
            </a:fld>
            <a:endParaRPr lang="de-DE" dirty="0"/>
          </a:p>
        </p:txBody>
      </p:sp>
    </p:spTree>
    <p:extLst>
      <p:ext uri="{BB962C8B-B14F-4D97-AF65-F5344CB8AC3E}">
        <p14:creationId xmlns:p14="http://schemas.microsoft.com/office/powerpoint/2010/main" val="17934596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smtClean="0"/>
              <a:t>Titelmasterformat durch Klicken bearbeiten</a:t>
            </a:r>
            <a:endParaRPr lang="de-DE"/>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smtClean="0"/>
              <a:t>Formatvorlagen des Textmasters bearbeiten</a:t>
            </a:r>
          </a:p>
        </p:txBody>
      </p:sp>
      <p:sp>
        <p:nvSpPr>
          <p:cNvPr id="4" name="Datumsplatzhalter 3"/>
          <p:cNvSpPr>
            <a:spLocks noGrp="1"/>
          </p:cNvSpPr>
          <p:nvPr>
            <p:ph type="dt" sz="half" idx="10"/>
          </p:nvPr>
        </p:nvSpPr>
        <p:spPr/>
        <p:txBody>
          <a:bodyPr/>
          <a:lstStyle/>
          <a:p>
            <a:fld id="{9CFA05E9-A472-43D8-9F52-EB0B42FD46B0}" type="datetime1">
              <a:rPr lang="de-DE" smtClean="0"/>
              <a:t>18.06.2024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a:xfrm>
            <a:off x="9095154" y="166565"/>
            <a:ext cx="2743200" cy="365125"/>
          </a:xfrm>
        </p:spPr>
        <p:txBody>
          <a:bodyPr/>
          <a:lstStyle>
            <a:lvl1pPr>
              <a:defRPr sz="1800"/>
            </a:lvl1pPr>
          </a:lstStyle>
          <a:p>
            <a:fld id="{7D25744F-E677-42CC-8971-3B32B699ADB5}" type="slidenum">
              <a:rPr lang="de-DE" smtClean="0"/>
              <a:pPr/>
              <a:t>‹Nr.›</a:t>
            </a:fld>
            <a:endParaRPr lang="de-DE" dirty="0"/>
          </a:p>
        </p:txBody>
      </p:sp>
    </p:spTree>
    <p:extLst>
      <p:ext uri="{BB962C8B-B14F-4D97-AF65-F5344CB8AC3E}">
        <p14:creationId xmlns:p14="http://schemas.microsoft.com/office/powerpoint/2010/main" val="23234499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838200" y="1825625"/>
            <a:ext cx="5181600" cy="4351338"/>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6172200" y="1825625"/>
            <a:ext cx="5181600" cy="4351338"/>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fld id="{8F3337B9-B8E6-4F26-A55D-063EDB87C843}" type="datetime1">
              <a:rPr lang="de-DE" smtClean="0"/>
              <a:t>18.06.2024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a:xfrm>
            <a:off x="9095154" y="182562"/>
            <a:ext cx="2743200" cy="365125"/>
          </a:xfrm>
        </p:spPr>
        <p:txBody>
          <a:bodyPr/>
          <a:lstStyle>
            <a:lvl1pPr>
              <a:defRPr sz="1800"/>
            </a:lvl1pPr>
          </a:lstStyle>
          <a:p>
            <a:fld id="{7D25744F-E677-42CC-8971-3B32B699ADB5}" type="slidenum">
              <a:rPr lang="de-DE" smtClean="0"/>
              <a:pPr/>
              <a:t>‹Nr.›</a:t>
            </a:fld>
            <a:endParaRPr lang="de-DE" dirty="0"/>
          </a:p>
        </p:txBody>
      </p:sp>
    </p:spTree>
    <p:extLst>
      <p:ext uri="{BB962C8B-B14F-4D97-AF65-F5344CB8AC3E}">
        <p14:creationId xmlns:p14="http://schemas.microsoft.com/office/powerpoint/2010/main" val="27293142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smtClean="0"/>
              <a:t>Titelmasterformat durch Klicken bearbeiten</a:t>
            </a:r>
            <a:endParaRPr lang="de-DE"/>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Formatvorlagen des Textmasters bearbeiten</a:t>
            </a:r>
          </a:p>
        </p:txBody>
      </p:sp>
      <p:sp>
        <p:nvSpPr>
          <p:cNvPr id="4" name="Inhaltsplatzhalter 3"/>
          <p:cNvSpPr>
            <a:spLocks noGrp="1"/>
          </p:cNvSpPr>
          <p:nvPr>
            <p:ph sz="half" idx="2"/>
          </p:nvPr>
        </p:nvSpPr>
        <p:spPr>
          <a:xfrm>
            <a:off x="839788" y="2505075"/>
            <a:ext cx="5157787" cy="3684588"/>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Formatvorlagen des Textmasters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fld id="{654B402F-1FDC-4400-A8FA-D5D1D37A3909}" type="datetime1">
              <a:rPr lang="de-DE" smtClean="0"/>
              <a:t>18.06.2024</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a:xfrm>
            <a:off x="9102969" y="169619"/>
            <a:ext cx="2743200" cy="365125"/>
          </a:xfrm>
        </p:spPr>
        <p:txBody>
          <a:bodyPr/>
          <a:lstStyle>
            <a:lvl1pPr>
              <a:defRPr sz="1800"/>
            </a:lvl1pPr>
          </a:lstStyle>
          <a:p>
            <a:fld id="{7D25744F-E677-42CC-8971-3B32B699ADB5}" type="slidenum">
              <a:rPr lang="de-DE" smtClean="0"/>
              <a:pPr/>
              <a:t>‹Nr.›</a:t>
            </a:fld>
            <a:endParaRPr lang="de-DE" dirty="0"/>
          </a:p>
        </p:txBody>
      </p:sp>
    </p:spTree>
    <p:extLst>
      <p:ext uri="{BB962C8B-B14F-4D97-AF65-F5344CB8AC3E}">
        <p14:creationId xmlns:p14="http://schemas.microsoft.com/office/powerpoint/2010/main" val="13463802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fld id="{64AB8C09-F042-46CE-B8ED-3F507936BA89}" type="datetime1">
              <a:rPr lang="de-DE" smtClean="0"/>
              <a:t>18.06.2024</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a:xfrm>
            <a:off x="9095154" y="182562"/>
            <a:ext cx="2743200" cy="365125"/>
          </a:xfrm>
        </p:spPr>
        <p:txBody>
          <a:bodyPr/>
          <a:lstStyle>
            <a:lvl1pPr>
              <a:defRPr sz="1800"/>
            </a:lvl1pPr>
          </a:lstStyle>
          <a:p>
            <a:fld id="{7D25744F-E677-42CC-8971-3B32B699ADB5}" type="slidenum">
              <a:rPr lang="de-DE" smtClean="0"/>
              <a:pPr/>
              <a:t>‹Nr.›</a:t>
            </a:fld>
            <a:endParaRPr lang="de-DE" dirty="0"/>
          </a:p>
        </p:txBody>
      </p:sp>
    </p:spTree>
    <p:extLst>
      <p:ext uri="{BB962C8B-B14F-4D97-AF65-F5344CB8AC3E}">
        <p14:creationId xmlns:p14="http://schemas.microsoft.com/office/powerpoint/2010/main" val="2629011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AA7A354A-D575-40F9-B22F-D40821B770E2}" type="datetime1">
              <a:rPr lang="de-DE" smtClean="0"/>
              <a:t>18.06.2024</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a:xfrm>
            <a:off x="9118600" y="174381"/>
            <a:ext cx="2743200" cy="365125"/>
          </a:xfrm>
        </p:spPr>
        <p:txBody>
          <a:bodyPr/>
          <a:lstStyle>
            <a:lvl1pPr>
              <a:defRPr sz="1800"/>
            </a:lvl1pPr>
          </a:lstStyle>
          <a:p>
            <a:fld id="{7D25744F-E677-42CC-8971-3B32B699ADB5}" type="slidenum">
              <a:rPr lang="de-DE" smtClean="0"/>
              <a:pPr/>
              <a:t>‹Nr.›</a:t>
            </a:fld>
            <a:endParaRPr lang="de-DE" dirty="0"/>
          </a:p>
        </p:txBody>
      </p:sp>
    </p:spTree>
    <p:extLst>
      <p:ext uri="{BB962C8B-B14F-4D97-AF65-F5344CB8AC3E}">
        <p14:creationId xmlns:p14="http://schemas.microsoft.com/office/powerpoint/2010/main" val="39891477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smtClean="0"/>
              <a:t>Titelmasterformat durch Klicken bearbeiten</a:t>
            </a:r>
            <a:endParaRPr lang="de-DE"/>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Formatvorlagen des Textmasters bearbeiten</a:t>
            </a:r>
          </a:p>
        </p:txBody>
      </p:sp>
      <p:sp>
        <p:nvSpPr>
          <p:cNvPr id="5" name="Datumsplatzhalter 4"/>
          <p:cNvSpPr>
            <a:spLocks noGrp="1"/>
          </p:cNvSpPr>
          <p:nvPr>
            <p:ph type="dt" sz="half" idx="10"/>
          </p:nvPr>
        </p:nvSpPr>
        <p:spPr/>
        <p:txBody>
          <a:bodyPr/>
          <a:lstStyle/>
          <a:p>
            <a:fld id="{2D978282-A1EB-4D55-A85B-0F607A10FC46}" type="datetime1">
              <a:rPr lang="de-DE" smtClean="0"/>
              <a:t>18.06.2024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a:xfrm>
            <a:off x="9102969" y="184148"/>
            <a:ext cx="2743200" cy="365125"/>
          </a:xfrm>
        </p:spPr>
        <p:txBody>
          <a:bodyPr/>
          <a:lstStyle>
            <a:lvl1pPr>
              <a:defRPr sz="1800"/>
            </a:lvl1pPr>
          </a:lstStyle>
          <a:p>
            <a:fld id="{7D25744F-E677-42CC-8971-3B32B699ADB5}" type="slidenum">
              <a:rPr lang="de-DE" smtClean="0"/>
              <a:pPr/>
              <a:t>‹Nr.›</a:t>
            </a:fld>
            <a:endParaRPr lang="de-DE" dirty="0"/>
          </a:p>
        </p:txBody>
      </p:sp>
    </p:spTree>
    <p:extLst>
      <p:ext uri="{BB962C8B-B14F-4D97-AF65-F5344CB8AC3E}">
        <p14:creationId xmlns:p14="http://schemas.microsoft.com/office/powerpoint/2010/main" val="2195973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F60FB021-7BA8-4457-A454-A2D59F82CBAC}" type="datetime1">
              <a:rPr lang="de-DE" smtClean="0"/>
              <a:t>18.06.2024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7D1FB4A0-E0B7-453B-A594-5C8745C53E48}" type="slidenum">
              <a:rPr lang="de-DE" smtClean="0"/>
              <a:t>‹Nr.›</a:t>
            </a:fld>
            <a:endParaRPr lang="de-DE" dirty="0"/>
          </a:p>
        </p:txBody>
      </p:sp>
    </p:spTree>
    <p:extLst>
      <p:ext uri="{BB962C8B-B14F-4D97-AF65-F5344CB8AC3E}">
        <p14:creationId xmlns:p14="http://schemas.microsoft.com/office/powerpoint/2010/main" val="708943258"/>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smtClean="0"/>
              <a:t>Titelmasterformat durch Klicken bearbeiten</a:t>
            </a:r>
            <a:endParaRPr lang="de-DE"/>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Formatvorlagen des Textmasters bearbeiten</a:t>
            </a:r>
          </a:p>
        </p:txBody>
      </p:sp>
      <p:sp>
        <p:nvSpPr>
          <p:cNvPr id="5" name="Datumsplatzhalter 4"/>
          <p:cNvSpPr>
            <a:spLocks noGrp="1"/>
          </p:cNvSpPr>
          <p:nvPr>
            <p:ph type="dt" sz="half" idx="10"/>
          </p:nvPr>
        </p:nvSpPr>
        <p:spPr/>
        <p:txBody>
          <a:bodyPr/>
          <a:lstStyle/>
          <a:p>
            <a:fld id="{EF9F4DD6-4971-42F5-916B-169861FD4D80}" type="datetime1">
              <a:rPr lang="de-DE" smtClean="0"/>
              <a:t>18.06.2024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a:xfrm>
            <a:off x="9102969" y="184148"/>
            <a:ext cx="2743200" cy="365125"/>
          </a:xfrm>
        </p:spPr>
        <p:txBody>
          <a:bodyPr/>
          <a:lstStyle>
            <a:lvl1pPr>
              <a:defRPr sz="1800"/>
            </a:lvl1pPr>
          </a:lstStyle>
          <a:p>
            <a:fld id="{7D25744F-E677-42CC-8971-3B32B699ADB5}" type="slidenum">
              <a:rPr lang="de-DE" smtClean="0"/>
              <a:pPr/>
              <a:t>‹Nr.›</a:t>
            </a:fld>
            <a:endParaRPr lang="de-DE" dirty="0"/>
          </a:p>
        </p:txBody>
      </p:sp>
    </p:spTree>
    <p:extLst>
      <p:ext uri="{BB962C8B-B14F-4D97-AF65-F5344CB8AC3E}">
        <p14:creationId xmlns:p14="http://schemas.microsoft.com/office/powerpoint/2010/main" val="17993989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086A55A8-64E1-486E-A03D-E8183DD5614D}" type="datetime1">
              <a:rPr lang="de-DE" smtClean="0"/>
              <a:t>18.06.2024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a:xfrm>
            <a:off x="9110785" y="180365"/>
            <a:ext cx="2743200" cy="365125"/>
          </a:xfrm>
        </p:spPr>
        <p:txBody>
          <a:bodyPr/>
          <a:lstStyle>
            <a:lvl1pPr>
              <a:defRPr sz="1800"/>
            </a:lvl1pPr>
          </a:lstStyle>
          <a:p>
            <a:fld id="{7D25744F-E677-42CC-8971-3B32B699ADB5}" type="slidenum">
              <a:rPr lang="de-DE" smtClean="0"/>
              <a:pPr/>
              <a:t>‹Nr.›</a:t>
            </a:fld>
            <a:endParaRPr lang="de-DE" dirty="0"/>
          </a:p>
        </p:txBody>
      </p:sp>
    </p:spTree>
    <p:extLst>
      <p:ext uri="{BB962C8B-B14F-4D97-AF65-F5344CB8AC3E}">
        <p14:creationId xmlns:p14="http://schemas.microsoft.com/office/powerpoint/2010/main" val="5283825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65DD8C85-8CDF-498A-B386-F56DAE009B47}" type="datetime1">
              <a:rPr lang="de-DE" smtClean="0"/>
              <a:t>18.06.2024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a:xfrm>
            <a:off x="9110786" y="182562"/>
            <a:ext cx="2743200" cy="365125"/>
          </a:xfrm>
        </p:spPr>
        <p:txBody>
          <a:bodyPr/>
          <a:lstStyle>
            <a:lvl1pPr>
              <a:defRPr sz="1800"/>
            </a:lvl1pPr>
          </a:lstStyle>
          <a:p>
            <a:fld id="{7D25744F-E677-42CC-8971-3B32B699ADB5}" type="slidenum">
              <a:rPr lang="de-DE" smtClean="0"/>
              <a:pPr/>
              <a:t>‹Nr.›</a:t>
            </a:fld>
            <a:endParaRPr lang="de-DE" dirty="0"/>
          </a:p>
        </p:txBody>
      </p:sp>
    </p:spTree>
    <p:extLst>
      <p:ext uri="{BB962C8B-B14F-4D97-AF65-F5344CB8AC3E}">
        <p14:creationId xmlns:p14="http://schemas.microsoft.com/office/powerpoint/2010/main" val="867408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smtClean="0"/>
              <a:t>Titelmasterformat durch Klicken bearbeiten</a:t>
            </a:r>
            <a:endParaRPr lang="de-DE"/>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smtClean="0"/>
              <a:t>Formatvorlagen des Textmasters bearbeiten</a:t>
            </a:r>
          </a:p>
        </p:txBody>
      </p:sp>
      <p:sp>
        <p:nvSpPr>
          <p:cNvPr id="4" name="Datumsplatzhalter 3"/>
          <p:cNvSpPr>
            <a:spLocks noGrp="1"/>
          </p:cNvSpPr>
          <p:nvPr>
            <p:ph type="dt" sz="half" idx="10"/>
          </p:nvPr>
        </p:nvSpPr>
        <p:spPr/>
        <p:txBody>
          <a:bodyPr/>
          <a:lstStyle/>
          <a:p>
            <a:fld id="{CAA408AA-919D-4696-BC5F-08D9D39CA050}" type="datetime1">
              <a:rPr lang="de-DE" smtClean="0"/>
              <a:t>18.06.2024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7D1FB4A0-E0B7-453B-A594-5C8745C53E48}" type="slidenum">
              <a:rPr lang="de-DE" smtClean="0"/>
              <a:t>‹Nr.›</a:t>
            </a:fld>
            <a:endParaRPr lang="de-DE"/>
          </a:p>
        </p:txBody>
      </p:sp>
    </p:spTree>
    <p:extLst>
      <p:ext uri="{BB962C8B-B14F-4D97-AF65-F5344CB8AC3E}">
        <p14:creationId xmlns:p14="http://schemas.microsoft.com/office/powerpoint/2010/main" val="254999222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838200" y="1825625"/>
            <a:ext cx="5181600" cy="4351338"/>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6172200" y="1825625"/>
            <a:ext cx="5181600" cy="4351338"/>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fld id="{D7844CF5-1492-461B-9251-02D707E93C5E}" type="datetime1">
              <a:rPr lang="de-DE" smtClean="0"/>
              <a:t>18.06.2024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7D1FB4A0-E0B7-453B-A594-5C8745C53E48}" type="slidenum">
              <a:rPr lang="de-DE" smtClean="0"/>
              <a:t>‹Nr.›</a:t>
            </a:fld>
            <a:endParaRPr lang="de-DE"/>
          </a:p>
        </p:txBody>
      </p:sp>
    </p:spTree>
    <p:extLst>
      <p:ext uri="{BB962C8B-B14F-4D97-AF65-F5344CB8AC3E}">
        <p14:creationId xmlns:p14="http://schemas.microsoft.com/office/powerpoint/2010/main" val="232378773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smtClean="0"/>
              <a:t>Titelmasterformat durch Klicken bearbeiten</a:t>
            </a:r>
            <a:endParaRPr lang="de-DE"/>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Formatvorlagen des Textmasters bearbeiten</a:t>
            </a:r>
          </a:p>
        </p:txBody>
      </p:sp>
      <p:sp>
        <p:nvSpPr>
          <p:cNvPr id="4" name="Inhaltsplatzhalter 3"/>
          <p:cNvSpPr>
            <a:spLocks noGrp="1"/>
          </p:cNvSpPr>
          <p:nvPr>
            <p:ph sz="half" idx="2"/>
          </p:nvPr>
        </p:nvSpPr>
        <p:spPr>
          <a:xfrm>
            <a:off x="839788" y="2505075"/>
            <a:ext cx="5157787" cy="3684588"/>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Formatvorlagen des Textmasters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fld id="{EABCE951-D263-4EF2-856D-0541520BFEE2}" type="datetime1">
              <a:rPr lang="de-DE" smtClean="0"/>
              <a:t>18.06.2024</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7D1FB4A0-E0B7-453B-A594-5C8745C53E48}" type="slidenum">
              <a:rPr lang="de-DE" smtClean="0"/>
              <a:t>‹Nr.›</a:t>
            </a:fld>
            <a:endParaRPr lang="de-DE"/>
          </a:p>
        </p:txBody>
      </p:sp>
    </p:spTree>
    <p:extLst>
      <p:ext uri="{BB962C8B-B14F-4D97-AF65-F5344CB8AC3E}">
        <p14:creationId xmlns:p14="http://schemas.microsoft.com/office/powerpoint/2010/main" val="416845186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fld id="{70D57D75-25BB-45C8-93D9-E20525821077}" type="datetime1">
              <a:rPr lang="de-DE" smtClean="0"/>
              <a:t>18.06.2024</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7D1FB4A0-E0B7-453B-A594-5C8745C53E48}" type="slidenum">
              <a:rPr lang="de-DE" smtClean="0"/>
              <a:t>‹Nr.›</a:t>
            </a:fld>
            <a:endParaRPr lang="de-DE" dirty="0"/>
          </a:p>
        </p:txBody>
      </p:sp>
    </p:spTree>
    <p:extLst>
      <p:ext uri="{BB962C8B-B14F-4D97-AF65-F5344CB8AC3E}">
        <p14:creationId xmlns:p14="http://schemas.microsoft.com/office/powerpoint/2010/main" val="131233595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241AECFC-44BC-472B-B055-866A37B9B66F}" type="datetime1">
              <a:rPr lang="de-DE" smtClean="0"/>
              <a:t>18.06.2024</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a:xfrm>
            <a:off x="9087338" y="143119"/>
            <a:ext cx="2743200" cy="365125"/>
          </a:xfrm>
        </p:spPr>
        <p:txBody>
          <a:bodyPr/>
          <a:lstStyle>
            <a:lvl1pPr>
              <a:defRPr sz="1800"/>
            </a:lvl1pPr>
          </a:lstStyle>
          <a:p>
            <a:fld id="{7D1FB4A0-E0B7-453B-A594-5C8745C53E48}" type="slidenum">
              <a:rPr lang="de-DE" smtClean="0"/>
              <a:pPr/>
              <a:t>‹Nr.›</a:t>
            </a:fld>
            <a:endParaRPr lang="de-DE" dirty="0"/>
          </a:p>
        </p:txBody>
      </p:sp>
    </p:spTree>
    <p:extLst>
      <p:ext uri="{BB962C8B-B14F-4D97-AF65-F5344CB8AC3E}">
        <p14:creationId xmlns:p14="http://schemas.microsoft.com/office/powerpoint/2010/main" val="8805414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smtClean="0"/>
              <a:t>Titelmasterformat durch Klicken bearbeiten</a:t>
            </a:r>
            <a:endParaRPr lang="de-DE"/>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Formatvorlagen des Textmasters bearbeiten</a:t>
            </a:r>
          </a:p>
        </p:txBody>
      </p:sp>
      <p:sp>
        <p:nvSpPr>
          <p:cNvPr id="5" name="Datumsplatzhalter 4"/>
          <p:cNvSpPr>
            <a:spLocks noGrp="1"/>
          </p:cNvSpPr>
          <p:nvPr>
            <p:ph type="dt" sz="half" idx="10"/>
          </p:nvPr>
        </p:nvSpPr>
        <p:spPr/>
        <p:txBody>
          <a:bodyPr/>
          <a:lstStyle/>
          <a:p>
            <a:fld id="{69C6D628-DAC3-46F5-9343-9313FAB66B95}" type="datetime1">
              <a:rPr lang="de-DE" smtClean="0"/>
              <a:t>18.06.2024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7D1FB4A0-E0B7-453B-A594-5C8745C53E48}" type="slidenum">
              <a:rPr lang="de-DE" smtClean="0"/>
              <a:t>‹Nr.›</a:t>
            </a:fld>
            <a:endParaRPr lang="de-DE"/>
          </a:p>
        </p:txBody>
      </p:sp>
    </p:spTree>
    <p:extLst>
      <p:ext uri="{BB962C8B-B14F-4D97-AF65-F5344CB8AC3E}">
        <p14:creationId xmlns:p14="http://schemas.microsoft.com/office/powerpoint/2010/main" val="418851331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smtClean="0"/>
              <a:t>Titelmasterformat durch Klicken bearbeiten</a:t>
            </a:r>
            <a:endParaRPr lang="de-DE"/>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Formatvorlagen des Textmasters bearbeiten</a:t>
            </a:r>
          </a:p>
        </p:txBody>
      </p:sp>
      <p:sp>
        <p:nvSpPr>
          <p:cNvPr id="5" name="Datumsplatzhalter 4"/>
          <p:cNvSpPr>
            <a:spLocks noGrp="1"/>
          </p:cNvSpPr>
          <p:nvPr>
            <p:ph type="dt" sz="half" idx="10"/>
          </p:nvPr>
        </p:nvSpPr>
        <p:spPr/>
        <p:txBody>
          <a:bodyPr/>
          <a:lstStyle/>
          <a:p>
            <a:fld id="{BED84CF9-C7C2-415F-87A3-15F6701535C9}" type="datetime1">
              <a:rPr lang="de-DE" smtClean="0"/>
              <a:t>18.06.2024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7D1FB4A0-E0B7-453B-A594-5C8745C53E48}" type="slidenum">
              <a:rPr lang="de-DE" smtClean="0"/>
              <a:t>‹Nr.›</a:t>
            </a:fld>
            <a:endParaRPr lang="de-DE"/>
          </a:p>
        </p:txBody>
      </p:sp>
    </p:spTree>
    <p:extLst>
      <p:ext uri="{BB962C8B-B14F-4D97-AF65-F5344CB8AC3E}">
        <p14:creationId xmlns:p14="http://schemas.microsoft.com/office/powerpoint/2010/main" val="17362075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smtClean="0"/>
              <a:t>Titelmasterformat durch Klicken bearbeiten</a:t>
            </a:r>
            <a:endParaRPr lang="de-DE"/>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4FEC02-BFB7-4916-92A7-45538C234E3C}" type="datetime1">
              <a:rPr lang="de-DE" smtClean="0"/>
              <a:t>18.06.2024</a:t>
            </a:fld>
            <a:endParaRPr lang="de-DE"/>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1FB4A0-E0B7-453B-A594-5C8745C53E48}" type="slidenum">
              <a:rPr lang="de-DE" smtClean="0"/>
              <a:t>‹Nr.›</a:t>
            </a:fld>
            <a:endParaRPr lang="de-DE"/>
          </a:p>
        </p:txBody>
      </p:sp>
    </p:spTree>
    <p:extLst>
      <p:ext uri="{BB962C8B-B14F-4D97-AF65-F5344CB8AC3E}">
        <p14:creationId xmlns:p14="http://schemas.microsoft.com/office/powerpoint/2010/main" val="19103634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smtClean="0"/>
              <a:t>Titelmasterformat durch Klicken bearbeiten</a:t>
            </a:r>
            <a:endParaRPr lang="de-DE"/>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C52768-9A8D-41EC-B68C-417D5BCDD231}" type="datetime1">
              <a:rPr lang="de-DE" smtClean="0"/>
              <a:t>18.06.2024</a:t>
            </a:fld>
            <a:endParaRPr lang="de-DE"/>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25744F-E677-42CC-8971-3B32B699ADB5}" type="slidenum">
              <a:rPr lang="de-DE" smtClean="0"/>
              <a:t>‹Nr.›</a:t>
            </a:fld>
            <a:endParaRPr lang="de-DE"/>
          </a:p>
        </p:txBody>
      </p:sp>
    </p:spTree>
    <p:extLst>
      <p:ext uri="{BB962C8B-B14F-4D97-AF65-F5344CB8AC3E}">
        <p14:creationId xmlns:p14="http://schemas.microsoft.com/office/powerpoint/2010/main" val="40035823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5.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1.xml"/><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8.xml"/><Relationship Id="rId1" Type="http://schemas.openxmlformats.org/officeDocument/2006/relationships/tags" Target="../tags/tag6.xml"/><Relationship Id="rId5" Type="http://schemas.openxmlformats.org/officeDocument/2006/relationships/image" Target="../media/image19.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8.xml"/><Relationship Id="rId1" Type="http://schemas.openxmlformats.org/officeDocument/2006/relationships/tags" Target="../tags/tag7.xml"/><Relationship Id="rId5" Type="http://schemas.openxmlformats.org/officeDocument/2006/relationships/image" Target="../media/image20.jpe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24.jpeg"/><Relationship Id="rId2" Type="http://schemas.openxmlformats.org/officeDocument/2006/relationships/slideLayout" Target="../slideLayouts/slideLayout18.xml"/><Relationship Id="rId1" Type="http://schemas.openxmlformats.org/officeDocument/2006/relationships/tags" Target="../tags/tag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8.xml"/><Relationship Id="rId4" Type="http://schemas.openxmlformats.org/officeDocument/2006/relationships/image" Target="../media/image20.jpe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8.xml"/><Relationship Id="rId5" Type="http://schemas.openxmlformats.org/officeDocument/2006/relationships/image" Target="../media/image26.jpe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8.xml"/><Relationship Id="rId1" Type="http://schemas.openxmlformats.org/officeDocument/2006/relationships/tags" Target="../tags/tag9.xml"/><Relationship Id="rId5" Type="http://schemas.openxmlformats.org/officeDocument/2006/relationships/image" Target="../media/image27.pn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8.xml"/><Relationship Id="rId1" Type="http://schemas.openxmlformats.org/officeDocument/2006/relationships/tags" Target="../tags/tag10.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8.xml"/><Relationship Id="rId1" Type="http://schemas.openxmlformats.org/officeDocument/2006/relationships/tags" Target="../tags/tag11.xm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2.jpeg"/><Relationship Id="rId2" Type="http://schemas.openxmlformats.org/officeDocument/2006/relationships/notesSlide" Target="../notesSlides/notesSlide33.xml"/><Relationship Id="rId1" Type="http://schemas.openxmlformats.org/officeDocument/2006/relationships/slideLayout" Target="../slideLayouts/slideLayout18.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8.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8.xml"/><Relationship Id="rId1" Type="http://schemas.openxmlformats.org/officeDocument/2006/relationships/tags" Target="../tags/tag12.xml"/><Relationship Id="rId5" Type="http://schemas.openxmlformats.org/officeDocument/2006/relationships/image" Target="../media/image34.jp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8.xml"/><Relationship Id="rId1" Type="http://schemas.openxmlformats.org/officeDocument/2006/relationships/tags" Target="../tags/tag13.xml"/><Relationship Id="rId6" Type="http://schemas.openxmlformats.org/officeDocument/2006/relationships/image" Target="../media/image36.jpeg"/><Relationship Id="rId5" Type="http://schemas.openxmlformats.org/officeDocument/2006/relationships/image" Target="../media/image35.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2.xml"/><Relationship Id="rId5" Type="http://schemas.openxmlformats.org/officeDocument/2006/relationships/image" Target="../media/image4.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tags" Target="../tags/tag14.xml"/><Relationship Id="rId5" Type="http://schemas.openxmlformats.org/officeDocument/2006/relationships/image" Target="../media/image39.png"/><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3.xml"/><Relationship Id="rId1" Type="http://schemas.openxmlformats.org/officeDocument/2006/relationships/tags" Target="../tags/tag1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3.xml"/><Relationship Id="rId1" Type="http://schemas.openxmlformats.org/officeDocument/2006/relationships/tags" Target="../tags/tag1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3.xml"/><Relationship Id="rId1" Type="http://schemas.openxmlformats.org/officeDocument/2006/relationships/tags" Target="../tags/tag17.xml"/><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8.xml"/><Relationship Id="rId1" Type="http://schemas.openxmlformats.org/officeDocument/2006/relationships/tags" Target="../tags/tag18.xml"/><Relationship Id="rId5" Type="http://schemas.openxmlformats.org/officeDocument/2006/relationships/image" Target="../media/image47.png"/><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2.xml"/><Relationship Id="rId1" Type="http://schemas.openxmlformats.org/officeDocument/2006/relationships/tags" Target="../tags/tag19.xml"/><Relationship Id="rId5" Type="http://schemas.openxmlformats.org/officeDocument/2006/relationships/image" Target="../media/image48.png"/><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8.xml"/><Relationship Id="rId1" Type="http://schemas.openxmlformats.org/officeDocument/2006/relationships/tags" Target="../tags/tag20.xml"/><Relationship Id="rId5" Type="http://schemas.openxmlformats.org/officeDocument/2006/relationships/image" Target="../media/image49.jpeg"/><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3.xml"/><Relationship Id="rId1" Type="http://schemas.openxmlformats.org/officeDocument/2006/relationships/tags" Target="../tags/tag21.xml"/><Relationship Id="rId6" Type="http://schemas.openxmlformats.org/officeDocument/2006/relationships/image" Target="../media/image52.png"/><Relationship Id="rId5" Type="http://schemas.openxmlformats.org/officeDocument/2006/relationships/image" Target="../media/image51.jpg"/><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8.xml"/><Relationship Id="rId4" Type="http://schemas.openxmlformats.org/officeDocument/2006/relationships/image" Target="../media/image54.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8.xml"/><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hyperlink" Target="mailto:stella.aspelmeier@biologie.uni-goettingen.de" TargetMode="Externa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3.xml"/><Relationship Id="rId5" Type="http://schemas.openxmlformats.org/officeDocument/2006/relationships/image" Target="../media/image7.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2666999" y="-2667003"/>
            <a:ext cx="6858003" cy="12192000"/>
          </a:xfrm>
          <a:prstGeom prst="rect">
            <a:avLst/>
          </a:prstGeom>
        </p:spPr>
      </p:pic>
      <p:sp>
        <p:nvSpPr>
          <p:cNvPr id="2" name="Titel 1"/>
          <p:cNvSpPr>
            <a:spLocks noGrp="1"/>
          </p:cNvSpPr>
          <p:nvPr>
            <p:ph type="ctrTitle"/>
          </p:nvPr>
        </p:nvSpPr>
        <p:spPr>
          <a:xfrm>
            <a:off x="1524000" y="834386"/>
            <a:ext cx="9144000" cy="5450991"/>
          </a:xfrm>
        </p:spPr>
        <p:txBody>
          <a:bodyPr>
            <a:normAutofit/>
          </a:bodyPr>
          <a:lstStyle/>
          <a:p>
            <a:r>
              <a:rPr lang="de-DE" b="1" dirty="0" smtClean="0">
                <a:latin typeface="+mn-lt"/>
              </a:rPr>
              <a:t>Basics </a:t>
            </a:r>
            <a:r>
              <a:rPr lang="de-DE" b="1" dirty="0" err="1" smtClean="0">
                <a:latin typeface="+mn-lt"/>
              </a:rPr>
              <a:t>of</a:t>
            </a:r>
            <a:r>
              <a:rPr lang="de-DE" b="1" dirty="0" smtClean="0">
                <a:latin typeface="+mn-lt"/>
              </a:rPr>
              <a:t> </a:t>
            </a:r>
            <a:r>
              <a:rPr lang="de-DE" b="1" dirty="0" err="1" smtClean="0">
                <a:latin typeface="+mn-lt"/>
              </a:rPr>
              <a:t>Photosynthesis</a:t>
            </a:r>
            <a:r>
              <a:rPr lang="de-DE" b="1" dirty="0" smtClean="0">
                <a:latin typeface="+mn-lt"/>
              </a:rPr>
              <a:t/>
            </a:r>
            <a:br>
              <a:rPr lang="de-DE" b="1" dirty="0" smtClean="0">
                <a:latin typeface="+mn-lt"/>
              </a:rPr>
            </a:br>
            <a:r>
              <a:rPr lang="de-DE" b="1" dirty="0">
                <a:latin typeface="+mn-lt"/>
              </a:rPr>
              <a:t/>
            </a:r>
            <a:br>
              <a:rPr lang="de-DE" b="1" dirty="0">
                <a:latin typeface="+mn-lt"/>
              </a:rPr>
            </a:br>
            <a:r>
              <a:rPr lang="de-DE" sz="4900" b="1" dirty="0" smtClean="0">
                <a:latin typeface="+mn-lt"/>
              </a:rPr>
              <a:t>C</a:t>
            </a:r>
            <a:r>
              <a:rPr lang="de-DE" sz="4900" b="1" baseline="-25000" dirty="0" smtClean="0">
                <a:latin typeface="+mn-lt"/>
              </a:rPr>
              <a:t>3</a:t>
            </a:r>
            <a:r>
              <a:rPr lang="de-DE" sz="4900" b="1" dirty="0" smtClean="0">
                <a:latin typeface="+mn-lt"/>
              </a:rPr>
              <a:t>, C</a:t>
            </a:r>
            <a:r>
              <a:rPr lang="de-DE" sz="4900" b="1" baseline="-25000" dirty="0" smtClean="0">
                <a:latin typeface="+mn-lt"/>
              </a:rPr>
              <a:t>4</a:t>
            </a:r>
            <a:r>
              <a:rPr lang="de-DE" sz="4900" b="1" dirty="0" smtClean="0">
                <a:latin typeface="+mn-lt"/>
              </a:rPr>
              <a:t> </a:t>
            </a:r>
            <a:r>
              <a:rPr lang="de-DE" sz="4900" b="1" dirty="0" err="1" smtClean="0">
                <a:latin typeface="+mn-lt"/>
              </a:rPr>
              <a:t>and</a:t>
            </a:r>
            <a:r>
              <a:rPr lang="de-DE" sz="4900" b="1" dirty="0" smtClean="0">
                <a:latin typeface="+mn-lt"/>
              </a:rPr>
              <a:t> CAM</a:t>
            </a:r>
            <a:r>
              <a:rPr lang="de-DE" sz="5400" b="1" dirty="0" smtClean="0">
                <a:latin typeface="+mn-lt"/>
              </a:rPr>
              <a:t/>
            </a:r>
            <a:br>
              <a:rPr lang="de-DE" sz="5400" b="1" dirty="0" smtClean="0">
                <a:latin typeface="+mn-lt"/>
              </a:rPr>
            </a:br>
            <a:r>
              <a:rPr lang="de-DE" b="1" dirty="0">
                <a:latin typeface="+mn-lt"/>
              </a:rPr>
              <a:t/>
            </a:r>
            <a:br>
              <a:rPr lang="de-DE" b="1" dirty="0">
                <a:latin typeface="+mn-lt"/>
              </a:rPr>
            </a:br>
            <a:r>
              <a:rPr lang="de-DE" sz="2700" dirty="0" smtClean="0">
                <a:latin typeface="+mn-lt"/>
              </a:rPr>
              <a:t>Dr. Stella Aspelmeier</a:t>
            </a:r>
            <a:br>
              <a:rPr lang="de-DE" sz="2700" dirty="0" smtClean="0">
                <a:latin typeface="+mn-lt"/>
              </a:rPr>
            </a:br>
            <a:r>
              <a:rPr lang="de-DE" sz="2700" dirty="0" smtClean="0">
                <a:latin typeface="+mn-lt"/>
              </a:rPr>
              <a:t/>
            </a:r>
            <a:br>
              <a:rPr lang="de-DE" sz="2700" dirty="0" smtClean="0">
                <a:latin typeface="+mn-lt"/>
              </a:rPr>
            </a:br>
            <a:r>
              <a:rPr lang="de-DE" sz="2700" dirty="0" smtClean="0">
                <a:latin typeface="+mn-lt"/>
              </a:rPr>
              <a:t>Albrecht-von-Haller Institute </a:t>
            </a:r>
            <a:r>
              <a:rPr lang="de-DE" sz="2700" dirty="0" err="1" smtClean="0">
                <a:latin typeface="+mn-lt"/>
              </a:rPr>
              <a:t>for</a:t>
            </a:r>
            <a:r>
              <a:rPr lang="de-DE" sz="2700" dirty="0" smtClean="0">
                <a:latin typeface="+mn-lt"/>
              </a:rPr>
              <a:t> Plant </a:t>
            </a:r>
            <a:r>
              <a:rPr lang="de-DE" sz="2700" dirty="0" err="1" smtClean="0">
                <a:latin typeface="+mn-lt"/>
              </a:rPr>
              <a:t>Sciences</a:t>
            </a:r>
            <a:r>
              <a:rPr lang="de-DE" sz="2700" dirty="0" smtClean="0">
                <a:latin typeface="+mn-lt"/>
              </a:rPr>
              <a:t/>
            </a:r>
            <a:br>
              <a:rPr lang="de-DE" sz="2700" dirty="0" smtClean="0">
                <a:latin typeface="+mn-lt"/>
              </a:rPr>
            </a:br>
            <a:r>
              <a:rPr lang="de-DE" sz="2700" dirty="0" smtClean="0">
                <a:latin typeface="+mn-lt"/>
              </a:rPr>
              <a:t>Georg-August University Göttingen </a:t>
            </a:r>
            <a:br>
              <a:rPr lang="de-DE" sz="2700" dirty="0" smtClean="0">
                <a:latin typeface="+mn-lt"/>
              </a:rPr>
            </a:br>
            <a:r>
              <a:rPr lang="de-DE" sz="2400" dirty="0" smtClean="0">
                <a:latin typeface="+mn-lt"/>
              </a:rPr>
              <a:t/>
            </a:r>
            <a:br>
              <a:rPr lang="de-DE" sz="2400" dirty="0" smtClean="0">
                <a:latin typeface="+mn-lt"/>
              </a:rPr>
            </a:br>
            <a:r>
              <a:rPr lang="de-DE" sz="2400" dirty="0" smtClean="0">
                <a:latin typeface="+mn-lt"/>
              </a:rPr>
              <a:t>Juni 2020</a:t>
            </a:r>
            <a:endParaRPr lang="de-DE" sz="2400" dirty="0">
              <a:latin typeface="+mn-lt"/>
            </a:endParaRPr>
          </a:p>
        </p:txBody>
      </p:sp>
      <p:sp>
        <p:nvSpPr>
          <p:cNvPr id="4" name="Foliennummernplatzhalter 3"/>
          <p:cNvSpPr>
            <a:spLocks noGrp="1"/>
          </p:cNvSpPr>
          <p:nvPr>
            <p:ph type="sldNum" sz="quarter" idx="12"/>
          </p:nvPr>
        </p:nvSpPr>
        <p:spPr/>
        <p:txBody>
          <a:bodyPr/>
          <a:lstStyle/>
          <a:p>
            <a:fld id="{7D25744F-E677-42CC-8971-3B32B699ADB5}" type="slidenum">
              <a:rPr lang="de-DE" smtClean="0"/>
              <a:t>1</a:t>
            </a:fld>
            <a:endParaRPr lang="de-DE" dirty="0"/>
          </a:p>
        </p:txBody>
      </p:sp>
    </p:spTree>
    <p:extLst>
      <p:ext uri="{BB962C8B-B14F-4D97-AF65-F5344CB8AC3E}">
        <p14:creationId xmlns:p14="http://schemas.microsoft.com/office/powerpoint/2010/main" val="3537419868"/>
      </p:ext>
    </p:extLst>
  </p:cSld>
  <p:clrMapOvr>
    <a:masterClrMapping/>
  </p:clrMapOvr>
  <mc:AlternateContent xmlns:mc="http://schemas.openxmlformats.org/markup-compatibility/2006" xmlns:p14="http://schemas.microsoft.com/office/powerpoint/2010/main">
    <mc:Choice Requires="p14">
      <p:transition spd="slow" p14:dur="2000" advTm="12519"/>
    </mc:Choice>
    <mc:Fallback xmlns="">
      <p:transition spd="slow" advTm="12519"/>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Grafik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2666999" y="-2667003"/>
            <a:ext cx="6858003" cy="12192000"/>
          </a:xfrm>
          <a:prstGeom prst="rect">
            <a:avLst/>
          </a:prstGeom>
        </p:spPr>
      </p:pic>
      <p:grpSp>
        <p:nvGrpSpPr>
          <p:cNvPr id="21" name="Gruppieren 20"/>
          <p:cNvGrpSpPr/>
          <p:nvPr/>
        </p:nvGrpSpPr>
        <p:grpSpPr>
          <a:xfrm>
            <a:off x="970549" y="3190867"/>
            <a:ext cx="10373866" cy="1338828"/>
            <a:chOff x="970549" y="3190867"/>
            <a:chExt cx="10373866" cy="1338828"/>
          </a:xfrm>
        </p:grpSpPr>
        <p:sp>
          <p:nvSpPr>
            <p:cNvPr id="13" name="Textfeld 12"/>
            <p:cNvSpPr txBox="1"/>
            <p:nvPr/>
          </p:nvSpPr>
          <p:spPr>
            <a:xfrm>
              <a:off x="970549" y="3190867"/>
              <a:ext cx="10373866" cy="1338828"/>
            </a:xfrm>
            <a:prstGeom prst="rect">
              <a:avLst/>
            </a:prstGeom>
            <a:noFill/>
          </p:spPr>
          <p:txBody>
            <a:bodyPr wrap="none" rtlCol="0">
              <a:spAutoFit/>
            </a:bodyPr>
            <a:lstStyle/>
            <a:p>
              <a:pPr>
                <a:spcAft>
                  <a:spcPts val="1800"/>
                </a:spcAft>
              </a:pPr>
              <a:r>
                <a:rPr lang="de-DE" sz="2400" b="1" dirty="0">
                  <a:sym typeface="Wingdings" panose="05000000000000000000" pitchFamily="2" charset="2"/>
                </a:rPr>
                <a:t>Calvin </a:t>
              </a:r>
              <a:r>
                <a:rPr lang="de-DE" sz="2400" b="1" dirty="0" err="1">
                  <a:sym typeface="Wingdings" panose="05000000000000000000" pitchFamily="2" charset="2"/>
                </a:rPr>
                <a:t>cycle</a:t>
              </a:r>
              <a:endParaRPr lang="de-DE" sz="2400" b="1" dirty="0">
                <a:sym typeface="Wingdings" panose="05000000000000000000" pitchFamily="2" charset="2"/>
              </a:endParaRPr>
            </a:p>
            <a:p>
              <a:r>
                <a:rPr lang="de-DE" sz="2400" dirty="0">
                  <a:sym typeface="Wingdings" panose="05000000000000000000" pitchFamily="2" charset="2"/>
                </a:rPr>
                <a:t>6 CO</a:t>
              </a:r>
              <a:r>
                <a:rPr lang="de-DE" sz="2400" baseline="-25000" dirty="0">
                  <a:sym typeface="Wingdings" panose="05000000000000000000" pitchFamily="2" charset="2"/>
                </a:rPr>
                <a:t>2</a:t>
              </a:r>
              <a:r>
                <a:rPr lang="de-DE" sz="2400" dirty="0">
                  <a:sym typeface="Wingdings" panose="05000000000000000000" pitchFamily="2" charset="2"/>
                </a:rPr>
                <a:t> + 12 NADPH+H</a:t>
              </a:r>
              <a:r>
                <a:rPr lang="de-DE" sz="2400" baseline="30000" dirty="0">
                  <a:sym typeface="Wingdings" panose="05000000000000000000" pitchFamily="2" charset="2"/>
                </a:rPr>
                <a:t>+</a:t>
              </a:r>
              <a:r>
                <a:rPr lang="de-DE" sz="2400" dirty="0">
                  <a:sym typeface="Wingdings" panose="05000000000000000000" pitchFamily="2" charset="2"/>
                </a:rPr>
                <a:t> + 18 ATP           C</a:t>
              </a:r>
              <a:r>
                <a:rPr lang="de-DE" sz="2400" baseline="-25000" dirty="0">
                  <a:sym typeface="Wingdings" panose="05000000000000000000" pitchFamily="2" charset="2"/>
                </a:rPr>
                <a:t>6</a:t>
              </a:r>
              <a:r>
                <a:rPr lang="de-DE" sz="2400" dirty="0">
                  <a:sym typeface="Wingdings" panose="05000000000000000000" pitchFamily="2" charset="2"/>
                </a:rPr>
                <a:t>H</a:t>
              </a:r>
              <a:r>
                <a:rPr lang="de-DE" sz="2400" baseline="-25000" dirty="0">
                  <a:sym typeface="Wingdings" panose="05000000000000000000" pitchFamily="2" charset="2"/>
                </a:rPr>
                <a:t>12</a:t>
              </a:r>
              <a:r>
                <a:rPr lang="de-DE" sz="2400" dirty="0">
                  <a:sym typeface="Wingdings" panose="05000000000000000000" pitchFamily="2" charset="2"/>
                </a:rPr>
                <a:t>O</a:t>
              </a:r>
              <a:r>
                <a:rPr lang="de-DE" sz="2400" baseline="-25000" dirty="0">
                  <a:sym typeface="Wingdings" panose="05000000000000000000" pitchFamily="2" charset="2"/>
                </a:rPr>
                <a:t>6</a:t>
              </a:r>
              <a:r>
                <a:rPr lang="de-DE" sz="2400" dirty="0">
                  <a:sym typeface="Wingdings" panose="05000000000000000000" pitchFamily="2" charset="2"/>
                </a:rPr>
                <a:t> + 6 </a:t>
              </a:r>
              <a:r>
                <a:rPr lang="de-DE" sz="2400" dirty="0"/>
                <a:t>H</a:t>
              </a:r>
              <a:r>
                <a:rPr lang="de-DE" sz="2400" baseline="-25000" dirty="0"/>
                <a:t>2</a:t>
              </a:r>
              <a:r>
                <a:rPr lang="de-DE" sz="2400" dirty="0"/>
                <a:t>O +</a:t>
              </a:r>
              <a:r>
                <a:rPr lang="de-DE" sz="2400" dirty="0">
                  <a:sym typeface="Wingdings" panose="05000000000000000000" pitchFamily="2" charset="2"/>
                </a:rPr>
                <a:t> </a:t>
              </a:r>
              <a:r>
                <a:rPr lang="de-DE" sz="2400" dirty="0"/>
                <a:t>12 NADP</a:t>
              </a:r>
              <a:r>
                <a:rPr lang="de-DE" sz="2400" baseline="30000" dirty="0"/>
                <a:t>+</a:t>
              </a:r>
              <a:r>
                <a:rPr lang="de-DE" sz="2400" dirty="0"/>
                <a:t> + 18 ADP + 18 P</a:t>
              </a:r>
              <a:r>
                <a:rPr lang="de-DE" sz="2400" baseline="-25000" dirty="0"/>
                <a:t>i</a:t>
              </a:r>
            </a:p>
            <a:p>
              <a:endParaRPr lang="de-DE" dirty="0"/>
            </a:p>
          </p:txBody>
        </p:sp>
        <p:cxnSp>
          <p:nvCxnSpPr>
            <p:cNvPr id="11" name="Gerade Verbindung mit Pfeil 10"/>
            <p:cNvCxnSpPr/>
            <p:nvPr/>
          </p:nvCxnSpPr>
          <p:spPr>
            <a:xfrm>
              <a:off x="4970042" y="4034584"/>
              <a:ext cx="589710" cy="0"/>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uppieren 19"/>
          <p:cNvGrpSpPr/>
          <p:nvPr/>
        </p:nvGrpSpPr>
        <p:grpSpPr>
          <a:xfrm>
            <a:off x="970550" y="1495925"/>
            <a:ext cx="9169498" cy="1308050"/>
            <a:chOff x="970550" y="1495925"/>
            <a:chExt cx="9169498" cy="1308050"/>
          </a:xfrm>
        </p:grpSpPr>
        <p:sp>
          <p:nvSpPr>
            <p:cNvPr id="2" name="Textfeld 1"/>
            <p:cNvSpPr txBox="1"/>
            <p:nvPr/>
          </p:nvSpPr>
          <p:spPr>
            <a:xfrm>
              <a:off x="970550" y="1495925"/>
              <a:ext cx="9169498" cy="1308050"/>
            </a:xfrm>
            <a:prstGeom prst="rect">
              <a:avLst/>
            </a:prstGeom>
            <a:noFill/>
          </p:spPr>
          <p:txBody>
            <a:bodyPr wrap="none" rtlCol="0">
              <a:spAutoFit/>
            </a:bodyPr>
            <a:lstStyle/>
            <a:p>
              <a:pPr>
                <a:spcAft>
                  <a:spcPts val="1800"/>
                </a:spcAft>
              </a:pPr>
              <a:r>
                <a:rPr lang="de-DE" sz="2400" b="1" dirty="0" smtClean="0"/>
                <a:t>Light </a:t>
              </a:r>
              <a:r>
                <a:rPr lang="de-DE" sz="2400" b="1" dirty="0" err="1" smtClean="0"/>
                <a:t>reaction</a:t>
              </a:r>
              <a:r>
                <a:rPr lang="de-DE" sz="2400" dirty="0" smtClean="0"/>
                <a:t> </a:t>
              </a:r>
            </a:p>
            <a:p>
              <a:r>
                <a:rPr lang="de-DE" sz="2400" dirty="0" smtClean="0"/>
                <a:t>12 H</a:t>
              </a:r>
              <a:r>
                <a:rPr lang="de-DE" sz="2400" baseline="-25000" dirty="0" smtClean="0"/>
                <a:t>2</a:t>
              </a:r>
              <a:r>
                <a:rPr lang="de-DE" sz="2400" dirty="0" smtClean="0"/>
                <a:t>O + 12 NADP</a:t>
              </a:r>
              <a:r>
                <a:rPr lang="de-DE" sz="2400" baseline="30000" dirty="0" smtClean="0"/>
                <a:t>+</a:t>
              </a:r>
              <a:r>
                <a:rPr lang="de-DE" sz="2400" dirty="0" smtClean="0"/>
                <a:t> + 18 ADP + 18 P</a:t>
              </a:r>
              <a:r>
                <a:rPr lang="de-DE" sz="2400" baseline="-25000" dirty="0" smtClean="0"/>
                <a:t>i</a:t>
              </a:r>
              <a:r>
                <a:rPr lang="de-DE" sz="2400" dirty="0" smtClean="0"/>
                <a:t> </a:t>
              </a:r>
              <a:r>
                <a:rPr lang="de-DE" sz="2400" dirty="0">
                  <a:sym typeface="Wingdings" panose="05000000000000000000" pitchFamily="2" charset="2"/>
                </a:rPr>
                <a:t> </a:t>
              </a:r>
              <a:r>
                <a:rPr lang="de-DE" sz="2400" dirty="0" smtClean="0">
                  <a:sym typeface="Wingdings" panose="05000000000000000000" pitchFamily="2" charset="2"/>
                </a:rPr>
                <a:t>          12 NADPH+H</a:t>
              </a:r>
              <a:r>
                <a:rPr lang="de-DE" sz="2400" baseline="30000" dirty="0" smtClean="0">
                  <a:sym typeface="Wingdings" panose="05000000000000000000" pitchFamily="2" charset="2"/>
                </a:rPr>
                <a:t>+</a:t>
              </a:r>
              <a:r>
                <a:rPr lang="de-DE" sz="2400" dirty="0" smtClean="0">
                  <a:sym typeface="Wingdings" panose="05000000000000000000" pitchFamily="2" charset="2"/>
                </a:rPr>
                <a:t> + 18 ATP + 6 O</a:t>
              </a:r>
              <a:r>
                <a:rPr lang="de-DE" sz="2400" baseline="-25000" dirty="0" smtClean="0">
                  <a:sym typeface="Wingdings" panose="05000000000000000000" pitchFamily="2" charset="2"/>
                </a:rPr>
                <a:t>2</a:t>
              </a:r>
            </a:p>
            <a:p>
              <a:endParaRPr lang="de-DE" sz="2400" baseline="-25000" dirty="0">
                <a:sym typeface="Wingdings" panose="05000000000000000000" pitchFamily="2" charset="2"/>
              </a:endParaRPr>
            </a:p>
          </p:txBody>
        </p:sp>
        <p:grpSp>
          <p:nvGrpSpPr>
            <p:cNvPr id="17" name="Gruppieren 16"/>
            <p:cNvGrpSpPr/>
            <p:nvPr/>
          </p:nvGrpSpPr>
          <p:grpSpPr>
            <a:xfrm>
              <a:off x="5607878" y="1832809"/>
              <a:ext cx="589710" cy="505325"/>
              <a:chOff x="5879432" y="1548064"/>
              <a:chExt cx="589710" cy="505325"/>
            </a:xfrm>
          </p:grpSpPr>
          <p:cxnSp>
            <p:nvCxnSpPr>
              <p:cNvPr id="9" name="Gerade Verbindung mit Pfeil 8"/>
              <p:cNvCxnSpPr/>
              <p:nvPr/>
            </p:nvCxnSpPr>
            <p:spPr>
              <a:xfrm>
                <a:off x="5879432" y="2053389"/>
                <a:ext cx="589710"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krümmter Verbinder 13"/>
              <p:cNvCxnSpPr/>
              <p:nvPr/>
            </p:nvCxnSpPr>
            <p:spPr>
              <a:xfrm rot="16200000" flipH="1">
                <a:off x="5817348" y="1632284"/>
                <a:ext cx="393032" cy="224591"/>
              </a:xfrm>
              <a:prstGeom prst="curvedConnector3">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 name="Ellipse 2"/>
          <p:cNvSpPr/>
          <p:nvPr/>
        </p:nvSpPr>
        <p:spPr>
          <a:xfrm>
            <a:off x="970549" y="2029324"/>
            <a:ext cx="1082839" cy="61762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Ellipse 3"/>
          <p:cNvSpPr/>
          <p:nvPr/>
        </p:nvSpPr>
        <p:spPr>
          <a:xfrm>
            <a:off x="9321990" y="2029324"/>
            <a:ext cx="832664" cy="58152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Ellipse 4"/>
          <p:cNvSpPr/>
          <p:nvPr/>
        </p:nvSpPr>
        <p:spPr>
          <a:xfrm>
            <a:off x="934455" y="3702471"/>
            <a:ext cx="899717" cy="6096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Ellipse 5"/>
          <p:cNvSpPr/>
          <p:nvPr/>
        </p:nvSpPr>
        <p:spPr>
          <a:xfrm>
            <a:off x="5559752" y="3694461"/>
            <a:ext cx="1169911" cy="61760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Ellipse 6"/>
          <p:cNvSpPr/>
          <p:nvPr/>
        </p:nvSpPr>
        <p:spPr>
          <a:xfrm>
            <a:off x="6765758" y="3718524"/>
            <a:ext cx="918412" cy="54543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 name="Gruppieren 9"/>
          <p:cNvGrpSpPr/>
          <p:nvPr/>
        </p:nvGrpSpPr>
        <p:grpSpPr>
          <a:xfrm>
            <a:off x="970549" y="4709065"/>
            <a:ext cx="5624168" cy="1061829"/>
            <a:chOff x="970549" y="4709065"/>
            <a:chExt cx="5624168" cy="1061829"/>
          </a:xfrm>
        </p:grpSpPr>
        <p:sp>
          <p:nvSpPr>
            <p:cNvPr id="8" name="Textfeld 7"/>
            <p:cNvSpPr txBox="1"/>
            <p:nvPr/>
          </p:nvSpPr>
          <p:spPr>
            <a:xfrm>
              <a:off x="970549" y="4709065"/>
              <a:ext cx="5624168" cy="1061829"/>
            </a:xfrm>
            <a:prstGeom prst="rect">
              <a:avLst/>
            </a:prstGeom>
            <a:noFill/>
          </p:spPr>
          <p:txBody>
            <a:bodyPr wrap="none" rtlCol="0">
              <a:spAutoFit/>
            </a:bodyPr>
            <a:lstStyle/>
            <a:p>
              <a:pPr>
                <a:spcAft>
                  <a:spcPts val="1800"/>
                </a:spcAft>
              </a:pPr>
              <a:r>
                <a:rPr lang="de-DE" sz="2400" b="1" dirty="0" err="1" smtClean="0"/>
                <a:t>Gross</a:t>
              </a:r>
              <a:r>
                <a:rPr lang="de-DE" sz="2400" b="1" dirty="0" smtClean="0"/>
                <a:t> </a:t>
              </a:r>
              <a:r>
                <a:rPr lang="de-DE" sz="2400" b="1" dirty="0" err="1" smtClean="0"/>
                <a:t>equation</a:t>
              </a:r>
              <a:r>
                <a:rPr lang="de-DE" sz="2400" b="1" dirty="0" smtClean="0"/>
                <a:t> </a:t>
              </a:r>
              <a:r>
                <a:rPr lang="de-DE" sz="2400" b="1" dirty="0" err="1" smtClean="0"/>
                <a:t>of</a:t>
              </a:r>
              <a:r>
                <a:rPr lang="de-DE" sz="2400" b="1" dirty="0" smtClean="0"/>
                <a:t> </a:t>
              </a:r>
              <a:r>
                <a:rPr lang="de-DE" sz="2400" b="1" dirty="0" err="1"/>
                <a:t>photosynthesis</a:t>
              </a:r>
              <a:endParaRPr lang="de-DE" sz="2400" b="1" dirty="0"/>
            </a:p>
            <a:p>
              <a:r>
                <a:rPr lang="de-DE" sz="2400" dirty="0">
                  <a:sym typeface="Wingdings" panose="05000000000000000000" pitchFamily="2" charset="2"/>
                </a:rPr>
                <a:t>6 CO</a:t>
              </a:r>
              <a:r>
                <a:rPr lang="de-DE" sz="2400" baseline="-25000" dirty="0">
                  <a:sym typeface="Wingdings" panose="05000000000000000000" pitchFamily="2" charset="2"/>
                </a:rPr>
                <a:t>2</a:t>
              </a:r>
              <a:r>
                <a:rPr lang="de-DE" sz="2400" dirty="0">
                  <a:sym typeface="Wingdings" panose="05000000000000000000" pitchFamily="2" charset="2"/>
                </a:rPr>
                <a:t> + </a:t>
              </a:r>
              <a:r>
                <a:rPr lang="de-DE" sz="2400" dirty="0"/>
                <a:t>12 H</a:t>
              </a:r>
              <a:r>
                <a:rPr lang="de-DE" sz="2400" baseline="-25000" dirty="0"/>
                <a:t>2</a:t>
              </a:r>
              <a:r>
                <a:rPr lang="de-DE" sz="2400" dirty="0"/>
                <a:t>O           </a:t>
              </a:r>
              <a:r>
                <a:rPr lang="de-DE" sz="2400" dirty="0">
                  <a:sym typeface="Wingdings" panose="05000000000000000000" pitchFamily="2" charset="2"/>
                </a:rPr>
                <a:t>C</a:t>
              </a:r>
              <a:r>
                <a:rPr lang="de-DE" sz="2400" baseline="-25000" dirty="0">
                  <a:sym typeface="Wingdings" panose="05000000000000000000" pitchFamily="2" charset="2"/>
                </a:rPr>
                <a:t>6</a:t>
              </a:r>
              <a:r>
                <a:rPr lang="de-DE" sz="2400" dirty="0">
                  <a:sym typeface="Wingdings" panose="05000000000000000000" pitchFamily="2" charset="2"/>
                </a:rPr>
                <a:t>H</a:t>
              </a:r>
              <a:r>
                <a:rPr lang="de-DE" sz="2400" baseline="-25000" dirty="0">
                  <a:sym typeface="Wingdings" panose="05000000000000000000" pitchFamily="2" charset="2"/>
                </a:rPr>
                <a:t>12</a:t>
              </a:r>
              <a:r>
                <a:rPr lang="de-DE" sz="2400" dirty="0">
                  <a:sym typeface="Wingdings" panose="05000000000000000000" pitchFamily="2" charset="2"/>
                </a:rPr>
                <a:t>O</a:t>
              </a:r>
              <a:r>
                <a:rPr lang="de-DE" sz="2400" baseline="-25000" dirty="0">
                  <a:sym typeface="Wingdings" panose="05000000000000000000" pitchFamily="2" charset="2"/>
                </a:rPr>
                <a:t>6</a:t>
              </a:r>
              <a:r>
                <a:rPr lang="de-DE" sz="2400" dirty="0">
                  <a:sym typeface="Wingdings" panose="05000000000000000000" pitchFamily="2" charset="2"/>
                </a:rPr>
                <a:t> + 6 </a:t>
              </a:r>
              <a:r>
                <a:rPr lang="de-DE" sz="2400" dirty="0"/>
                <a:t>H</a:t>
              </a:r>
              <a:r>
                <a:rPr lang="de-DE" sz="2400" baseline="-25000" dirty="0"/>
                <a:t>2</a:t>
              </a:r>
              <a:r>
                <a:rPr lang="de-DE" sz="2400" dirty="0"/>
                <a:t>O</a:t>
              </a:r>
              <a:r>
                <a:rPr lang="de-DE" sz="2400" dirty="0">
                  <a:sym typeface="Wingdings" panose="05000000000000000000" pitchFamily="2" charset="2"/>
                </a:rPr>
                <a:t> + 6 </a:t>
              </a:r>
              <a:r>
                <a:rPr lang="de-DE" sz="2400" dirty="0" smtClean="0">
                  <a:sym typeface="Wingdings" panose="05000000000000000000" pitchFamily="2" charset="2"/>
                </a:rPr>
                <a:t>O</a:t>
              </a:r>
              <a:r>
                <a:rPr lang="de-DE" sz="2400" baseline="-25000" dirty="0" smtClean="0">
                  <a:sym typeface="Wingdings" panose="05000000000000000000" pitchFamily="2" charset="2"/>
                </a:rPr>
                <a:t>2</a:t>
              </a:r>
              <a:endParaRPr lang="de-DE" sz="2400" baseline="-25000" dirty="0"/>
            </a:p>
          </p:txBody>
        </p:sp>
        <p:grpSp>
          <p:nvGrpSpPr>
            <p:cNvPr id="16" name="Gruppieren 15"/>
            <p:cNvGrpSpPr/>
            <p:nvPr/>
          </p:nvGrpSpPr>
          <p:grpSpPr>
            <a:xfrm>
              <a:off x="2977074" y="5076138"/>
              <a:ext cx="589713" cy="482179"/>
              <a:chOff x="2896860" y="5236559"/>
              <a:chExt cx="589713" cy="482179"/>
            </a:xfrm>
          </p:grpSpPr>
          <p:cxnSp>
            <p:nvCxnSpPr>
              <p:cNvPr id="12" name="Gerade Verbindung mit Pfeil 11"/>
              <p:cNvCxnSpPr/>
              <p:nvPr/>
            </p:nvCxnSpPr>
            <p:spPr>
              <a:xfrm>
                <a:off x="2896863" y="5718738"/>
                <a:ext cx="589710"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krümmter Verbinder 14"/>
              <p:cNvCxnSpPr/>
              <p:nvPr/>
            </p:nvCxnSpPr>
            <p:spPr>
              <a:xfrm rot="16200000" flipH="1">
                <a:off x="2812640" y="5320779"/>
                <a:ext cx="393032" cy="224591"/>
              </a:xfrm>
              <a:prstGeom prst="curvedConnector3">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8" name="Textfeld 17"/>
          <p:cNvSpPr txBox="1"/>
          <p:nvPr/>
        </p:nvSpPr>
        <p:spPr>
          <a:xfrm>
            <a:off x="2128226" y="379013"/>
            <a:ext cx="6478633" cy="584775"/>
          </a:xfrm>
          <a:prstGeom prst="rect">
            <a:avLst/>
          </a:prstGeom>
          <a:noFill/>
        </p:spPr>
        <p:txBody>
          <a:bodyPr wrap="none" rtlCol="0">
            <a:spAutoFit/>
          </a:bodyPr>
          <a:lstStyle/>
          <a:p>
            <a:r>
              <a:rPr lang="de-DE" sz="3200" b="1" dirty="0" smtClean="0"/>
              <a:t>Chemical </a:t>
            </a:r>
            <a:r>
              <a:rPr lang="de-DE" sz="3200" b="1" dirty="0" err="1"/>
              <a:t>equation</a:t>
            </a:r>
            <a:r>
              <a:rPr lang="de-DE" sz="3200" b="1" dirty="0"/>
              <a:t> </a:t>
            </a:r>
            <a:r>
              <a:rPr lang="de-DE" sz="3200" b="1" dirty="0" err="1"/>
              <a:t>of</a:t>
            </a:r>
            <a:r>
              <a:rPr lang="de-DE" sz="3200" b="1" dirty="0"/>
              <a:t> </a:t>
            </a:r>
            <a:r>
              <a:rPr lang="de-DE" sz="3200" b="1" dirty="0" err="1"/>
              <a:t>photosynthesis</a:t>
            </a:r>
            <a:endParaRPr lang="de-DE" sz="3200" b="1" dirty="0"/>
          </a:p>
        </p:txBody>
      </p:sp>
      <p:sp>
        <p:nvSpPr>
          <p:cNvPr id="23" name="Foliennummernplatzhalter 22"/>
          <p:cNvSpPr>
            <a:spLocks noGrp="1"/>
          </p:cNvSpPr>
          <p:nvPr>
            <p:ph type="sldNum" sz="quarter" idx="12"/>
          </p:nvPr>
        </p:nvSpPr>
        <p:spPr/>
        <p:txBody>
          <a:bodyPr/>
          <a:lstStyle/>
          <a:p>
            <a:r>
              <a:rPr lang="de-DE" dirty="0" smtClean="0"/>
              <a:t>12</a:t>
            </a:r>
            <a:endParaRPr lang="de-DE" dirty="0"/>
          </a:p>
        </p:txBody>
      </p:sp>
    </p:spTree>
    <p:custDataLst>
      <p:tags r:id="rId1"/>
    </p:custDataLst>
    <p:extLst>
      <p:ext uri="{BB962C8B-B14F-4D97-AF65-F5344CB8AC3E}">
        <p14:creationId xmlns:p14="http://schemas.microsoft.com/office/powerpoint/2010/main" val="2795413610"/>
      </p:ext>
    </p:extLst>
  </p:cSld>
  <p:clrMapOvr>
    <a:masterClrMapping/>
  </p:clrMapOvr>
  <mc:AlternateContent xmlns:mc="http://schemas.openxmlformats.org/markup-compatibility/2006" xmlns:p14="http://schemas.microsoft.com/office/powerpoint/2010/main">
    <mc:Choice Requires="p14">
      <p:transition spd="slow" p14:dur="2000" advTm="37904"/>
    </mc:Choice>
    <mc:Fallback xmlns="">
      <p:transition spd="slow" advTm="37904"/>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2666999" y="-2667003"/>
            <a:ext cx="6858003" cy="12192000"/>
          </a:xfrm>
          <a:prstGeom prst="rect">
            <a:avLst/>
          </a:prstGeom>
        </p:spPr>
      </p:pic>
      <p:sp>
        <p:nvSpPr>
          <p:cNvPr id="2" name="Textfeld 1"/>
          <p:cNvSpPr txBox="1"/>
          <p:nvPr/>
        </p:nvSpPr>
        <p:spPr>
          <a:xfrm>
            <a:off x="2606845" y="1052935"/>
            <a:ext cx="6620723" cy="4278094"/>
          </a:xfrm>
          <a:prstGeom prst="rect">
            <a:avLst/>
          </a:prstGeom>
          <a:noFill/>
        </p:spPr>
        <p:txBody>
          <a:bodyPr wrap="none" rtlCol="0">
            <a:spAutoFit/>
          </a:bodyPr>
          <a:lstStyle/>
          <a:p>
            <a:endParaRPr lang="de-DE" sz="2400" baseline="-25000" dirty="0"/>
          </a:p>
          <a:p>
            <a:endParaRPr lang="de-DE" sz="2400" baseline="-25000" dirty="0" smtClean="0"/>
          </a:p>
          <a:p>
            <a:pPr>
              <a:spcAft>
                <a:spcPts val="2400"/>
              </a:spcAft>
            </a:pPr>
            <a:r>
              <a:rPr lang="de-DE" sz="2400" b="1" dirty="0" err="1" smtClean="0"/>
              <a:t>Photosynthesis</a:t>
            </a:r>
            <a:r>
              <a:rPr lang="de-DE" sz="2400" b="1" dirty="0" smtClean="0"/>
              <a:t> – Assimilation</a:t>
            </a:r>
            <a:endParaRPr lang="de-DE" sz="2400" b="1" dirty="0"/>
          </a:p>
          <a:p>
            <a:r>
              <a:rPr lang="de-DE" sz="2400" dirty="0" smtClean="0">
                <a:sym typeface="Wingdings" panose="05000000000000000000" pitchFamily="2" charset="2"/>
              </a:rPr>
              <a:t>6 CO</a:t>
            </a:r>
            <a:r>
              <a:rPr lang="de-DE" sz="2400" baseline="-25000" dirty="0" smtClean="0">
                <a:sym typeface="Wingdings" panose="05000000000000000000" pitchFamily="2" charset="2"/>
              </a:rPr>
              <a:t>2</a:t>
            </a:r>
            <a:r>
              <a:rPr lang="de-DE" sz="2400" dirty="0" smtClean="0">
                <a:sym typeface="Wingdings" panose="05000000000000000000" pitchFamily="2" charset="2"/>
              </a:rPr>
              <a:t> + </a:t>
            </a:r>
            <a:r>
              <a:rPr lang="de-DE" sz="2400" dirty="0" smtClean="0"/>
              <a:t>12 H</a:t>
            </a:r>
            <a:r>
              <a:rPr lang="de-DE" sz="2400" baseline="-25000" dirty="0" smtClean="0"/>
              <a:t>2</a:t>
            </a:r>
            <a:r>
              <a:rPr lang="de-DE" sz="2400" dirty="0" smtClean="0"/>
              <a:t>O           	</a:t>
            </a:r>
            <a:r>
              <a:rPr lang="de-DE" sz="2400" dirty="0" smtClean="0">
                <a:sym typeface="Wingdings" panose="05000000000000000000" pitchFamily="2" charset="2"/>
              </a:rPr>
              <a:t>C</a:t>
            </a:r>
            <a:r>
              <a:rPr lang="de-DE" sz="2400" baseline="-25000" dirty="0" smtClean="0">
                <a:sym typeface="Wingdings" panose="05000000000000000000" pitchFamily="2" charset="2"/>
              </a:rPr>
              <a:t>6</a:t>
            </a:r>
            <a:r>
              <a:rPr lang="de-DE" sz="2400" dirty="0" smtClean="0">
                <a:sym typeface="Wingdings" panose="05000000000000000000" pitchFamily="2" charset="2"/>
              </a:rPr>
              <a:t>H</a:t>
            </a:r>
            <a:r>
              <a:rPr lang="de-DE" sz="2400" baseline="-25000" dirty="0" smtClean="0">
                <a:sym typeface="Wingdings" panose="05000000000000000000" pitchFamily="2" charset="2"/>
              </a:rPr>
              <a:t>12</a:t>
            </a:r>
            <a:r>
              <a:rPr lang="de-DE" sz="2400" dirty="0" smtClean="0">
                <a:sym typeface="Wingdings" panose="05000000000000000000" pitchFamily="2" charset="2"/>
              </a:rPr>
              <a:t>O</a:t>
            </a:r>
            <a:r>
              <a:rPr lang="de-DE" sz="2400" baseline="-25000" dirty="0" smtClean="0">
                <a:sym typeface="Wingdings" panose="05000000000000000000" pitchFamily="2" charset="2"/>
              </a:rPr>
              <a:t>6</a:t>
            </a:r>
            <a:r>
              <a:rPr lang="de-DE" sz="2400" dirty="0" smtClean="0">
                <a:sym typeface="Wingdings" panose="05000000000000000000" pitchFamily="2" charset="2"/>
              </a:rPr>
              <a:t> + 6 </a:t>
            </a:r>
            <a:r>
              <a:rPr lang="de-DE" sz="2400" dirty="0" smtClean="0"/>
              <a:t>H</a:t>
            </a:r>
            <a:r>
              <a:rPr lang="de-DE" sz="2400" baseline="-25000" dirty="0" smtClean="0"/>
              <a:t>2</a:t>
            </a:r>
            <a:r>
              <a:rPr lang="de-DE" sz="2400" dirty="0" smtClean="0"/>
              <a:t>O</a:t>
            </a:r>
            <a:r>
              <a:rPr lang="de-DE" sz="2400" dirty="0" smtClean="0">
                <a:sym typeface="Wingdings" panose="05000000000000000000" pitchFamily="2" charset="2"/>
              </a:rPr>
              <a:t> + 6 O</a:t>
            </a:r>
            <a:r>
              <a:rPr lang="de-DE" sz="2400" baseline="-25000" dirty="0" smtClean="0">
                <a:sym typeface="Wingdings" panose="05000000000000000000" pitchFamily="2" charset="2"/>
              </a:rPr>
              <a:t>2</a:t>
            </a:r>
          </a:p>
          <a:p>
            <a:endParaRPr lang="de-DE" sz="2400" baseline="-25000" dirty="0" smtClean="0">
              <a:sym typeface="Wingdings" panose="05000000000000000000" pitchFamily="2" charset="2"/>
            </a:endParaRPr>
          </a:p>
          <a:p>
            <a:endParaRPr lang="de-DE" sz="2400" baseline="-25000" dirty="0">
              <a:sym typeface="Wingdings" panose="05000000000000000000" pitchFamily="2" charset="2"/>
            </a:endParaRPr>
          </a:p>
          <a:p>
            <a:pPr>
              <a:spcAft>
                <a:spcPts val="2400"/>
              </a:spcAft>
            </a:pPr>
            <a:r>
              <a:rPr lang="de-DE" sz="2400" b="1" dirty="0" smtClean="0">
                <a:sym typeface="Wingdings" panose="05000000000000000000" pitchFamily="2" charset="2"/>
              </a:rPr>
              <a:t>Dissimilation</a:t>
            </a:r>
          </a:p>
          <a:p>
            <a:r>
              <a:rPr lang="de-DE" sz="2400" dirty="0">
                <a:sym typeface="Wingdings" panose="05000000000000000000" pitchFamily="2" charset="2"/>
              </a:rPr>
              <a:t>C</a:t>
            </a:r>
            <a:r>
              <a:rPr lang="de-DE" sz="2400" baseline="-25000" dirty="0">
                <a:sym typeface="Wingdings" panose="05000000000000000000" pitchFamily="2" charset="2"/>
              </a:rPr>
              <a:t>6</a:t>
            </a:r>
            <a:r>
              <a:rPr lang="de-DE" sz="2400" dirty="0">
                <a:sym typeface="Wingdings" panose="05000000000000000000" pitchFamily="2" charset="2"/>
              </a:rPr>
              <a:t>H</a:t>
            </a:r>
            <a:r>
              <a:rPr lang="de-DE" sz="2400" baseline="-25000" dirty="0">
                <a:sym typeface="Wingdings" panose="05000000000000000000" pitchFamily="2" charset="2"/>
              </a:rPr>
              <a:t>12</a:t>
            </a:r>
            <a:r>
              <a:rPr lang="de-DE" sz="2400" dirty="0">
                <a:sym typeface="Wingdings" panose="05000000000000000000" pitchFamily="2" charset="2"/>
              </a:rPr>
              <a:t>O</a:t>
            </a:r>
            <a:r>
              <a:rPr lang="de-DE" sz="2400" baseline="-25000" dirty="0">
                <a:sym typeface="Wingdings" panose="05000000000000000000" pitchFamily="2" charset="2"/>
              </a:rPr>
              <a:t>6</a:t>
            </a:r>
            <a:r>
              <a:rPr lang="de-DE" sz="2400" dirty="0">
                <a:sym typeface="Wingdings" panose="05000000000000000000" pitchFamily="2" charset="2"/>
              </a:rPr>
              <a:t> </a:t>
            </a:r>
            <a:r>
              <a:rPr lang="de-DE" sz="2400" dirty="0" smtClean="0">
                <a:sym typeface="Wingdings" panose="05000000000000000000" pitchFamily="2" charset="2"/>
              </a:rPr>
              <a:t>+ </a:t>
            </a:r>
            <a:r>
              <a:rPr lang="de-DE" sz="2400" dirty="0">
                <a:sym typeface="Wingdings" panose="05000000000000000000" pitchFamily="2" charset="2"/>
              </a:rPr>
              <a:t>6 </a:t>
            </a:r>
            <a:r>
              <a:rPr lang="de-DE" sz="2400" dirty="0" smtClean="0">
                <a:sym typeface="Wingdings" panose="05000000000000000000" pitchFamily="2" charset="2"/>
              </a:rPr>
              <a:t>O</a:t>
            </a:r>
            <a:r>
              <a:rPr lang="de-DE" sz="2400" baseline="-25000" dirty="0" smtClean="0">
                <a:sym typeface="Wingdings" panose="05000000000000000000" pitchFamily="2" charset="2"/>
              </a:rPr>
              <a:t>2		</a:t>
            </a:r>
            <a:r>
              <a:rPr lang="de-DE" sz="2400" dirty="0">
                <a:sym typeface="Wingdings" panose="05000000000000000000" pitchFamily="2" charset="2"/>
              </a:rPr>
              <a:t> 6 CO</a:t>
            </a:r>
            <a:r>
              <a:rPr lang="de-DE" sz="2400" baseline="-25000" dirty="0">
                <a:sym typeface="Wingdings" panose="05000000000000000000" pitchFamily="2" charset="2"/>
              </a:rPr>
              <a:t>2</a:t>
            </a:r>
            <a:r>
              <a:rPr lang="de-DE" sz="2400" dirty="0">
                <a:sym typeface="Wingdings" panose="05000000000000000000" pitchFamily="2" charset="2"/>
              </a:rPr>
              <a:t> + </a:t>
            </a:r>
            <a:r>
              <a:rPr lang="de-DE" sz="2400" dirty="0"/>
              <a:t>12 </a:t>
            </a:r>
            <a:r>
              <a:rPr lang="de-DE" sz="2400" dirty="0" smtClean="0"/>
              <a:t>H</a:t>
            </a:r>
            <a:r>
              <a:rPr lang="de-DE" sz="2400" baseline="-25000" dirty="0" smtClean="0"/>
              <a:t>2</a:t>
            </a:r>
            <a:r>
              <a:rPr lang="de-DE" sz="2400" dirty="0" smtClean="0"/>
              <a:t>O </a:t>
            </a:r>
          </a:p>
          <a:p>
            <a:endParaRPr lang="de-DE" sz="2400" dirty="0" smtClean="0"/>
          </a:p>
          <a:p>
            <a:r>
              <a:rPr lang="de-DE" sz="2400" baseline="-25000" dirty="0">
                <a:sym typeface="Wingdings" panose="05000000000000000000" pitchFamily="2" charset="2"/>
              </a:rPr>
              <a:t>	</a:t>
            </a:r>
            <a:r>
              <a:rPr lang="de-DE" sz="2400" baseline="-25000" dirty="0" smtClean="0">
                <a:sym typeface="Wingdings" panose="05000000000000000000" pitchFamily="2" charset="2"/>
              </a:rPr>
              <a:t>				</a:t>
            </a:r>
            <a:r>
              <a:rPr lang="de-DE" sz="2400" i="1" dirty="0" smtClean="0">
                <a:sym typeface="Wingdings" panose="05000000000000000000" pitchFamily="2" charset="2"/>
              </a:rPr>
              <a:t>∆G = - 2875 kJ </a:t>
            </a:r>
            <a:endParaRPr lang="de-DE" sz="2400" i="1" dirty="0">
              <a:sym typeface="Wingdings" panose="05000000000000000000" pitchFamily="2" charset="2"/>
            </a:endParaRPr>
          </a:p>
          <a:p>
            <a:endParaRPr lang="de-DE" sz="2400" b="1" dirty="0"/>
          </a:p>
        </p:txBody>
      </p:sp>
      <p:cxnSp>
        <p:nvCxnSpPr>
          <p:cNvPr id="11" name="Gerade Verbindung mit Pfeil 10"/>
          <p:cNvCxnSpPr/>
          <p:nvPr/>
        </p:nvCxnSpPr>
        <p:spPr>
          <a:xfrm>
            <a:off x="4744687" y="3994478"/>
            <a:ext cx="589710" cy="0"/>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uppieren 16"/>
          <p:cNvGrpSpPr/>
          <p:nvPr/>
        </p:nvGrpSpPr>
        <p:grpSpPr>
          <a:xfrm>
            <a:off x="4744687" y="1978079"/>
            <a:ext cx="589710" cy="505325"/>
            <a:chOff x="5879432" y="1548064"/>
            <a:chExt cx="589710" cy="505325"/>
          </a:xfrm>
        </p:grpSpPr>
        <p:cxnSp>
          <p:nvCxnSpPr>
            <p:cNvPr id="9" name="Gerade Verbindung mit Pfeil 8"/>
            <p:cNvCxnSpPr/>
            <p:nvPr/>
          </p:nvCxnSpPr>
          <p:spPr>
            <a:xfrm>
              <a:off x="5879432" y="2053389"/>
              <a:ext cx="589710"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krümmter Verbinder 13"/>
            <p:cNvCxnSpPr/>
            <p:nvPr/>
          </p:nvCxnSpPr>
          <p:spPr>
            <a:xfrm rot="16200000" flipH="1">
              <a:off x="5817348" y="1632284"/>
              <a:ext cx="393032" cy="224591"/>
            </a:xfrm>
            <a:prstGeom prst="curvedConnector3">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Textfeld 17"/>
          <p:cNvSpPr txBox="1"/>
          <p:nvPr/>
        </p:nvSpPr>
        <p:spPr>
          <a:xfrm>
            <a:off x="2128226" y="379013"/>
            <a:ext cx="4795352" cy="584775"/>
          </a:xfrm>
          <a:prstGeom prst="rect">
            <a:avLst/>
          </a:prstGeom>
          <a:noFill/>
        </p:spPr>
        <p:txBody>
          <a:bodyPr wrap="none" rtlCol="0">
            <a:spAutoFit/>
          </a:bodyPr>
          <a:lstStyle/>
          <a:p>
            <a:r>
              <a:rPr lang="de-DE" sz="3200" b="1" dirty="0" smtClean="0"/>
              <a:t>Assimilation - Dissimilation</a:t>
            </a:r>
            <a:endParaRPr lang="de-DE" sz="3200" b="1" dirty="0"/>
          </a:p>
        </p:txBody>
      </p:sp>
      <p:sp>
        <p:nvSpPr>
          <p:cNvPr id="3" name="Foliennummernplatzhalter 2"/>
          <p:cNvSpPr>
            <a:spLocks noGrp="1"/>
          </p:cNvSpPr>
          <p:nvPr>
            <p:ph type="sldNum" sz="quarter" idx="12"/>
          </p:nvPr>
        </p:nvSpPr>
        <p:spPr/>
        <p:txBody>
          <a:bodyPr/>
          <a:lstStyle/>
          <a:p>
            <a:r>
              <a:rPr lang="de-DE" dirty="0" smtClean="0"/>
              <a:t>13</a:t>
            </a:r>
            <a:endParaRPr lang="de-DE" dirty="0"/>
          </a:p>
        </p:txBody>
      </p:sp>
    </p:spTree>
    <p:extLst>
      <p:ext uri="{BB962C8B-B14F-4D97-AF65-F5344CB8AC3E}">
        <p14:creationId xmlns:p14="http://schemas.microsoft.com/office/powerpoint/2010/main" val="3721640277"/>
      </p:ext>
    </p:extLst>
  </p:cSld>
  <p:clrMapOvr>
    <a:masterClrMapping/>
  </p:clrMapOvr>
  <mc:AlternateContent xmlns:mc="http://schemas.openxmlformats.org/markup-compatibility/2006" xmlns:p14="http://schemas.microsoft.com/office/powerpoint/2010/main">
    <mc:Choice Requires="p14">
      <p:transition spd="slow" p14:dur="2000" advTm="27156"/>
    </mc:Choice>
    <mc:Fallback xmlns="">
      <p:transition spd="slow" advTm="27156"/>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2666999" y="-2667003"/>
            <a:ext cx="6858003" cy="12192000"/>
          </a:xfrm>
          <a:prstGeom prst="rect">
            <a:avLst/>
          </a:prstGeom>
        </p:spPr>
      </p:pic>
      <p:sp>
        <p:nvSpPr>
          <p:cNvPr id="2" name="Titel 1"/>
          <p:cNvSpPr>
            <a:spLocks noGrp="1"/>
          </p:cNvSpPr>
          <p:nvPr>
            <p:ph type="ctrTitle"/>
          </p:nvPr>
        </p:nvSpPr>
        <p:spPr>
          <a:xfrm>
            <a:off x="1421524" y="856370"/>
            <a:ext cx="9144000" cy="5176130"/>
          </a:xfrm>
        </p:spPr>
        <p:txBody>
          <a:bodyPr>
            <a:normAutofit fontScale="90000"/>
          </a:bodyPr>
          <a:lstStyle/>
          <a:p>
            <a:r>
              <a:rPr lang="de-DE" b="1" dirty="0" smtClean="0">
                <a:latin typeface="+mn-lt"/>
              </a:rPr>
              <a:t/>
            </a:r>
            <a:br>
              <a:rPr lang="de-DE" b="1" dirty="0" smtClean="0">
                <a:latin typeface="+mn-lt"/>
              </a:rPr>
            </a:br>
            <a:r>
              <a:rPr lang="de-DE" b="1" dirty="0">
                <a:latin typeface="+mn-lt"/>
              </a:rPr>
              <a:t/>
            </a:r>
            <a:br>
              <a:rPr lang="de-DE" b="1" dirty="0">
                <a:latin typeface="+mn-lt"/>
              </a:rPr>
            </a:br>
            <a:r>
              <a:rPr lang="de-DE" b="1" dirty="0" smtClean="0">
                <a:latin typeface="+mn-lt"/>
              </a:rPr>
              <a:t>Special </a:t>
            </a:r>
            <a:r>
              <a:rPr lang="de-DE" b="1" dirty="0" err="1" smtClean="0">
                <a:latin typeface="+mn-lt"/>
              </a:rPr>
              <a:t>forms</a:t>
            </a:r>
            <a:r>
              <a:rPr lang="de-DE" b="1" dirty="0" smtClean="0">
                <a:latin typeface="+mn-lt"/>
              </a:rPr>
              <a:t> </a:t>
            </a:r>
            <a:r>
              <a:rPr lang="de-DE" b="1" dirty="0" err="1" smtClean="0">
                <a:latin typeface="+mn-lt"/>
              </a:rPr>
              <a:t>of</a:t>
            </a:r>
            <a:r>
              <a:rPr lang="de-DE" b="1" dirty="0" smtClean="0">
                <a:latin typeface="+mn-lt"/>
              </a:rPr>
              <a:t> </a:t>
            </a:r>
            <a:r>
              <a:rPr lang="de-DE" b="1" dirty="0" err="1" smtClean="0">
                <a:latin typeface="+mn-lt"/>
              </a:rPr>
              <a:t>photosynthesis</a:t>
            </a:r>
            <a:r>
              <a:rPr lang="de-DE" b="1" dirty="0" smtClean="0">
                <a:latin typeface="+mn-lt"/>
              </a:rPr>
              <a:t>: C</a:t>
            </a:r>
            <a:r>
              <a:rPr lang="de-DE" b="1" baseline="-25000" dirty="0" smtClean="0">
                <a:latin typeface="+mn-lt"/>
              </a:rPr>
              <a:t>4</a:t>
            </a:r>
            <a:r>
              <a:rPr lang="de-DE" b="1" dirty="0" smtClean="0">
                <a:latin typeface="+mn-lt"/>
              </a:rPr>
              <a:t> </a:t>
            </a:r>
            <a:r>
              <a:rPr lang="de-DE" b="1" dirty="0" err="1" smtClean="0">
                <a:latin typeface="+mn-lt"/>
              </a:rPr>
              <a:t>and</a:t>
            </a:r>
            <a:r>
              <a:rPr lang="de-DE" b="1" dirty="0" smtClean="0">
                <a:latin typeface="+mn-lt"/>
              </a:rPr>
              <a:t> CAM</a:t>
            </a:r>
            <a:r>
              <a:rPr lang="de-DE" sz="5400" b="1" dirty="0" smtClean="0">
                <a:latin typeface="+mn-lt"/>
              </a:rPr>
              <a:t/>
            </a:r>
            <a:br>
              <a:rPr lang="de-DE" sz="5400" b="1" dirty="0" smtClean="0">
                <a:latin typeface="+mn-lt"/>
              </a:rPr>
            </a:br>
            <a:r>
              <a:rPr lang="de-DE" sz="5400" b="1" dirty="0">
                <a:latin typeface="+mn-lt"/>
              </a:rPr>
              <a:t/>
            </a:r>
            <a:br>
              <a:rPr lang="de-DE" sz="5400" b="1" dirty="0">
                <a:latin typeface="+mn-lt"/>
              </a:rPr>
            </a:br>
            <a:r>
              <a:rPr lang="de-DE" b="1" dirty="0">
                <a:latin typeface="+mn-lt"/>
              </a:rPr>
              <a:t/>
            </a:r>
            <a:br>
              <a:rPr lang="de-DE" b="1" dirty="0">
                <a:latin typeface="+mn-lt"/>
              </a:rPr>
            </a:br>
            <a:endParaRPr lang="de-DE" sz="2700" dirty="0">
              <a:latin typeface="+mn-lt"/>
            </a:endParaRPr>
          </a:p>
        </p:txBody>
      </p:sp>
      <p:sp>
        <p:nvSpPr>
          <p:cNvPr id="4" name="Foliennummernplatzhalter 3"/>
          <p:cNvSpPr>
            <a:spLocks noGrp="1"/>
          </p:cNvSpPr>
          <p:nvPr>
            <p:ph type="sldNum" sz="quarter" idx="12"/>
          </p:nvPr>
        </p:nvSpPr>
        <p:spPr/>
        <p:txBody>
          <a:bodyPr/>
          <a:lstStyle/>
          <a:p>
            <a:fld id="{7D25744F-E677-42CC-8971-3B32B699ADB5}" type="slidenum">
              <a:rPr lang="de-DE" smtClean="0"/>
              <a:t>12</a:t>
            </a:fld>
            <a:endParaRPr lang="de-DE"/>
          </a:p>
        </p:txBody>
      </p:sp>
    </p:spTree>
    <p:extLst>
      <p:ext uri="{BB962C8B-B14F-4D97-AF65-F5344CB8AC3E}">
        <p14:creationId xmlns:p14="http://schemas.microsoft.com/office/powerpoint/2010/main" val="485271844"/>
      </p:ext>
    </p:extLst>
  </p:cSld>
  <p:clrMapOvr>
    <a:masterClrMapping/>
  </p:clrMapOvr>
  <mc:AlternateContent xmlns:mc="http://schemas.openxmlformats.org/markup-compatibility/2006" xmlns:p14="http://schemas.microsoft.com/office/powerpoint/2010/main">
    <mc:Choice Requires="p14">
      <p:transition spd="slow" p14:dur="2000" advTm="6267"/>
    </mc:Choice>
    <mc:Fallback xmlns="">
      <p:transition spd="slow" advTm="6267"/>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2666999" y="-2667003"/>
            <a:ext cx="6858003" cy="12192000"/>
          </a:xfrm>
          <a:prstGeom prst="rect">
            <a:avLst/>
          </a:prstGeom>
        </p:spPr>
      </p:pic>
      <p:sp>
        <p:nvSpPr>
          <p:cNvPr id="5" name="Textfeld 4"/>
          <p:cNvSpPr txBox="1"/>
          <p:nvPr/>
        </p:nvSpPr>
        <p:spPr>
          <a:xfrm>
            <a:off x="457200" y="405370"/>
            <a:ext cx="10932694" cy="830997"/>
          </a:xfrm>
          <a:prstGeom prst="rect">
            <a:avLst/>
          </a:prstGeom>
          <a:noFill/>
        </p:spPr>
        <p:txBody>
          <a:bodyPr wrap="square" rtlCol="0">
            <a:spAutoFit/>
          </a:bodyPr>
          <a:lstStyle/>
          <a:p>
            <a:pPr algn="ctr"/>
            <a:r>
              <a:rPr lang="de-DE" sz="2400" b="1" dirty="0" err="1" smtClean="0"/>
              <a:t>Anatomy</a:t>
            </a:r>
            <a:r>
              <a:rPr lang="de-DE" sz="2400" b="1" dirty="0" smtClean="0"/>
              <a:t> </a:t>
            </a:r>
            <a:r>
              <a:rPr lang="de-DE" sz="2400" b="1" dirty="0" err="1" smtClean="0"/>
              <a:t>of</a:t>
            </a:r>
            <a:r>
              <a:rPr lang="de-DE" sz="2400" b="1" dirty="0" smtClean="0"/>
              <a:t> C</a:t>
            </a:r>
            <a:r>
              <a:rPr lang="de-DE" sz="2400" b="1" baseline="-25000" dirty="0" smtClean="0"/>
              <a:t>4</a:t>
            </a:r>
            <a:r>
              <a:rPr lang="de-DE" sz="2400" b="1" dirty="0" smtClean="0"/>
              <a:t>-plants </a:t>
            </a:r>
          </a:p>
          <a:p>
            <a:pPr algn="ctr"/>
            <a:r>
              <a:rPr lang="de-DE" sz="2400" dirty="0" err="1" smtClean="0"/>
              <a:t>schematic</a:t>
            </a:r>
            <a:r>
              <a:rPr lang="de-DE" sz="2400" dirty="0" smtClean="0"/>
              <a:t> </a:t>
            </a:r>
            <a:r>
              <a:rPr lang="de-DE" sz="2400" dirty="0" err="1" smtClean="0"/>
              <a:t>cross-sections</a:t>
            </a:r>
            <a:r>
              <a:rPr lang="de-DE" sz="2400" dirty="0" smtClean="0"/>
              <a:t> </a:t>
            </a:r>
            <a:r>
              <a:rPr lang="de-DE" sz="2400" dirty="0" err="1" smtClean="0"/>
              <a:t>of</a:t>
            </a:r>
            <a:r>
              <a:rPr lang="de-DE" sz="2400" dirty="0" smtClean="0"/>
              <a:t> </a:t>
            </a:r>
            <a:r>
              <a:rPr lang="de-DE" sz="2400" dirty="0" err="1" smtClean="0"/>
              <a:t>leaves</a:t>
            </a:r>
            <a:r>
              <a:rPr lang="de-DE" sz="2400" dirty="0" smtClean="0"/>
              <a:t> </a:t>
            </a:r>
            <a:r>
              <a:rPr lang="de-DE" sz="2400" dirty="0" err="1" smtClean="0"/>
              <a:t>of</a:t>
            </a:r>
            <a:r>
              <a:rPr lang="de-DE" sz="2400" dirty="0" smtClean="0"/>
              <a:t> a C</a:t>
            </a:r>
            <a:r>
              <a:rPr lang="de-DE" sz="2400" baseline="-25000" dirty="0" smtClean="0"/>
              <a:t>4</a:t>
            </a:r>
            <a:r>
              <a:rPr lang="de-DE" sz="2400" dirty="0" smtClean="0"/>
              <a:t>-grass (top) </a:t>
            </a:r>
            <a:r>
              <a:rPr lang="de-DE" sz="2400" dirty="0" err="1" smtClean="0"/>
              <a:t>and</a:t>
            </a:r>
            <a:r>
              <a:rPr lang="de-DE" sz="2400" dirty="0" smtClean="0"/>
              <a:t> a C</a:t>
            </a:r>
            <a:r>
              <a:rPr lang="de-DE" sz="2400" baseline="-25000" dirty="0" smtClean="0"/>
              <a:t>3</a:t>
            </a:r>
            <a:r>
              <a:rPr lang="de-DE" sz="2400" dirty="0" smtClean="0"/>
              <a:t>-gras (</a:t>
            </a:r>
            <a:r>
              <a:rPr lang="de-DE" sz="2400" dirty="0" err="1" smtClean="0"/>
              <a:t>bottom</a:t>
            </a:r>
            <a:r>
              <a:rPr lang="de-DE" sz="2400" dirty="0" smtClean="0"/>
              <a:t>)</a:t>
            </a:r>
            <a:endParaRPr lang="de-DE" sz="2400" dirty="0"/>
          </a:p>
        </p:txBody>
      </p:sp>
      <p:grpSp>
        <p:nvGrpSpPr>
          <p:cNvPr id="18" name="Gruppieren 17"/>
          <p:cNvGrpSpPr/>
          <p:nvPr/>
        </p:nvGrpSpPr>
        <p:grpSpPr>
          <a:xfrm>
            <a:off x="2815390" y="1692839"/>
            <a:ext cx="6617368" cy="4864696"/>
            <a:chOff x="2815390" y="1692839"/>
            <a:chExt cx="6617368" cy="4864696"/>
          </a:xfrm>
        </p:grpSpPr>
        <p:pic>
          <p:nvPicPr>
            <p:cNvPr id="4" name="Grafik 3"/>
            <p:cNvPicPr>
              <a:picLocks noChangeAspect="1"/>
            </p:cNvPicPr>
            <p:nvPr/>
          </p:nvPicPr>
          <p:blipFill>
            <a:blip r:embed="rId4"/>
            <a:stretch>
              <a:fillRect/>
            </a:stretch>
          </p:blipFill>
          <p:spPr>
            <a:xfrm>
              <a:off x="2815390" y="1692839"/>
              <a:ext cx="6617368" cy="4864696"/>
            </a:xfrm>
            <a:prstGeom prst="rect">
              <a:avLst/>
            </a:prstGeom>
          </p:spPr>
        </p:pic>
        <p:sp>
          <p:nvSpPr>
            <p:cNvPr id="2" name="Textfeld 1"/>
            <p:cNvSpPr txBox="1"/>
            <p:nvPr/>
          </p:nvSpPr>
          <p:spPr>
            <a:xfrm>
              <a:off x="4222236" y="1807862"/>
              <a:ext cx="3402622" cy="307777"/>
            </a:xfrm>
            <a:prstGeom prst="rect">
              <a:avLst/>
            </a:prstGeom>
            <a:solidFill>
              <a:schemeClr val="bg1"/>
            </a:solidFill>
            <a:ln>
              <a:noFill/>
            </a:ln>
          </p:spPr>
          <p:txBody>
            <a:bodyPr wrap="square" rtlCol="0">
              <a:spAutoFit/>
            </a:bodyPr>
            <a:lstStyle/>
            <a:p>
              <a:r>
                <a:rPr lang="de-DE" sz="1400" dirty="0" err="1" smtClean="0"/>
                <a:t>big</a:t>
              </a:r>
              <a:r>
                <a:rPr lang="de-DE" sz="1400" dirty="0" smtClean="0"/>
                <a:t> </a:t>
              </a:r>
              <a:r>
                <a:rPr lang="de-DE" sz="1400" dirty="0" err="1" smtClean="0"/>
                <a:t>paranchymatic</a:t>
              </a:r>
              <a:r>
                <a:rPr lang="de-DE" sz="1400" dirty="0" smtClean="0"/>
                <a:t> </a:t>
              </a:r>
              <a:r>
                <a:rPr lang="de-DE" sz="1400" dirty="0" err="1" smtClean="0"/>
                <a:t>cells</a:t>
              </a:r>
              <a:r>
                <a:rPr lang="de-DE" sz="1400" dirty="0" smtClean="0"/>
                <a:t> </a:t>
              </a:r>
              <a:r>
                <a:rPr lang="de-DE" sz="1400" dirty="0" err="1" smtClean="0"/>
                <a:t>without</a:t>
              </a:r>
              <a:r>
                <a:rPr lang="de-DE" sz="1400" dirty="0" smtClean="0"/>
                <a:t> </a:t>
              </a:r>
              <a:r>
                <a:rPr lang="de-DE" sz="1400" dirty="0" err="1" smtClean="0"/>
                <a:t>chloroplasts</a:t>
              </a:r>
              <a:endParaRPr lang="de-DE" sz="1400" dirty="0"/>
            </a:p>
          </p:txBody>
        </p:sp>
        <p:sp>
          <p:nvSpPr>
            <p:cNvPr id="7" name="Textfeld 6"/>
            <p:cNvSpPr txBox="1"/>
            <p:nvPr/>
          </p:nvSpPr>
          <p:spPr>
            <a:xfrm>
              <a:off x="4717536" y="2210494"/>
              <a:ext cx="3402622" cy="307777"/>
            </a:xfrm>
            <a:prstGeom prst="rect">
              <a:avLst/>
            </a:prstGeom>
            <a:solidFill>
              <a:schemeClr val="bg1"/>
            </a:solidFill>
            <a:ln>
              <a:noFill/>
            </a:ln>
          </p:spPr>
          <p:txBody>
            <a:bodyPr wrap="square" rtlCol="0">
              <a:spAutoFit/>
            </a:bodyPr>
            <a:lstStyle/>
            <a:p>
              <a:r>
                <a:rPr lang="de-DE" sz="1400" dirty="0" err="1" smtClean="0"/>
                <a:t>mesophyll</a:t>
              </a:r>
              <a:r>
                <a:rPr lang="de-DE" sz="1400" dirty="0" smtClean="0"/>
                <a:t> </a:t>
              </a:r>
              <a:r>
                <a:rPr lang="de-DE" sz="1400" dirty="0" err="1" smtClean="0"/>
                <a:t>cells</a:t>
              </a:r>
              <a:r>
                <a:rPr lang="de-DE" sz="1400" dirty="0" smtClean="0"/>
                <a:t> </a:t>
              </a:r>
              <a:r>
                <a:rPr lang="de-DE" sz="1400" dirty="0" err="1" smtClean="0"/>
                <a:t>with</a:t>
              </a:r>
              <a:r>
                <a:rPr lang="de-DE" sz="1400" dirty="0" smtClean="0"/>
                <a:t> </a:t>
              </a:r>
              <a:r>
                <a:rPr lang="de-DE" sz="1400" dirty="0" err="1" smtClean="0"/>
                <a:t>chloroplasts</a:t>
              </a:r>
              <a:endParaRPr lang="de-DE" sz="1400" dirty="0"/>
            </a:p>
          </p:txBody>
        </p:sp>
        <p:sp>
          <p:nvSpPr>
            <p:cNvPr id="8" name="Textfeld 7"/>
            <p:cNvSpPr txBox="1"/>
            <p:nvPr/>
          </p:nvSpPr>
          <p:spPr>
            <a:xfrm>
              <a:off x="6971297" y="2793679"/>
              <a:ext cx="2216665" cy="307777"/>
            </a:xfrm>
            <a:prstGeom prst="rect">
              <a:avLst/>
            </a:prstGeom>
            <a:solidFill>
              <a:schemeClr val="bg1"/>
            </a:solidFill>
            <a:ln>
              <a:noFill/>
            </a:ln>
          </p:spPr>
          <p:txBody>
            <a:bodyPr wrap="square" rtlCol="0">
              <a:spAutoFit/>
            </a:bodyPr>
            <a:lstStyle/>
            <a:p>
              <a:r>
                <a:rPr lang="de-DE" sz="1400" dirty="0" err="1" smtClean="0"/>
                <a:t>upper</a:t>
              </a:r>
              <a:r>
                <a:rPr lang="de-DE" sz="1400" dirty="0" smtClean="0"/>
                <a:t> </a:t>
              </a:r>
              <a:r>
                <a:rPr lang="de-DE" sz="1400" dirty="0" err="1" smtClean="0"/>
                <a:t>epidermis</a:t>
              </a:r>
              <a:endParaRPr lang="de-DE" sz="1400" dirty="0"/>
            </a:p>
          </p:txBody>
        </p:sp>
        <p:sp>
          <p:nvSpPr>
            <p:cNvPr id="9" name="Textfeld 8"/>
            <p:cNvSpPr txBox="1"/>
            <p:nvPr/>
          </p:nvSpPr>
          <p:spPr>
            <a:xfrm>
              <a:off x="6971296" y="3376864"/>
              <a:ext cx="2216665" cy="307777"/>
            </a:xfrm>
            <a:prstGeom prst="rect">
              <a:avLst/>
            </a:prstGeom>
            <a:solidFill>
              <a:schemeClr val="bg1"/>
            </a:solidFill>
            <a:ln>
              <a:noFill/>
            </a:ln>
          </p:spPr>
          <p:txBody>
            <a:bodyPr wrap="square" rtlCol="0">
              <a:spAutoFit/>
            </a:bodyPr>
            <a:lstStyle/>
            <a:p>
              <a:r>
                <a:rPr lang="de-DE" sz="1400" dirty="0" err="1" smtClean="0"/>
                <a:t>lower</a:t>
              </a:r>
              <a:r>
                <a:rPr lang="de-DE" sz="1400" dirty="0" smtClean="0"/>
                <a:t> </a:t>
              </a:r>
              <a:r>
                <a:rPr lang="de-DE" sz="1400" dirty="0" err="1" smtClean="0"/>
                <a:t>epidermis</a:t>
              </a:r>
              <a:endParaRPr lang="de-DE" sz="1400" dirty="0"/>
            </a:p>
          </p:txBody>
        </p:sp>
        <p:sp>
          <p:nvSpPr>
            <p:cNvPr id="10" name="Textfeld 9"/>
            <p:cNvSpPr txBox="1"/>
            <p:nvPr/>
          </p:nvSpPr>
          <p:spPr>
            <a:xfrm>
              <a:off x="6868719" y="5947149"/>
              <a:ext cx="2216665" cy="307777"/>
            </a:xfrm>
            <a:prstGeom prst="rect">
              <a:avLst/>
            </a:prstGeom>
            <a:solidFill>
              <a:schemeClr val="bg1"/>
            </a:solidFill>
            <a:ln>
              <a:noFill/>
            </a:ln>
          </p:spPr>
          <p:txBody>
            <a:bodyPr wrap="square" rtlCol="0">
              <a:spAutoFit/>
            </a:bodyPr>
            <a:lstStyle/>
            <a:p>
              <a:r>
                <a:rPr lang="de-DE" sz="1400" dirty="0" err="1" smtClean="0"/>
                <a:t>lower</a:t>
              </a:r>
              <a:r>
                <a:rPr lang="de-DE" sz="1400" dirty="0" smtClean="0"/>
                <a:t> </a:t>
              </a:r>
              <a:r>
                <a:rPr lang="de-DE" sz="1400" dirty="0" err="1" smtClean="0"/>
                <a:t>epidermis</a:t>
              </a:r>
              <a:endParaRPr lang="de-DE" sz="1400" dirty="0"/>
            </a:p>
          </p:txBody>
        </p:sp>
        <p:sp>
          <p:nvSpPr>
            <p:cNvPr id="11" name="Textfeld 10"/>
            <p:cNvSpPr txBox="1"/>
            <p:nvPr/>
          </p:nvSpPr>
          <p:spPr>
            <a:xfrm>
              <a:off x="6906316" y="4962803"/>
              <a:ext cx="2216665" cy="307777"/>
            </a:xfrm>
            <a:prstGeom prst="rect">
              <a:avLst/>
            </a:prstGeom>
            <a:solidFill>
              <a:schemeClr val="bg1"/>
            </a:solidFill>
            <a:ln>
              <a:noFill/>
            </a:ln>
          </p:spPr>
          <p:txBody>
            <a:bodyPr wrap="square" rtlCol="0">
              <a:spAutoFit/>
            </a:bodyPr>
            <a:lstStyle/>
            <a:p>
              <a:r>
                <a:rPr lang="de-DE" sz="1400" dirty="0" err="1" smtClean="0"/>
                <a:t>upper</a:t>
              </a:r>
              <a:r>
                <a:rPr lang="de-DE" sz="1400" dirty="0" smtClean="0"/>
                <a:t> </a:t>
              </a:r>
              <a:r>
                <a:rPr lang="de-DE" sz="1400" dirty="0" err="1" smtClean="0"/>
                <a:t>epidermis</a:t>
              </a:r>
              <a:endParaRPr lang="de-DE" sz="1400" dirty="0"/>
            </a:p>
          </p:txBody>
        </p:sp>
        <p:sp>
          <p:nvSpPr>
            <p:cNvPr id="14" name="Textfeld 13"/>
            <p:cNvSpPr txBox="1"/>
            <p:nvPr/>
          </p:nvSpPr>
          <p:spPr>
            <a:xfrm>
              <a:off x="6906315" y="5352528"/>
              <a:ext cx="2216665" cy="646331"/>
            </a:xfrm>
            <a:prstGeom prst="rect">
              <a:avLst/>
            </a:prstGeom>
            <a:solidFill>
              <a:schemeClr val="bg1"/>
            </a:solidFill>
            <a:ln>
              <a:noFill/>
            </a:ln>
          </p:spPr>
          <p:txBody>
            <a:bodyPr wrap="square" rtlCol="0">
              <a:spAutoFit/>
            </a:bodyPr>
            <a:lstStyle/>
            <a:p>
              <a:r>
                <a:rPr lang="de-DE" sz="1400" dirty="0" err="1" smtClean="0"/>
                <a:t>palisade</a:t>
              </a:r>
              <a:r>
                <a:rPr lang="de-DE" sz="1400" dirty="0" smtClean="0"/>
                <a:t> </a:t>
              </a:r>
              <a:r>
                <a:rPr lang="de-DE" sz="1400" dirty="0" err="1" smtClean="0"/>
                <a:t>mesophyll</a:t>
              </a:r>
              <a:endParaRPr lang="de-DE" sz="1400" dirty="0" smtClean="0"/>
            </a:p>
            <a:p>
              <a:r>
                <a:rPr lang="de-DE" sz="1400" dirty="0" err="1" smtClean="0"/>
                <a:t>spongy</a:t>
              </a:r>
              <a:r>
                <a:rPr lang="de-DE" sz="1400" dirty="0" smtClean="0"/>
                <a:t> </a:t>
              </a:r>
              <a:r>
                <a:rPr lang="de-DE" sz="1400" dirty="0" err="1" smtClean="0"/>
                <a:t>mesophyll</a:t>
              </a:r>
              <a:endParaRPr lang="de-DE" sz="1400" dirty="0" smtClean="0"/>
            </a:p>
            <a:p>
              <a:endParaRPr lang="de-DE" sz="800" dirty="0"/>
            </a:p>
          </p:txBody>
        </p:sp>
        <p:sp>
          <p:nvSpPr>
            <p:cNvPr id="15" name="Textfeld 14"/>
            <p:cNvSpPr txBox="1"/>
            <p:nvPr/>
          </p:nvSpPr>
          <p:spPr>
            <a:xfrm>
              <a:off x="4109476" y="6233574"/>
              <a:ext cx="3402622" cy="307777"/>
            </a:xfrm>
            <a:prstGeom prst="rect">
              <a:avLst/>
            </a:prstGeom>
            <a:solidFill>
              <a:schemeClr val="bg1"/>
            </a:solidFill>
            <a:ln>
              <a:noFill/>
            </a:ln>
          </p:spPr>
          <p:txBody>
            <a:bodyPr wrap="square" rtlCol="0">
              <a:spAutoFit/>
            </a:bodyPr>
            <a:lstStyle/>
            <a:p>
              <a:r>
                <a:rPr lang="de-DE" sz="1400" dirty="0" err="1" smtClean="0"/>
                <a:t>paranchymatic</a:t>
              </a:r>
              <a:r>
                <a:rPr lang="de-DE" sz="1400" dirty="0" smtClean="0"/>
                <a:t> </a:t>
              </a:r>
              <a:r>
                <a:rPr lang="de-DE" sz="1400" dirty="0" err="1" smtClean="0"/>
                <a:t>cells</a:t>
              </a:r>
              <a:r>
                <a:rPr lang="de-DE" sz="1400" dirty="0" smtClean="0"/>
                <a:t> </a:t>
              </a:r>
              <a:r>
                <a:rPr lang="de-DE" sz="1400" dirty="0" err="1" smtClean="0"/>
                <a:t>without</a:t>
              </a:r>
              <a:r>
                <a:rPr lang="de-DE" sz="1400" dirty="0" smtClean="0"/>
                <a:t> </a:t>
              </a:r>
              <a:r>
                <a:rPr lang="de-DE" sz="1400" dirty="0" err="1" smtClean="0"/>
                <a:t>chloroplasts</a:t>
              </a:r>
              <a:endParaRPr lang="de-DE" sz="1400" dirty="0"/>
            </a:p>
          </p:txBody>
        </p:sp>
        <p:sp>
          <p:nvSpPr>
            <p:cNvPr id="3" name="Textfeld 2"/>
            <p:cNvSpPr txBox="1"/>
            <p:nvPr/>
          </p:nvSpPr>
          <p:spPr>
            <a:xfrm>
              <a:off x="7288823" y="2947567"/>
              <a:ext cx="184731" cy="369332"/>
            </a:xfrm>
            <a:prstGeom prst="rect">
              <a:avLst/>
            </a:prstGeom>
            <a:noFill/>
          </p:spPr>
          <p:txBody>
            <a:bodyPr wrap="none" rtlCol="0">
              <a:spAutoFit/>
            </a:bodyPr>
            <a:lstStyle/>
            <a:p>
              <a:endParaRPr lang="de-DE" dirty="0"/>
            </a:p>
          </p:txBody>
        </p:sp>
        <p:sp>
          <p:nvSpPr>
            <p:cNvPr id="16" name="Textfeld 15"/>
            <p:cNvSpPr txBox="1"/>
            <p:nvPr/>
          </p:nvSpPr>
          <p:spPr>
            <a:xfrm>
              <a:off x="3113903" y="4480697"/>
              <a:ext cx="2216665" cy="307777"/>
            </a:xfrm>
            <a:prstGeom prst="rect">
              <a:avLst/>
            </a:prstGeom>
            <a:solidFill>
              <a:schemeClr val="bg1"/>
            </a:solidFill>
            <a:ln>
              <a:noFill/>
            </a:ln>
          </p:spPr>
          <p:txBody>
            <a:bodyPr wrap="square" rtlCol="0">
              <a:spAutoFit/>
            </a:bodyPr>
            <a:lstStyle/>
            <a:p>
              <a:r>
                <a:rPr lang="de-DE" sz="1400" dirty="0" err="1" smtClean="0"/>
                <a:t>vascular</a:t>
              </a:r>
              <a:r>
                <a:rPr lang="de-DE" sz="1400" dirty="0" smtClean="0"/>
                <a:t> </a:t>
              </a:r>
              <a:r>
                <a:rPr lang="de-DE" sz="1400" dirty="0" err="1" smtClean="0"/>
                <a:t>bundles</a:t>
              </a:r>
              <a:endParaRPr lang="de-DE" sz="1400" dirty="0"/>
            </a:p>
          </p:txBody>
        </p:sp>
        <p:sp>
          <p:nvSpPr>
            <p:cNvPr id="17" name="Textfeld 16"/>
            <p:cNvSpPr txBox="1"/>
            <p:nvPr/>
          </p:nvSpPr>
          <p:spPr>
            <a:xfrm>
              <a:off x="4345327" y="4027309"/>
              <a:ext cx="2560988" cy="307777"/>
            </a:xfrm>
            <a:prstGeom prst="rect">
              <a:avLst/>
            </a:prstGeom>
            <a:solidFill>
              <a:schemeClr val="bg1"/>
            </a:solidFill>
            <a:ln>
              <a:noFill/>
            </a:ln>
          </p:spPr>
          <p:txBody>
            <a:bodyPr wrap="square" rtlCol="0">
              <a:spAutoFit/>
            </a:bodyPr>
            <a:lstStyle/>
            <a:p>
              <a:r>
                <a:rPr lang="de-DE" sz="1400" dirty="0" smtClean="0"/>
                <a:t>Light </a:t>
              </a:r>
              <a:r>
                <a:rPr lang="de-DE" sz="1400" dirty="0" err="1" smtClean="0"/>
                <a:t>green</a:t>
              </a:r>
              <a:r>
                <a:rPr lang="de-DE" sz="1400" dirty="0" smtClean="0"/>
                <a:t> </a:t>
              </a:r>
              <a:r>
                <a:rPr lang="de-DE" sz="1400" dirty="0" err="1" smtClean="0"/>
                <a:t>bundle</a:t>
              </a:r>
              <a:r>
                <a:rPr lang="de-DE" sz="1400" dirty="0" smtClean="0"/>
                <a:t> </a:t>
              </a:r>
              <a:r>
                <a:rPr lang="de-DE" sz="1400" dirty="0" err="1" smtClean="0"/>
                <a:t>sheath</a:t>
              </a:r>
              <a:r>
                <a:rPr lang="de-DE" sz="1400" dirty="0" smtClean="0"/>
                <a:t> </a:t>
              </a:r>
              <a:r>
                <a:rPr lang="de-DE" sz="1400" dirty="0" err="1" smtClean="0"/>
                <a:t>cells</a:t>
              </a:r>
              <a:endParaRPr lang="de-DE" sz="1400" dirty="0"/>
            </a:p>
          </p:txBody>
        </p:sp>
      </p:grpSp>
    </p:spTree>
    <p:extLst>
      <p:ext uri="{BB962C8B-B14F-4D97-AF65-F5344CB8AC3E}">
        <p14:creationId xmlns:p14="http://schemas.microsoft.com/office/powerpoint/2010/main" val="1851568587"/>
      </p:ext>
    </p:extLst>
  </p:cSld>
  <p:clrMapOvr>
    <a:masterClrMapping/>
  </p:clrMapOvr>
  <mc:AlternateContent xmlns:mc="http://schemas.openxmlformats.org/markup-compatibility/2006" xmlns:p14="http://schemas.microsoft.com/office/powerpoint/2010/main">
    <mc:Choice Requires="p14">
      <p:transition spd="slow" p14:dur="2000" advTm="2193"/>
    </mc:Choice>
    <mc:Fallback xmlns="">
      <p:transition spd="slow" advTm="2193"/>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fik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2666999" y="-2667003"/>
            <a:ext cx="6858003" cy="12192000"/>
          </a:xfrm>
          <a:prstGeom prst="rect">
            <a:avLst/>
          </a:prstGeom>
        </p:spPr>
      </p:pic>
      <p:grpSp>
        <p:nvGrpSpPr>
          <p:cNvPr id="19" name="Gruppieren 18"/>
          <p:cNvGrpSpPr/>
          <p:nvPr/>
        </p:nvGrpSpPr>
        <p:grpSpPr>
          <a:xfrm>
            <a:off x="4515853" y="1644571"/>
            <a:ext cx="7411451" cy="4917594"/>
            <a:chOff x="1700462" y="464245"/>
            <a:chExt cx="8341895" cy="6254265"/>
          </a:xfrm>
        </p:grpSpPr>
        <p:pic>
          <p:nvPicPr>
            <p:cNvPr id="4" name="Grafik 3"/>
            <p:cNvPicPr>
              <a:picLocks noChangeAspect="1"/>
            </p:cNvPicPr>
            <p:nvPr/>
          </p:nvPicPr>
          <p:blipFill>
            <a:blip r:embed="rId4"/>
            <a:stretch>
              <a:fillRect/>
            </a:stretch>
          </p:blipFill>
          <p:spPr>
            <a:xfrm>
              <a:off x="1700462" y="464245"/>
              <a:ext cx="8341895" cy="6254265"/>
            </a:xfrm>
            <a:prstGeom prst="rect">
              <a:avLst/>
            </a:prstGeom>
          </p:spPr>
        </p:pic>
        <p:cxnSp>
          <p:nvCxnSpPr>
            <p:cNvPr id="6" name="Gerader Verbinder 5"/>
            <p:cNvCxnSpPr/>
            <p:nvPr/>
          </p:nvCxnSpPr>
          <p:spPr>
            <a:xfrm rot="10800000" flipH="1">
              <a:off x="4355429" y="1479787"/>
              <a:ext cx="3657600" cy="105877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feld 7"/>
            <p:cNvSpPr txBox="1"/>
            <p:nvPr/>
          </p:nvSpPr>
          <p:spPr>
            <a:xfrm>
              <a:off x="8090344" y="1238792"/>
              <a:ext cx="756874" cy="369332"/>
            </a:xfrm>
            <a:prstGeom prst="rect">
              <a:avLst/>
            </a:prstGeom>
            <a:noFill/>
          </p:spPr>
          <p:txBody>
            <a:bodyPr wrap="none" rtlCol="0">
              <a:spAutoFit/>
            </a:bodyPr>
            <a:lstStyle/>
            <a:p>
              <a:r>
                <a:rPr lang="de-DE" dirty="0" smtClean="0"/>
                <a:t>Xylem</a:t>
              </a:r>
              <a:endParaRPr lang="de-DE" dirty="0"/>
            </a:p>
          </p:txBody>
        </p:sp>
        <p:cxnSp>
          <p:nvCxnSpPr>
            <p:cNvPr id="10" name="Gerader Verbinder 9"/>
            <p:cNvCxnSpPr/>
            <p:nvPr/>
          </p:nvCxnSpPr>
          <p:spPr>
            <a:xfrm rot="10800000" flipH="1">
              <a:off x="3914271" y="902271"/>
              <a:ext cx="1676400" cy="192505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feld 10"/>
            <p:cNvSpPr txBox="1"/>
            <p:nvPr/>
          </p:nvSpPr>
          <p:spPr>
            <a:xfrm>
              <a:off x="4867154" y="599219"/>
              <a:ext cx="2137815" cy="469722"/>
            </a:xfrm>
            <a:prstGeom prst="rect">
              <a:avLst/>
            </a:prstGeom>
            <a:noFill/>
          </p:spPr>
          <p:txBody>
            <a:bodyPr wrap="none" rtlCol="0">
              <a:spAutoFit/>
            </a:bodyPr>
            <a:lstStyle/>
            <a:p>
              <a:r>
                <a:rPr lang="de-DE" dirty="0" err="1" smtClean="0"/>
                <a:t>bundle</a:t>
              </a:r>
              <a:r>
                <a:rPr lang="de-DE" dirty="0" smtClean="0"/>
                <a:t> </a:t>
              </a:r>
              <a:r>
                <a:rPr lang="de-DE" dirty="0" err="1" smtClean="0"/>
                <a:t>sheath</a:t>
              </a:r>
              <a:r>
                <a:rPr lang="de-DE" dirty="0" smtClean="0"/>
                <a:t> </a:t>
              </a:r>
              <a:r>
                <a:rPr lang="de-DE" dirty="0" err="1" smtClean="0"/>
                <a:t>cell</a:t>
              </a:r>
              <a:endParaRPr lang="de-DE" dirty="0"/>
            </a:p>
          </p:txBody>
        </p:sp>
        <p:cxnSp>
          <p:nvCxnSpPr>
            <p:cNvPr id="13" name="Gerader Verbinder 12"/>
            <p:cNvCxnSpPr/>
            <p:nvPr/>
          </p:nvCxnSpPr>
          <p:spPr>
            <a:xfrm rot="10800000" flipV="1">
              <a:off x="3192377" y="3241285"/>
              <a:ext cx="1227221" cy="219288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feld 13"/>
            <p:cNvSpPr txBox="1"/>
            <p:nvPr/>
          </p:nvSpPr>
          <p:spPr>
            <a:xfrm>
              <a:off x="2477256" y="5367679"/>
              <a:ext cx="899605" cy="369332"/>
            </a:xfrm>
            <a:prstGeom prst="rect">
              <a:avLst/>
            </a:prstGeom>
            <a:noFill/>
          </p:spPr>
          <p:txBody>
            <a:bodyPr wrap="none" rtlCol="0">
              <a:spAutoFit/>
            </a:bodyPr>
            <a:lstStyle/>
            <a:p>
              <a:r>
                <a:rPr lang="de-DE" dirty="0" smtClean="0"/>
                <a:t>Phloem</a:t>
              </a:r>
              <a:endParaRPr lang="de-DE" dirty="0"/>
            </a:p>
          </p:txBody>
        </p:sp>
        <p:cxnSp>
          <p:nvCxnSpPr>
            <p:cNvPr id="16" name="Gerader Verbinder 15"/>
            <p:cNvCxnSpPr/>
            <p:nvPr/>
          </p:nvCxnSpPr>
          <p:spPr>
            <a:xfrm rot="10800000" flipH="1">
              <a:off x="5855366" y="2402208"/>
              <a:ext cx="1483895" cy="32084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feld 16"/>
            <p:cNvSpPr txBox="1"/>
            <p:nvPr/>
          </p:nvSpPr>
          <p:spPr>
            <a:xfrm>
              <a:off x="7339261" y="2113449"/>
              <a:ext cx="1707756" cy="469722"/>
            </a:xfrm>
            <a:prstGeom prst="rect">
              <a:avLst/>
            </a:prstGeom>
            <a:noFill/>
          </p:spPr>
          <p:txBody>
            <a:bodyPr wrap="none" rtlCol="0">
              <a:spAutoFit/>
            </a:bodyPr>
            <a:lstStyle/>
            <a:p>
              <a:r>
                <a:rPr lang="de-DE" dirty="0" err="1" smtClean="0"/>
                <a:t>mesophyll</a:t>
              </a:r>
              <a:r>
                <a:rPr lang="de-DE" dirty="0" smtClean="0"/>
                <a:t> </a:t>
              </a:r>
              <a:r>
                <a:rPr lang="de-DE" dirty="0" err="1" smtClean="0"/>
                <a:t>cell</a:t>
              </a:r>
              <a:endParaRPr lang="de-DE" dirty="0"/>
            </a:p>
          </p:txBody>
        </p:sp>
      </p:grpSp>
      <p:grpSp>
        <p:nvGrpSpPr>
          <p:cNvPr id="22" name="Gruppieren 21"/>
          <p:cNvGrpSpPr/>
          <p:nvPr/>
        </p:nvGrpSpPr>
        <p:grpSpPr>
          <a:xfrm>
            <a:off x="719205" y="324243"/>
            <a:ext cx="4299284" cy="5986567"/>
            <a:chOff x="719205" y="324243"/>
            <a:chExt cx="4299284" cy="5986567"/>
          </a:xfrm>
        </p:grpSpPr>
        <p:pic>
          <p:nvPicPr>
            <p:cNvPr id="20" name="Grafik 19"/>
            <p:cNvPicPr>
              <a:picLocks noChangeAspect="1"/>
            </p:cNvPicPr>
            <p:nvPr/>
          </p:nvPicPr>
          <p:blipFill>
            <a:blip r:embed="rId5"/>
            <a:stretch>
              <a:fillRect/>
            </a:stretch>
          </p:blipFill>
          <p:spPr>
            <a:xfrm>
              <a:off x="719205" y="324243"/>
              <a:ext cx="4299284" cy="4616727"/>
            </a:xfrm>
            <a:prstGeom prst="rect">
              <a:avLst/>
            </a:prstGeom>
          </p:spPr>
        </p:pic>
        <p:sp>
          <p:nvSpPr>
            <p:cNvPr id="21" name="Textfeld 20"/>
            <p:cNvSpPr txBox="1"/>
            <p:nvPr/>
          </p:nvSpPr>
          <p:spPr>
            <a:xfrm>
              <a:off x="1445568" y="5110481"/>
              <a:ext cx="3004092" cy="1200329"/>
            </a:xfrm>
            <a:prstGeom prst="rect">
              <a:avLst/>
            </a:prstGeom>
            <a:noFill/>
          </p:spPr>
          <p:txBody>
            <a:bodyPr wrap="square" rtlCol="0">
              <a:spAutoFit/>
            </a:bodyPr>
            <a:lstStyle/>
            <a:p>
              <a:r>
                <a:rPr lang="de-DE" dirty="0" smtClean="0"/>
                <a:t>S = </a:t>
              </a:r>
              <a:r>
                <a:rPr lang="de-DE" dirty="0" err="1" smtClean="0"/>
                <a:t>starch</a:t>
              </a:r>
              <a:endParaRPr lang="de-DE" dirty="0" smtClean="0"/>
            </a:p>
            <a:p>
              <a:r>
                <a:rPr lang="de-DE" dirty="0" smtClean="0"/>
                <a:t>ZW = </a:t>
              </a:r>
              <a:r>
                <a:rPr lang="de-DE" dirty="0" err="1" smtClean="0"/>
                <a:t>cell</a:t>
              </a:r>
              <a:r>
                <a:rPr lang="de-DE" dirty="0" smtClean="0"/>
                <a:t> wall</a:t>
              </a:r>
            </a:p>
            <a:p>
              <a:r>
                <a:rPr lang="de-DE" dirty="0" smtClean="0"/>
                <a:t>LZ = </a:t>
              </a:r>
              <a:r>
                <a:rPr lang="de-DE" dirty="0" err="1" smtClean="0"/>
                <a:t>bundle</a:t>
              </a:r>
              <a:r>
                <a:rPr lang="de-DE" dirty="0" smtClean="0"/>
                <a:t> </a:t>
              </a:r>
              <a:r>
                <a:rPr lang="de-DE" dirty="0" err="1" smtClean="0"/>
                <a:t>sheath</a:t>
              </a:r>
              <a:r>
                <a:rPr lang="de-DE" dirty="0" smtClean="0"/>
                <a:t> </a:t>
              </a:r>
              <a:r>
                <a:rPr lang="de-DE" dirty="0" err="1" smtClean="0"/>
                <a:t>cell</a:t>
              </a:r>
              <a:endParaRPr lang="de-DE" dirty="0" smtClean="0"/>
            </a:p>
            <a:p>
              <a:r>
                <a:rPr lang="de-DE" dirty="0" smtClean="0"/>
                <a:t>MZ = </a:t>
              </a:r>
              <a:r>
                <a:rPr lang="de-DE" dirty="0" err="1" smtClean="0"/>
                <a:t>mesophyll</a:t>
              </a:r>
              <a:r>
                <a:rPr lang="de-DE" dirty="0" smtClean="0"/>
                <a:t> </a:t>
              </a:r>
              <a:r>
                <a:rPr lang="de-DE" dirty="0" err="1" smtClean="0"/>
                <a:t>cell</a:t>
              </a:r>
              <a:endParaRPr lang="de-DE" dirty="0"/>
            </a:p>
          </p:txBody>
        </p:sp>
      </p:grpSp>
      <p:sp>
        <p:nvSpPr>
          <p:cNvPr id="23" name="Textfeld 22"/>
          <p:cNvSpPr txBox="1"/>
          <p:nvPr/>
        </p:nvSpPr>
        <p:spPr>
          <a:xfrm>
            <a:off x="6614774" y="848451"/>
            <a:ext cx="2893806" cy="461665"/>
          </a:xfrm>
          <a:prstGeom prst="rect">
            <a:avLst/>
          </a:prstGeom>
          <a:noFill/>
        </p:spPr>
        <p:txBody>
          <a:bodyPr wrap="none" rtlCol="0">
            <a:spAutoFit/>
          </a:bodyPr>
          <a:lstStyle/>
          <a:p>
            <a:r>
              <a:rPr lang="de-DE" sz="2400" b="1" dirty="0" err="1" smtClean="0"/>
              <a:t>Anatomy</a:t>
            </a:r>
            <a:r>
              <a:rPr lang="de-DE" sz="2400" b="1" dirty="0" smtClean="0"/>
              <a:t> </a:t>
            </a:r>
            <a:r>
              <a:rPr lang="de-DE" sz="2400" b="1" dirty="0" err="1" smtClean="0"/>
              <a:t>of</a:t>
            </a:r>
            <a:r>
              <a:rPr lang="de-DE" sz="2400" b="1" dirty="0" smtClean="0"/>
              <a:t> C</a:t>
            </a:r>
            <a:r>
              <a:rPr lang="de-DE" sz="2400" b="1" baseline="-25000" dirty="0" smtClean="0"/>
              <a:t>4</a:t>
            </a:r>
            <a:r>
              <a:rPr lang="de-DE" sz="2400" b="1" dirty="0" smtClean="0"/>
              <a:t>-plants</a:t>
            </a:r>
            <a:endParaRPr lang="de-DE" sz="2400" b="1" dirty="0"/>
          </a:p>
        </p:txBody>
      </p:sp>
      <p:sp>
        <p:nvSpPr>
          <p:cNvPr id="2" name="Textfeld 1"/>
          <p:cNvSpPr txBox="1"/>
          <p:nvPr/>
        </p:nvSpPr>
        <p:spPr>
          <a:xfrm>
            <a:off x="5169402" y="6161348"/>
            <a:ext cx="2434256" cy="369332"/>
          </a:xfrm>
          <a:prstGeom prst="rect">
            <a:avLst/>
          </a:prstGeom>
          <a:noFill/>
        </p:spPr>
        <p:txBody>
          <a:bodyPr wrap="none" rtlCol="0">
            <a:spAutoFit/>
          </a:bodyPr>
          <a:lstStyle/>
          <a:p>
            <a:r>
              <a:rPr lang="de-DE" i="1" dirty="0" err="1" smtClean="0"/>
              <a:t>Saccharum</a:t>
            </a:r>
            <a:r>
              <a:rPr lang="de-DE" i="1" dirty="0" smtClean="0"/>
              <a:t> </a:t>
            </a:r>
            <a:r>
              <a:rPr lang="de-DE" i="1" dirty="0" err="1" smtClean="0"/>
              <a:t>spontaneum</a:t>
            </a:r>
            <a:endParaRPr lang="de-DE" i="1" dirty="0"/>
          </a:p>
        </p:txBody>
      </p:sp>
    </p:spTree>
    <p:extLst>
      <p:ext uri="{BB962C8B-B14F-4D97-AF65-F5344CB8AC3E}">
        <p14:creationId xmlns:p14="http://schemas.microsoft.com/office/powerpoint/2010/main" val="754695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2666999" y="-2667003"/>
            <a:ext cx="6858003" cy="12192000"/>
          </a:xfrm>
          <a:prstGeom prst="rect">
            <a:avLst/>
          </a:prstGeom>
        </p:spPr>
      </p:pic>
      <p:sp>
        <p:nvSpPr>
          <p:cNvPr id="5" name="Textfeld 4"/>
          <p:cNvSpPr txBox="1"/>
          <p:nvPr/>
        </p:nvSpPr>
        <p:spPr>
          <a:xfrm>
            <a:off x="457200" y="256674"/>
            <a:ext cx="10932694" cy="461665"/>
          </a:xfrm>
          <a:prstGeom prst="rect">
            <a:avLst/>
          </a:prstGeom>
          <a:noFill/>
        </p:spPr>
        <p:txBody>
          <a:bodyPr wrap="square" rtlCol="0">
            <a:spAutoFit/>
          </a:bodyPr>
          <a:lstStyle/>
          <a:p>
            <a:pPr algn="ctr"/>
            <a:r>
              <a:rPr lang="de-DE" sz="2400" b="1" dirty="0" err="1" smtClean="0"/>
              <a:t>Mechanisms</a:t>
            </a:r>
            <a:r>
              <a:rPr lang="de-DE" sz="2400" b="1" dirty="0" smtClean="0"/>
              <a:t> </a:t>
            </a:r>
            <a:r>
              <a:rPr lang="de-DE" sz="2400" b="1" dirty="0" err="1" smtClean="0"/>
              <a:t>of</a:t>
            </a:r>
            <a:r>
              <a:rPr lang="de-DE" sz="2400" b="1" dirty="0" smtClean="0"/>
              <a:t> C</a:t>
            </a:r>
            <a:r>
              <a:rPr lang="de-DE" sz="2400" b="1" baseline="-25000" dirty="0" smtClean="0"/>
              <a:t>4</a:t>
            </a:r>
            <a:r>
              <a:rPr lang="de-DE" sz="2400" b="1" dirty="0" smtClean="0"/>
              <a:t>-photosynthesis</a:t>
            </a:r>
          </a:p>
        </p:txBody>
      </p:sp>
      <p:grpSp>
        <p:nvGrpSpPr>
          <p:cNvPr id="8" name="Gruppieren 7"/>
          <p:cNvGrpSpPr/>
          <p:nvPr/>
        </p:nvGrpSpPr>
        <p:grpSpPr>
          <a:xfrm>
            <a:off x="2143057" y="1059667"/>
            <a:ext cx="7755659" cy="5817466"/>
            <a:chOff x="2143057" y="931331"/>
            <a:chExt cx="7755659" cy="5817466"/>
          </a:xfrm>
        </p:grpSpPr>
        <p:pic>
          <p:nvPicPr>
            <p:cNvPr id="4" name="Picture 4" descr="ep2e-fig-02-09-0">
              <a:extLst>
                <a:ext uri="{FF2B5EF4-FFF2-40B4-BE49-F238E27FC236}">
                  <a16:creationId xmlns:a16="http://schemas.microsoft.com/office/drawing/2014/main" id="{0E47590A-D077-477E-8513-0880FF6AB9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3057" y="931331"/>
              <a:ext cx="7755659" cy="5817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feld 5"/>
            <p:cNvSpPr txBox="1"/>
            <p:nvPr/>
          </p:nvSpPr>
          <p:spPr>
            <a:xfrm>
              <a:off x="2534652" y="994610"/>
              <a:ext cx="1897314" cy="646331"/>
            </a:xfrm>
            <a:prstGeom prst="rect">
              <a:avLst/>
            </a:prstGeom>
            <a:noFill/>
          </p:spPr>
          <p:txBody>
            <a:bodyPr wrap="none" rtlCol="0">
              <a:spAutoFit/>
            </a:bodyPr>
            <a:lstStyle/>
            <a:p>
              <a:r>
                <a:rPr lang="de-DE" b="1" dirty="0" smtClean="0"/>
                <a:t>light </a:t>
              </a:r>
              <a:r>
                <a:rPr lang="de-DE" b="1" dirty="0" err="1" smtClean="0"/>
                <a:t>reactions</a:t>
              </a:r>
              <a:r>
                <a:rPr lang="de-DE" b="1" dirty="0" smtClean="0"/>
                <a:t> </a:t>
              </a:r>
            </a:p>
            <a:p>
              <a:r>
                <a:rPr lang="de-DE" b="1" dirty="0" smtClean="0"/>
                <a:t>an </a:t>
              </a:r>
              <a:r>
                <a:rPr lang="de-DE" b="1" dirty="0" err="1" smtClean="0"/>
                <a:t>fixation</a:t>
              </a:r>
              <a:r>
                <a:rPr lang="de-DE" b="1" dirty="0" smtClean="0"/>
                <a:t> </a:t>
              </a:r>
              <a:r>
                <a:rPr lang="de-DE" b="1" dirty="0" err="1" smtClean="0"/>
                <a:t>of</a:t>
              </a:r>
              <a:r>
                <a:rPr lang="de-DE" b="1" dirty="0" smtClean="0"/>
                <a:t> CO</a:t>
              </a:r>
              <a:r>
                <a:rPr lang="de-DE" b="1" baseline="-25000" dirty="0" smtClean="0"/>
                <a:t>2</a:t>
              </a:r>
              <a:endParaRPr lang="de-DE" b="1" baseline="-25000" dirty="0"/>
            </a:p>
          </p:txBody>
        </p:sp>
        <p:sp>
          <p:nvSpPr>
            <p:cNvPr id="7" name="Textfeld 6"/>
            <p:cNvSpPr txBox="1"/>
            <p:nvPr/>
          </p:nvSpPr>
          <p:spPr>
            <a:xfrm>
              <a:off x="6448926" y="994610"/>
              <a:ext cx="1945341" cy="646331"/>
            </a:xfrm>
            <a:prstGeom prst="rect">
              <a:avLst/>
            </a:prstGeom>
            <a:noFill/>
          </p:spPr>
          <p:txBody>
            <a:bodyPr wrap="none" rtlCol="0">
              <a:spAutoFit/>
            </a:bodyPr>
            <a:lstStyle/>
            <a:p>
              <a:r>
                <a:rPr lang="de-DE" b="1" dirty="0" smtClean="0"/>
                <a:t>Calvin-</a:t>
              </a:r>
              <a:r>
                <a:rPr lang="de-DE" b="1" dirty="0" err="1" smtClean="0"/>
                <a:t>cycle</a:t>
              </a:r>
              <a:endParaRPr lang="de-DE" b="1" dirty="0" smtClean="0"/>
            </a:p>
            <a:p>
              <a:r>
                <a:rPr lang="de-DE" b="1" dirty="0" smtClean="0"/>
                <a:t>(</a:t>
              </a:r>
              <a:r>
                <a:rPr lang="de-DE" b="1" dirty="0" err="1" smtClean="0"/>
                <a:t>reduction</a:t>
              </a:r>
              <a:r>
                <a:rPr lang="de-DE" b="1" dirty="0" smtClean="0"/>
                <a:t> </a:t>
              </a:r>
              <a:r>
                <a:rPr lang="de-DE" b="1" dirty="0" err="1" smtClean="0"/>
                <a:t>of</a:t>
              </a:r>
              <a:r>
                <a:rPr lang="de-DE" b="1" dirty="0" smtClean="0"/>
                <a:t> CO</a:t>
              </a:r>
              <a:r>
                <a:rPr lang="de-DE" b="1" baseline="-25000" dirty="0" smtClean="0"/>
                <a:t>2</a:t>
              </a:r>
              <a:r>
                <a:rPr lang="de-DE" b="1" dirty="0" smtClean="0"/>
                <a:t>)</a:t>
              </a:r>
              <a:endParaRPr lang="de-DE" b="1" dirty="0"/>
            </a:p>
          </p:txBody>
        </p:sp>
      </p:grpSp>
    </p:spTree>
    <p:extLst>
      <p:ext uri="{BB962C8B-B14F-4D97-AF65-F5344CB8AC3E}">
        <p14:creationId xmlns:p14="http://schemas.microsoft.com/office/powerpoint/2010/main" val="40142798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2666999" y="-2667003"/>
            <a:ext cx="6858003" cy="12192000"/>
          </a:xfrm>
          <a:prstGeom prst="rect">
            <a:avLst/>
          </a:prstGeom>
        </p:spPr>
      </p:pic>
      <p:sp>
        <p:nvSpPr>
          <p:cNvPr id="5" name="Textfeld 4"/>
          <p:cNvSpPr txBox="1"/>
          <p:nvPr/>
        </p:nvSpPr>
        <p:spPr>
          <a:xfrm>
            <a:off x="465221" y="311853"/>
            <a:ext cx="9931446" cy="461665"/>
          </a:xfrm>
          <a:prstGeom prst="rect">
            <a:avLst/>
          </a:prstGeom>
          <a:noFill/>
        </p:spPr>
        <p:txBody>
          <a:bodyPr wrap="square" rtlCol="0">
            <a:spAutoFit/>
          </a:bodyPr>
          <a:lstStyle/>
          <a:p>
            <a:pPr algn="ctr"/>
            <a:r>
              <a:rPr lang="de-DE" sz="2400" b="1" dirty="0" smtClean="0"/>
              <a:t>Advantages </a:t>
            </a:r>
            <a:r>
              <a:rPr lang="de-DE" sz="2400" b="1" dirty="0" err="1" smtClean="0"/>
              <a:t>of</a:t>
            </a:r>
            <a:r>
              <a:rPr lang="de-DE" sz="2400" b="1" dirty="0" smtClean="0"/>
              <a:t> C</a:t>
            </a:r>
            <a:r>
              <a:rPr lang="de-DE" sz="2400" b="1" baseline="-25000" dirty="0" smtClean="0"/>
              <a:t>4</a:t>
            </a:r>
            <a:r>
              <a:rPr lang="de-DE" sz="2400" b="1" dirty="0" smtClean="0"/>
              <a:t>-photosynthesis</a:t>
            </a:r>
          </a:p>
        </p:txBody>
      </p:sp>
      <p:sp>
        <p:nvSpPr>
          <p:cNvPr id="2" name="Textfeld 1"/>
          <p:cNvSpPr txBox="1"/>
          <p:nvPr/>
        </p:nvSpPr>
        <p:spPr>
          <a:xfrm>
            <a:off x="529389" y="1339516"/>
            <a:ext cx="11101137" cy="4031873"/>
          </a:xfrm>
          <a:prstGeom prst="rect">
            <a:avLst/>
          </a:prstGeom>
          <a:noFill/>
        </p:spPr>
        <p:txBody>
          <a:bodyPr wrap="square" rtlCol="0">
            <a:spAutoFit/>
          </a:bodyPr>
          <a:lstStyle/>
          <a:p>
            <a:pPr marL="342900" indent="-342900">
              <a:spcAft>
                <a:spcPts val="1200"/>
              </a:spcAft>
              <a:buAutoNum type="arabicPeriod"/>
            </a:pPr>
            <a:r>
              <a:rPr lang="de-DE" sz="2400" dirty="0" smtClean="0"/>
              <a:t>High </a:t>
            </a:r>
            <a:r>
              <a:rPr lang="de-DE" sz="2400" dirty="0" err="1" smtClean="0"/>
              <a:t>affinity</a:t>
            </a:r>
            <a:r>
              <a:rPr lang="de-DE" sz="2400" dirty="0" smtClean="0"/>
              <a:t> </a:t>
            </a:r>
            <a:r>
              <a:rPr lang="de-DE" sz="2400" dirty="0" err="1" smtClean="0"/>
              <a:t>of</a:t>
            </a:r>
            <a:r>
              <a:rPr lang="de-DE" sz="2400" dirty="0" smtClean="0"/>
              <a:t> PEP-</a:t>
            </a:r>
            <a:r>
              <a:rPr lang="de-DE" sz="2400" dirty="0" err="1" smtClean="0"/>
              <a:t>Carboxylase</a:t>
            </a:r>
            <a:r>
              <a:rPr lang="de-DE" sz="2400" dirty="0" smtClean="0"/>
              <a:t> for CO</a:t>
            </a:r>
            <a:r>
              <a:rPr lang="de-DE" sz="2400" baseline="-25000" dirty="0" smtClean="0"/>
              <a:t>2</a:t>
            </a:r>
            <a:r>
              <a:rPr lang="de-DE" sz="2400" dirty="0"/>
              <a:t> </a:t>
            </a:r>
            <a:r>
              <a:rPr lang="de-DE" sz="2400" dirty="0" smtClean="0">
                <a:sym typeface="Wingdings" panose="05000000000000000000" pitchFamily="2" charset="2"/>
              </a:rPr>
              <a:t> </a:t>
            </a:r>
            <a:r>
              <a:rPr lang="de-DE" sz="2400" dirty="0" err="1" smtClean="0">
                <a:sym typeface="Wingdings" panose="05000000000000000000" pitchFamily="2" charset="2"/>
              </a:rPr>
              <a:t>more</a:t>
            </a:r>
            <a:r>
              <a:rPr lang="de-DE" sz="2400" dirty="0" smtClean="0">
                <a:sym typeface="Wingdings" panose="05000000000000000000" pitchFamily="2" charset="2"/>
              </a:rPr>
              <a:t> </a:t>
            </a:r>
            <a:r>
              <a:rPr lang="de-DE" sz="2400" dirty="0" err="1" smtClean="0">
                <a:sym typeface="Wingdings" panose="05000000000000000000" pitchFamily="2" charset="2"/>
              </a:rPr>
              <a:t>effective</a:t>
            </a:r>
            <a:r>
              <a:rPr lang="de-DE" sz="2400" dirty="0" smtClean="0">
                <a:sym typeface="Wingdings" panose="05000000000000000000" pitchFamily="2" charset="2"/>
              </a:rPr>
              <a:t> </a:t>
            </a:r>
            <a:r>
              <a:rPr lang="de-DE" sz="2400" dirty="0" smtClean="0"/>
              <a:t>CO</a:t>
            </a:r>
            <a:r>
              <a:rPr lang="de-DE" sz="2400" baseline="-25000" dirty="0" smtClean="0"/>
              <a:t>2</a:t>
            </a:r>
            <a:r>
              <a:rPr lang="de-DE" sz="2400" dirty="0" smtClean="0"/>
              <a:t>-uptake (</a:t>
            </a:r>
            <a:r>
              <a:rPr lang="de-DE" sz="2400" dirty="0" err="1" smtClean="0"/>
              <a:t>low</a:t>
            </a:r>
            <a:r>
              <a:rPr lang="de-DE" sz="2400" dirty="0" smtClean="0"/>
              <a:t> </a:t>
            </a:r>
            <a:r>
              <a:rPr lang="de-DE" sz="2400" dirty="0"/>
              <a:t>CO</a:t>
            </a:r>
            <a:r>
              <a:rPr lang="de-DE" sz="2400" baseline="-25000" dirty="0"/>
              <a:t>2 </a:t>
            </a:r>
            <a:r>
              <a:rPr lang="de-DE" sz="2400" dirty="0" smtClean="0"/>
              <a:t>-</a:t>
            </a:r>
            <a:r>
              <a:rPr lang="de-DE" sz="2400" dirty="0" err="1" smtClean="0"/>
              <a:t>compensation</a:t>
            </a:r>
            <a:r>
              <a:rPr lang="de-DE" sz="2400" dirty="0" smtClean="0"/>
              <a:t>) </a:t>
            </a:r>
            <a:r>
              <a:rPr lang="de-DE" sz="2400" dirty="0" smtClean="0">
                <a:sym typeface="Wingdings" panose="05000000000000000000" pitchFamily="2" charset="2"/>
              </a:rPr>
              <a:t> </a:t>
            </a:r>
            <a:r>
              <a:rPr lang="de-DE" sz="2400" dirty="0" err="1" smtClean="0">
                <a:sym typeface="Wingdings" panose="05000000000000000000" pitchFamily="2" charset="2"/>
              </a:rPr>
              <a:t>stomatal</a:t>
            </a:r>
            <a:r>
              <a:rPr lang="de-DE" sz="2400" dirty="0" smtClean="0">
                <a:sym typeface="Wingdings" panose="05000000000000000000" pitchFamily="2" charset="2"/>
              </a:rPr>
              <a:t> </a:t>
            </a:r>
            <a:r>
              <a:rPr lang="de-DE" sz="2400" dirty="0" err="1" smtClean="0">
                <a:sym typeface="Wingdings" panose="05000000000000000000" pitchFamily="2" charset="2"/>
              </a:rPr>
              <a:t>pores</a:t>
            </a:r>
            <a:r>
              <a:rPr lang="de-DE" sz="2400" dirty="0" smtClean="0">
                <a:sym typeface="Wingdings" panose="05000000000000000000" pitchFamily="2" charset="2"/>
              </a:rPr>
              <a:t> </a:t>
            </a:r>
            <a:r>
              <a:rPr lang="de-DE" sz="2400" dirty="0" err="1" smtClean="0">
                <a:sym typeface="Wingdings" panose="05000000000000000000" pitchFamily="2" charset="2"/>
              </a:rPr>
              <a:t>can</a:t>
            </a:r>
            <a:r>
              <a:rPr lang="de-DE" sz="2400" dirty="0" smtClean="0">
                <a:sym typeface="Wingdings" panose="05000000000000000000" pitchFamily="2" charset="2"/>
              </a:rPr>
              <a:t> </a:t>
            </a:r>
            <a:r>
              <a:rPr lang="de-DE" sz="2400" dirty="0" err="1" smtClean="0">
                <a:sym typeface="Wingdings" panose="05000000000000000000" pitchFamily="2" charset="2"/>
              </a:rPr>
              <a:t>be</a:t>
            </a:r>
            <a:r>
              <a:rPr lang="de-DE" sz="2400" dirty="0" smtClean="0">
                <a:sym typeface="Wingdings" panose="05000000000000000000" pitchFamily="2" charset="2"/>
              </a:rPr>
              <a:t> </a:t>
            </a:r>
            <a:r>
              <a:rPr lang="de-DE" sz="2400" dirty="0" err="1" smtClean="0">
                <a:sym typeface="Wingdings" panose="05000000000000000000" pitchFamily="2" charset="2"/>
              </a:rPr>
              <a:t>closed</a:t>
            </a:r>
            <a:r>
              <a:rPr lang="de-DE" sz="2400" dirty="0" smtClean="0">
                <a:sym typeface="Wingdings" panose="05000000000000000000" pitchFamily="2" charset="2"/>
              </a:rPr>
              <a:t> </a:t>
            </a:r>
            <a:r>
              <a:rPr lang="de-DE" sz="2400" dirty="0" err="1" smtClean="0">
                <a:sym typeface="Wingdings" panose="05000000000000000000" pitchFamily="2" charset="2"/>
              </a:rPr>
              <a:t>to</a:t>
            </a:r>
            <a:r>
              <a:rPr lang="de-DE" sz="2400" dirty="0" smtClean="0">
                <a:sym typeface="Wingdings" panose="05000000000000000000" pitchFamily="2" charset="2"/>
              </a:rPr>
              <a:t> </a:t>
            </a:r>
            <a:r>
              <a:rPr lang="de-DE" sz="2400" dirty="0" err="1" smtClean="0">
                <a:sym typeface="Wingdings" panose="05000000000000000000" pitchFamily="2" charset="2"/>
              </a:rPr>
              <a:t>further</a:t>
            </a:r>
            <a:r>
              <a:rPr lang="de-DE" sz="2400" dirty="0" smtClean="0">
                <a:sym typeface="Wingdings" panose="05000000000000000000" pitchFamily="2" charset="2"/>
              </a:rPr>
              <a:t> </a:t>
            </a:r>
            <a:r>
              <a:rPr lang="de-DE" sz="2400" dirty="0" err="1" smtClean="0">
                <a:sym typeface="Wingdings" panose="05000000000000000000" pitchFamily="2" charset="2"/>
              </a:rPr>
              <a:t>extent</a:t>
            </a:r>
            <a:endParaRPr lang="de-DE" sz="2400" dirty="0" smtClean="0"/>
          </a:p>
          <a:p>
            <a:pPr marL="342900" indent="-342900">
              <a:spcAft>
                <a:spcPts val="1200"/>
              </a:spcAft>
              <a:buAutoNum type="arabicPeriod"/>
            </a:pPr>
            <a:r>
              <a:rPr lang="de-DE" sz="2400" dirty="0" err="1" smtClean="0"/>
              <a:t>No</a:t>
            </a:r>
            <a:r>
              <a:rPr lang="de-DE" sz="2400" dirty="0" smtClean="0"/>
              <a:t> </a:t>
            </a:r>
            <a:r>
              <a:rPr lang="de-DE" sz="2400" dirty="0" err="1" smtClean="0"/>
              <a:t>oxygenase-activity</a:t>
            </a:r>
            <a:r>
              <a:rPr lang="de-DE" sz="2400" dirty="0" smtClean="0"/>
              <a:t> </a:t>
            </a:r>
            <a:r>
              <a:rPr lang="de-DE" sz="2400" dirty="0" err="1" smtClean="0"/>
              <a:t>of</a:t>
            </a:r>
            <a:r>
              <a:rPr lang="de-DE" sz="2400" dirty="0" smtClean="0"/>
              <a:t> PEP-</a:t>
            </a:r>
            <a:r>
              <a:rPr lang="de-DE" sz="2400" dirty="0" err="1"/>
              <a:t>c</a:t>
            </a:r>
            <a:r>
              <a:rPr lang="de-DE" sz="2400" dirty="0" err="1" smtClean="0"/>
              <a:t>arboxylase</a:t>
            </a:r>
            <a:r>
              <a:rPr lang="de-DE" sz="2400" dirty="0" smtClean="0"/>
              <a:t> </a:t>
            </a:r>
            <a:r>
              <a:rPr lang="de-DE" sz="2400" dirty="0" smtClean="0">
                <a:sym typeface="Wingdings" panose="05000000000000000000" pitchFamily="2" charset="2"/>
              </a:rPr>
              <a:t> </a:t>
            </a:r>
            <a:r>
              <a:rPr lang="de-DE" sz="2400" dirty="0" err="1" smtClean="0">
                <a:sym typeface="Wingdings" panose="05000000000000000000" pitchFamily="2" charset="2"/>
              </a:rPr>
              <a:t>no</a:t>
            </a:r>
            <a:r>
              <a:rPr lang="de-DE" sz="2400" dirty="0" smtClean="0">
                <a:sym typeface="Wingdings" panose="05000000000000000000" pitchFamily="2" charset="2"/>
              </a:rPr>
              <a:t> </a:t>
            </a:r>
            <a:r>
              <a:rPr lang="de-DE" sz="2400" dirty="0" err="1">
                <a:sym typeface="Wingdings" panose="05000000000000000000" pitchFamily="2" charset="2"/>
              </a:rPr>
              <a:t>p</a:t>
            </a:r>
            <a:r>
              <a:rPr lang="de-DE" sz="2400" dirty="0" err="1" smtClean="0">
                <a:sym typeface="Wingdings" panose="05000000000000000000" pitchFamily="2" charset="2"/>
              </a:rPr>
              <a:t>hotorespiration</a:t>
            </a:r>
            <a:r>
              <a:rPr lang="de-DE" sz="2400" dirty="0" smtClean="0">
                <a:sym typeface="Wingdings" panose="05000000000000000000" pitchFamily="2" charset="2"/>
              </a:rPr>
              <a:t>  </a:t>
            </a:r>
            <a:r>
              <a:rPr lang="de-DE" sz="2400" dirty="0" err="1" smtClean="0">
                <a:sym typeface="Wingdings" panose="05000000000000000000" pitchFamily="2" charset="2"/>
              </a:rPr>
              <a:t>lower</a:t>
            </a:r>
            <a:r>
              <a:rPr lang="de-DE" sz="2400" dirty="0" smtClean="0"/>
              <a:t> </a:t>
            </a:r>
            <a:r>
              <a:rPr lang="de-DE" sz="2400" dirty="0"/>
              <a:t>CO</a:t>
            </a:r>
            <a:r>
              <a:rPr lang="de-DE" sz="2400" baseline="-25000" dirty="0"/>
              <a:t>2 </a:t>
            </a:r>
            <a:r>
              <a:rPr lang="de-DE" sz="2400" dirty="0" smtClean="0"/>
              <a:t>-</a:t>
            </a:r>
            <a:r>
              <a:rPr lang="de-DE" sz="2400" dirty="0" err="1" smtClean="0"/>
              <a:t>compensation</a:t>
            </a:r>
            <a:endParaRPr lang="de-DE" sz="2400" dirty="0" smtClean="0"/>
          </a:p>
          <a:p>
            <a:pPr marL="342900" indent="-342900">
              <a:spcAft>
                <a:spcPts val="1200"/>
              </a:spcAft>
              <a:buAutoNum type="arabicPeriod"/>
            </a:pPr>
            <a:r>
              <a:rPr lang="de-DE" sz="2400" dirty="0" err="1" smtClean="0"/>
              <a:t>One</a:t>
            </a:r>
            <a:r>
              <a:rPr lang="de-DE" sz="2400" dirty="0" smtClean="0"/>
              <a:t> </a:t>
            </a:r>
            <a:r>
              <a:rPr lang="de-DE" sz="2400" dirty="0" err="1" smtClean="0"/>
              <a:t>bundle</a:t>
            </a:r>
            <a:r>
              <a:rPr lang="de-DE" sz="2400" dirty="0" smtClean="0"/>
              <a:t> </a:t>
            </a:r>
            <a:r>
              <a:rPr lang="de-DE" sz="2400" dirty="0" err="1" smtClean="0"/>
              <a:t>sheath</a:t>
            </a:r>
            <a:r>
              <a:rPr lang="de-DE" sz="2400" dirty="0" smtClean="0"/>
              <a:t> </a:t>
            </a:r>
            <a:r>
              <a:rPr lang="de-DE" sz="2400" dirty="0" err="1" smtClean="0"/>
              <a:t>cell</a:t>
            </a:r>
            <a:r>
              <a:rPr lang="de-DE" sz="2400" dirty="0" smtClean="0"/>
              <a:t> </a:t>
            </a:r>
            <a:r>
              <a:rPr lang="de-DE" sz="2400" dirty="0" err="1" smtClean="0"/>
              <a:t>is</a:t>
            </a:r>
            <a:r>
              <a:rPr lang="de-DE" sz="2400" dirty="0" smtClean="0"/>
              <a:t> </a:t>
            </a:r>
            <a:r>
              <a:rPr lang="de-DE" sz="2400" dirty="0" err="1" smtClean="0"/>
              <a:t>fed</a:t>
            </a:r>
            <a:r>
              <a:rPr lang="de-DE" sz="2400" dirty="0" smtClean="0"/>
              <a:t> CO</a:t>
            </a:r>
            <a:r>
              <a:rPr lang="de-DE" sz="2400" baseline="-25000" dirty="0" smtClean="0"/>
              <a:t>2</a:t>
            </a:r>
            <a:r>
              <a:rPr lang="de-DE" sz="2400" dirty="0" smtClean="0"/>
              <a:t> </a:t>
            </a:r>
            <a:r>
              <a:rPr lang="de-DE" sz="2400" dirty="0" err="1" smtClean="0"/>
              <a:t>by</a:t>
            </a:r>
            <a:r>
              <a:rPr lang="de-DE" sz="2400" dirty="0" smtClean="0"/>
              <a:t> </a:t>
            </a:r>
            <a:r>
              <a:rPr lang="de-DE" sz="2400" dirty="0" err="1" smtClean="0"/>
              <a:t>many</a:t>
            </a:r>
            <a:r>
              <a:rPr lang="de-DE" sz="2400" dirty="0" smtClean="0"/>
              <a:t> </a:t>
            </a:r>
            <a:r>
              <a:rPr lang="de-DE" sz="2400" dirty="0" err="1" smtClean="0"/>
              <a:t>mesophyll</a:t>
            </a:r>
            <a:r>
              <a:rPr lang="de-DE" sz="2400" dirty="0" smtClean="0"/>
              <a:t> </a:t>
            </a:r>
            <a:r>
              <a:rPr lang="de-DE" sz="2400" dirty="0" err="1" smtClean="0"/>
              <a:t>cells</a:t>
            </a:r>
            <a:r>
              <a:rPr lang="de-DE" sz="2400" dirty="0" smtClean="0"/>
              <a:t> </a:t>
            </a:r>
            <a:r>
              <a:rPr lang="de-DE" sz="2400" dirty="0" smtClean="0">
                <a:sym typeface="Wingdings" panose="05000000000000000000" pitchFamily="2" charset="2"/>
              </a:rPr>
              <a:t></a:t>
            </a:r>
            <a:r>
              <a:rPr lang="de-DE" sz="2400" dirty="0" smtClean="0"/>
              <a:t> </a:t>
            </a:r>
            <a:r>
              <a:rPr lang="de-DE" sz="2400" dirty="0" err="1" smtClean="0"/>
              <a:t>Rubisco</a:t>
            </a:r>
            <a:r>
              <a:rPr lang="de-DE" sz="2400" dirty="0" smtClean="0"/>
              <a:t> </a:t>
            </a:r>
            <a:r>
              <a:rPr lang="de-DE" sz="2400" dirty="0" err="1" smtClean="0"/>
              <a:t>works</a:t>
            </a:r>
            <a:r>
              <a:rPr lang="de-DE" sz="2400" dirty="0" smtClean="0"/>
              <a:t> </a:t>
            </a:r>
            <a:r>
              <a:rPr lang="de-DE" sz="2400" dirty="0" err="1" smtClean="0"/>
              <a:t>there</a:t>
            </a:r>
            <a:r>
              <a:rPr lang="de-DE" sz="2400" dirty="0" smtClean="0"/>
              <a:t> in </a:t>
            </a:r>
            <a:r>
              <a:rPr lang="de-DE" sz="2400" dirty="0" err="1" smtClean="0"/>
              <a:t>elevated</a:t>
            </a:r>
            <a:r>
              <a:rPr lang="de-DE" sz="2400" dirty="0" smtClean="0"/>
              <a:t> </a:t>
            </a:r>
            <a:r>
              <a:rPr lang="de-DE" sz="2400" dirty="0"/>
              <a:t>CO</a:t>
            </a:r>
            <a:r>
              <a:rPr lang="de-DE" sz="2400" baseline="-25000" dirty="0"/>
              <a:t>2 </a:t>
            </a:r>
            <a:r>
              <a:rPr lang="de-DE" sz="2400" dirty="0" smtClean="0"/>
              <a:t>–</a:t>
            </a:r>
            <a:r>
              <a:rPr lang="de-DE" sz="2400" dirty="0" err="1" smtClean="0"/>
              <a:t>concentration</a:t>
            </a:r>
            <a:r>
              <a:rPr lang="de-DE" sz="2400" dirty="0" smtClean="0"/>
              <a:t> </a:t>
            </a:r>
          </a:p>
          <a:p>
            <a:pPr marL="342900" indent="-342900">
              <a:spcAft>
                <a:spcPts val="1200"/>
              </a:spcAft>
              <a:buAutoNum type="arabicPeriod"/>
            </a:pPr>
            <a:r>
              <a:rPr lang="de-DE" sz="2400" dirty="0" err="1" smtClean="0"/>
              <a:t>no</a:t>
            </a:r>
            <a:r>
              <a:rPr lang="de-DE" sz="2400" dirty="0" smtClean="0"/>
              <a:t> PS II </a:t>
            </a:r>
            <a:r>
              <a:rPr lang="de-DE" sz="2400" dirty="0" err="1" smtClean="0"/>
              <a:t>and</a:t>
            </a:r>
            <a:r>
              <a:rPr lang="de-DE" sz="2400" dirty="0" smtClean="0"/>
              <a:t> </a:t>
            </a:r>
            <a:r>
              <a:rPr lang="de-DE" sz="2400" dirty="0" err="1" smtClean="0"/>
              <a:t>no</a:t>
            </a:r>
            <a:r>
              <a:rPr lang="de-DE" sz="2400" dirty="0" smtClean="0"/>
              <a:t> </a:t>
            </a:r>
            <a:r>
              <a:rPr lang="de-DE" sz="2400" dirty="0" err="1" smtClean="0"/>
              <a:t>oxygen</a:t>
            </a:r>
            <a:r>
              <a:rPr lang="de-DE" sz="2400" dirty="0" smtClean="0"/>
              <a:t> </a:t>
            </a:r>
            <a:r>
              <a:rPr lang="de-DE" sz="2400" dirty="0" err="1" smtClean="0"/>
              <a:t>evolution</a:t>
            </a:r>
            <a:r>
              <a:rPr lang="de-DE" sz="2400" dirty="0" smtClean="0"/>
              <a:t> in </a:t>
            </a:r>
            <a:r>
              <a:rPr lang="de-DE" sz="2400" dirty="0" err="1" smtClean="0"/>
              <a:t>the</a:t>
            </a:r>
            <a:r>
              <a:rPr lang="de-DE" sz="2400" dirty="0" smtClean="0"/>
              <a:t> </a:t>
            </a:r>
            <a:r>
              <a:rPr lang="de-DE" sz="2400" dirty="0" err="1" smtClean="0"/>
              <a:t>bundle</a:t>
            </a:r>
            <a:r>
              <a:rPr lang="de-DE" sz="2400" dirty="0" smtClean="0"/>
              <a:t> </a:t>
            </a:r>
            <a:r>
              <a:rPr lang="de-DE" sz="2400" dirty="0" err="1" smtClean="0"/>
              <a:t>sheath</a:t>
            </a:r>
            <a:r>
              <a:rPr lang="de-DE" sz="2400" dirty="0" smtClean="0"/>
              <a:t> </a:t>
            </a:r>
            <a:r>
              <a:rPr lang="de-DE" sz="2400" dirty="0" err="1" smtClean="0"/>
              <a:t>cells</a:t>
            </a:r>
            <a:r>
              <a:rPr lang="de-DE" sz="2400" dirty="0"/>
              <a:t> </a:t>
            </a:r>
            <a:r>
              <a:rPr lang="de-DE" sz="2400" dirty="0" smtClean="0">
                <a:sym typeface="Wingdings" panose="05000000000000000000" pitchFamily="2" charset="2"/>
              </a:rPr>
              <a:t> </a:t>
            </a:r>
            <a:r>
              <a:rPr lang="de-DE" sz="2400" dirty="0" err="1" smtClean="0"/>
              <a:t>no</a:t>
            </a:r>
            <a:r>
              <a:rPr lang="de-DE" sz="2400" dirty="0" smtClean="0"/>
              <a:t> </a:t>
            </a:r>
            <a:r>
              <a:rPr lang="de-DE" sz="2400" dirty="0" err="1" smtClean="0"/>
              <a:t>photorespiration</a:t>
            </a:r>
            <a:endParaRPr lang="de-DE" sz="2400" dirty="0" smtClean="0"/>
          </a:p>
          <a:p>
            <a:pPr marL="342900" indent="-342900">
              <a:spcAft>
                <a:spcPts val="1200"/>
              </a:spcAft>
              <a:buAutoNum type="arabicPeriod"/>
            </a:pPr>
            <a:r>
              <a:rPr lang="de-DE" sz="2400" dirty="0" err="1" smtClean="0"/>
              <a:t>Very</a:t>
            </a:r>
            <a:r>
              <a:rPr lang="de-DE" sz="2400" dirty="0" smtClean="0"/>
              <a:t> high </a:t>
            </a:r>
            <a:r>
              <a:rPr lang="de-DE" sz="2400" dirty="0" err="1" smtClean="0"/>
              <a:t>rates</a:t>
            </a:r>
            <a:r>
              <a:rPr lang="de-DE" sz="2400" dirty="0" smtClean="0"/>
              <a:t> </a:t>
            </a:r>
            <a:r>
              <a:rPr lang="de-DE" sz="2400" dirty="0" err="1" smtClean="0"/>
              <a:t>of</a:t>
            </a:r>
            <a:r>
              <a:rPr lang="de-DE" sz="2400" dirty="0" smtClean="0"/>
              <a:t> </a:t>
            </a:r>
            <a:r>
              <a:rPr lang="de-DE" sz="2400" dirty="0" err="1" smtClean="0"/>
              <a:t>photosynthesis</a:t>
            </a:r>
            <a:r>
              <a:rPr lang="de-DE" sz="2400" dirty="0" smtClean="0"/>
              <a:t>, </a:t>
            </a:r>
            <a:r>
              <a:rPr lang="de-DE" sz="2400" dirty="0" err="1" smtClean="0"/>
              <a:t>no</a:t>
            </a:r>
            <a:r>
              <a:rPr lang="de-DE" sz="2400" dirty="0" smtClean="0"/>
              <a:t> light </a:t>
            </a:r>
            <a:r>
              <a:rPr lang="de-DE" sz="2400" dirty="0" err="1" smtClean="0"/>
              <a:t>saturation</a:t>
            </a:r>
            <a:r>
              <a:rPr lang="de-DE" sz="2400" dirty="0" smtClean="0"/>
              <a:t> in normal </a:t>
            </a:r>
            <a:r>
              <a:rPr lang="de-DE" sz="2400" dirty="0" err="1" smtClean="0"/>
              <a:t>circumstances</a:t>
            </a:r>
            <a:r>
              <a:rPr lang="de-DE" sz="2400" dirty="0" smtClean="0"/>
              <a:t>, </a:t>
            </a:r>
            <a:r>
              <a:rPr lang="de-DE" sz="2400" dirty="0" err="1" smtClean="0"/>
              <a:t>no</a:t>
            </a:r>
            <a:r>
              <a:rPr lang="de-DE" sz="2400" dirty="0" smtClean="0"/>
              <a:t> </a:t>
            </a:r>
            <a:r>
              <a:rPr lang="de-DE" sz="2400" dirty="0" err="1" smtClean="0"/>
              <a:t>photoinhibition</a:t>
            </a:r>
            <a:endParaRPr lang="de-DE" sz="2400" dirty="0"/>
          </a:p>
        </p:txBody>
      </p:sp>
    </p:spTree>
    <p:extLst>
      <p:ext uri="{BB962C8B-B14F-4D97-AF65-F5344CB8AC3E}">
        <p14:creationId xmlns:p14="http://schemas.microsoft.com/office/powerpoint/2010/main" val="319350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2666999" y="-2667003"/>
            <a:ext cx="6858003" cy="12192000"/>
          </a:xfrm>
          <a:prstGeom prst="rect">
            <a:avLst/>
          </a:prstGeom>
        </p:spPr>
      </p:pic>
      <p:sp>
        <p:nvSpPr>
          <p:cNvPr id="5" name="Textfeld 4"/>
          <p:cNvSpPr txBox="1"/>
          <p:nvPr/>
        </p:nvSpPr>
        <p:spPr>
          <a:xfrm>
            <a:off x="938048" y="335502"/>
            <a:ext cx="9970997" cy="461665"/>
          </a:xfrm>
          <a:prstGeom prst="rect">
            <a:avLst/>
          </a:prstGeom>
          <a:noFill/>
        </p:spPr>
        <p:txBody>
          <a:bodyPr wrap="square" rtlCol="0">
            <a:spAutoFit/>
          </a:bodyPr>
          <a:lstStyle/>
          <a:p>
            <a:pPr algn="ctr"/>
            <a:r>
              <a:rPr lang="de-DE" sz="2400" b="1" dirty="0" err="1" smtClean="0"/>
              <a:t>Disadvantages</a:t>
            </a:r>
            <a:r>
              <a:rPr lang="de-DE" sz="2400" b="1" dirty="0" smtClean="0"/>
              <a:t> </a:t>
            </a:r>
            <a:r>
              <a:rPr lang="de-DE" sz="2400" b="1" dirty="0" err="1" smtClean="0"/>
              <a:t>of</a:t>
            </a:r>
            <a:r>
              <a:rPr lang="de-DE" sz="2400" b="1" dirty="0" smtClean="0"/>
              <a:t> C</a:t>
            </a:r>
            <a:r>
              <a:rPr lang="de-DE" sz="2400" b="1" baseline="-25000" dirty="0" smtClean="0"/>
              <a:t>4</a:t>
            </a:r>
            <a:r>
              <a:rPr lang="de-DE" sz="2400" b="1" dirty="0" smtClean="0"/>
              <a:t>-photosynthesis</a:t>
            </a:r>
          </a:p>
        </p:txBody>
      </p:sp>
      <p:sp>
        <p:nvSpPr>
          <p:cNvPr id="2" name="Textfeld 1"/>
          <p:cNvSpPr txBox="1"/>
          <p:nvPr/>
        </p:nvSpPr>
        <p:spPr>
          <a:xfrm>
            <a:off x="529389" y="1339516"/>
            <a:ext cx="11101137" cy="1508105"/>
          </a:xfrm>
          <a:prstGeom prst="rect">
            <a:avLst/>
          </a:prstGeom>
          <a:noFill/>
        </p:spPr>
        <p:txBody>
          <a:bodyPr wrap="square" rtlCol="0">
            <a:spAutoFit/>
          </a:bodyPr>
          <a:lstStyle/>
          <a:p>
            <a:pPr marL="342900" indent="-342900">
              <a:spcAft>
                <a:spcPts val="1200"/>
              </a:spcAft>
              <a:buAutoNum type="arabicPeriod"/>
            </a:pPr>
            <a:r>
              <a:rPr lang="de-DE" sz="2400" dirty="0" smtClean="0"/>
              <a:t>High </a:t>
            </a:r>
            <a:r>
              <a:rPr lang="de-DE" sz="2400" dirty="0" err="1" smtClean="0"/>
              <a:t>demand</a:t>
            </a:r>
            <a:r>
              <a:rPr lang="de-DE" sz="2400" dirty="0" smtClean="0"/>
              <a:t> </a:t>
            </a:r>
            <a:r>
              <a:rPr lang="de-DE" sz="2400" dirty="0" err="1" smtClean="0"/>
              <a:t>of</a:t>
            </a:r>
            <a:r>
              <a:rPr lang="de-DE" sz="2400" dirty="0" smtClean="0"/>
              <a:t> NADPH+H</a:t>
            </a:r>
            <a:r>
              <a:rPr lang="de-DE" sz="2400" baseline="30000" dirty="0" smtClean="0"/>
              <a:t>+</a:t>
            </a:r>
            <a:r>
              <a:rPr lang="de-DE" sz="2400" dirty="0" smtClean="0"/>
              <a:t> </a:t>
            </a:r>
            <a:r>
              <a:rPr lang="de-DE" sz="2400" dirty="0" err="1" smtClean="0"/>
              <a:t>and</a:t>
            </a:r>
            <a:r>
              <a:rPr lang="de-DE" sz="2400" dirty="0" smtClean="0"/>
              <a:t> ATP </a:t>
            </a:r>
            <a:r>
              <a:rPr lang="de-DE" sz="2400" dirty="0" smtClean="0">
                <a:sym typeface="Wingdings" panose="05000000000000000000" pitchFamily="2" charset="2"/>
              </a:rPr>
              <a:t> high light </a:t>
            </a:r>
            <a:r>
              <a:rPr lang="de-DE" sz="2400" dirty="0" err="1" smtClean="0">
                <a:sym typeface="Wingdings" panose="05000000000000000000" pitchFamily="2" charset="2"/>
              </a:rPr>
              <a:t>demand</a:t>
            </a:r>
            <a:endParaRPr lang="de-DE" sz="2400" dirty="0" smtClean="0"/>
          </a:p>
          <a:p>
            <a:pPr marL="342900" indent="-342900">
              <a:spcAft>
                <a:spcPts val="1200"/>
              </a:spcAft>
              <a:buAutoNum type="arabicPeriod"/>
            </a:pPr>
            <a:r>
              <a:rPr lang="de-DE" sz="2400" dirty="0" err="1" smtClean="0"/>
              <a:t>Costly</a:t>
            </a:r>
            <a:r>
              <a:rPr lang="de-DE" sz="2400" dirty="0" smtClean="0"/>
              <a:t> </a:t>
            </a:r>
            <a:r>
              <a:rPr lang="de-DE" sz="2400" dirty="0" err="1" smtClean="0"/>
              <a:t>transports</a:t>
            </a:r>
            <a:r>
              <a:rPr lang="de-DE" sz="2400" dirty="0" smtClean="0"/>
              <a:t> </a:t>
            </a:r>
            <a:r>
              <a:rPr lang="de-DE" sz="2400" dirty="0" err="1" smtClean="0"/>
              <a:t>of</a:t>
            </a:r>
            <a:r>
              <a:rPr lang="de-DE" sz="2400" dirty="0" smtClean="0"/>
              <a:t> </a:t>
            </a:r>
            <a:r>
              <a:rPr lang="de-DE" sz="2400" dirty="0" err="1" smtClean="0"/>
              <a:t>malate</a:t>
            </a:r>
            <a:r>
              <a:rPr lang="de-DE" sz="2400" dirty="0" smtClean="0"/>
              <a:t>, </a:t>
            </a:r>
            <a:r>
              <a:rPr lang="de-DE" sz="2400" dirty="0" err="1" smtClean="0"/>
              <a:t>pyruvate</a:t>
            </a:r>
            <a:r>
              <a:rPr lang="de-DE" sz="2400" dirty="0" smtClean="0"/>
              <a:t> und </a:t>
            </a:r>
            <a:r>
              <a:rPr lang="de-DE" sz="2400" dirty="0"/>
              <a:t>NADPH+H</a:t>
            </a:r>
            <a:r>
              <a:rPr lang="de-DE" sz="2400" baseline="30000" dirty="0"/>
              <a:t>+</a:t>
            </a:r>
            <a:r>
              <a:rPr lang="de-DE" sz="2400" dirty="0" smtClean="0"/>
              <a:t> </a:t>
            </a:r>
            <a:r>
              <a:rPr lang="de-DE" sz="2400" dirty="0" err="1" smtClean="0"/>
              <a:t>between</a:t>
            </a:r>
            <a:r>
              <a:rPr lang="de-DE" sz="2400" dirty="0" smtClean="0"/>
              <a:t> </a:t>
            </a:r>
            <a:r>
              <a:rPr lang="de-DE" sz="2400" dirty="0" err="1" smtClean="0"/>
              <a:t>cells</a:t>
            </a:r>
            <a:endParaRPr lang="de-DE" sz="2400" dirty="0" smtClean="0"/>
          </a:p>
          <a:p>
            <a:pPr marL="342900" indent="-342900">
              <a:spcAft>
                <a:spcPts val="1200"/>
              </a:spcAft>
              <a:buAutoNum type="arabicPeriod"/>
            </a:pPr>
            <a:r>
              <a:rPr lang="de-DE" sz="2400" dirty="0" smtClean="0"/>
              <a:t>Sensitive </a:t>
            </a:r>
            <a:r>
              <a:rPr lang="de-DE" sz="2400" dirty="0" err="1" smtClean="0"/>
              <a:t>to</a:t>
            </a:r>
            <a:r>
              <a:rPr lang="de-DE" sz="2400" dirty="0" smtClean="0"/>
              <a:t> </a:t>
            </a:r>
            <a:r>
              <a:rPr lang="de-DE" sz="2400" dirty="0" err="1" smtClean="0"/>
              <a:t>cold</a:t>
            </a:r>
            <a:endParaRPr lang="de-DE" sz="2400" dirty="0" smtClean="0"/>
          </a:p>
        </p:txBody>
      </p:sp>
    </p:spTree>
    <p:extLst>
      <p:ext uri="{BB962C8B-B14F-4D97-AF65-F5344CB8AC3E}">
        <p14:creationId xmlns:p14="http://schemas.microsoft.com/office/powerpoint/2010/main" val="42301614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2666999" y="-2667003"/>
            <a:ext cx="6858003" cy="12192000"/>
          </a:xfrm>
          <a:prstGeom prst="rect">
            <a:avLst/>
          </a:prstGeom>
        </p:spPr>
      </p:pic>
      <p:sp>
        <p:nvSpPr>
          <p:cNvPr id="5" name="Textfeld 4"/>
          <p:cNvSpPr txBox="1"/>
          <p:nvPr/>
        </p:nvSpPr>
        <p:spPr>
          <a:xfrm>
            <a:off x="457200" y="256674"/>
            <a:ext cx="10932694" cy="830997"/>
          </a:xfrm>
          <a:prstGeom prst="rect">
            <a:avLst/>
          </a:prstGeom>
          <a:noFill/>
        </p:spPr>
        <p:txBody>
          <a:bodyPr wrap="square" rtlCol="0">
            <a:spAutoFit/>
          </a:bodyPr>
          <a:lstStyle/>
          <a:p>
            <a:pPr algn="ctr"/>
            <a:r>
              <a:rPr lang="de-DE" sz="2400" b="1" dirty="0" smtClean="0"/>
              <a:t>Change </a:t>
            </a:r>
            <a:r>
              <a:rPr lang="de-DE" sz="2400" b="1" dirty="0" err="1" smtClean="0"/>
              <a:t>of</a:t>
            </a:r>
            <a:r>
              <a:rPr lang="de-DE" sz="2400" b="1" dirty="0" smtClean="0"/>
              <a:t> </a:t>
            </a:r>
            <a:r>
              <a:rPr lang="de-DE" sz="2400" b="1" dirty="0" err="1" smtClean="0"/>
              <a:t>percentage</a:t>
            </a:r>
            <a:r>
              <a:rPr lang="de-DE" sz="2400" b="1" dirty="0" smtClean="0"/>
              <a:t> </a:t>
            </a:r>
            <a:r>
              <a:rPr lang="de-DE" sz="2400" b="1" dirty="0" err="1" smtClean="0"/>
              <a:t>of</a:t>
            </a:r>
            <a:r>
              <a:rPr lang="de-DE" sz="2400" b="1" dirty="0" smtClean="0"/>
              <a:t> C</a:t>
            </a:r>
            <a:r>
              <a:rPr lang="de-DE" sz="2400" b="1" baseline="-25000" dirty="0" smtClean="0"/>
              <a:t>4</a:t>
            </a:r>
            <a:r>
              <a:rPr lang="de-DE" sz="2400" b="1" dirty="0" smtClean="0"/>
              <a:t>-grasses </a:t>
            </a:r>
            <a:r>
              <a:rPr lang="de-DE" sz="2400" b="1" dirty="0" err="1" smtClean="0"/>
              <a:t>of</a:t>
            </a:r>
            <a:r>
              <a:rPr lang="de-DE" sz="2400" b="1" dirty="0" smtClean="0"/>
              <a:t> all </a:t>
            </a:r>
            <a:r>
              <a:rPr lang="de-DE" sz="2400" b="1" dirty="0" err="1" smtClean="0"/>
              <a:t>grass-species</a:t>
            </a:r>
            <a:r>
              <a:rPr lang="de-DE" sz="2400" b="1" dirty="0" smtClean="0"/>
              <a:t> in Northern </a:t>
            </a:r>
            <a:r>
              <a:rPr lang="de-DE" sz="2400" b="1" dirty="0" err="1" smtClean="0"/>
              <a:t>America</a:t>
            </a:r>
            <a:r>
              <a:rPr lang="de-DE" sz="2400" b="1" dirty="0" smtClean="0"/>
              <a:t> </a:t>
            </a:r>
            <a:r>
              <a:rPr lang="de-DE" sz="2400" b="1" dirty="0" err="1" smtClean="0"/>
              <a:t>with</a:t>
            </a:r>
            <a:r>
              <a:rPr lang="de-DE" sz="2400" b="1" dirty="0" smtClean="0"/>
              <a:t> </a:t>
            </a:r>
            <a:r>
              <a:rPr lang="de-DE" sz="2400" b="1" dirty="0" err="1" smtClean="0"/>
              <a:t>Latidude</a:t>
            </a:r>
            <a:endParaRPr lang="de-DE" sz="2400" b="1" dirty="0" smtClean="0"/>
          </a:p>
        </p:txBody>
      </p:sp>
      <p:pic>
        <p:nvPicPr>
          <p:cNvPr id="4" name="Picture 4" descr="ep2e-fig-02-18-0">
            <a:extLst>
              <a:ext uri="{FF2B5EF4-FFF2-40B4-BE49-F238E27FC236}">
                <a16:creationId xmlns:a16="http://schemas.microsoft.com/office/drawing/2014/main" id="{CEB5753F-C7E0-41D2-BE42-464F873C89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1184" y="1036386"/>
            <a:ext cx="7755659" cy="5817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6156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2666999" y="-2667003"/>
            <a:ext cx="6858003" cy="12192000"/>
          </a:xfrm>
          <a:prstGeom prst="rect">
            <a:avLst/>
          </a:prstGeom>
        </p:spPr>
      </p:pic>
      <p:sp>
        <p:nvSpPr>
          <p:cNvPr id="5" name="Textfeld 4"/>
          <p:cNvSpPr txBox="1"/>
          <p:nvPr/>
        </p:nvSpPr>
        <p:spPr>
          <a:xfrm>
            <a:off x="788276" y="271885"/>
            <a:ext cx="9360706" cy="461665"/>
          </a:xfrm>
          <a:prstGeom prst="rect">
            <a:avLst/>
          </a:prstGeom>
          <a:noFill/>
        </p:spPr>
        <p:txBody>
          <a:bodyPr wrap="square" rtlCol="0">
            <a:spAutoFit/>
          </a:bodyPr>
          <a:lstStyle/>
          <a:p>
            <a:pPr algn="ctr"/>
            <a:r>
              <a:rPr lang="de-DE" sz="2400" b="1" dirty="0" err="1" smtClean="0"/>
              <a:t>Families</a:t>
            </a:r>
            <a:r>
              <a:rPr lang="de-DE" sz="2400" b="1" dirty="0" smtClean="0"/>
              <a:t> </a:t>
            </a:r>
            <a:r>
              <a:rPr lang="de-DE" sz="2400" b="1" dirty="0" err="1" smtClean="0"/>
              <a:t>with</a:t>
            </a:r>
            <a:r>
              <a:rPr lang="de-DE" sz="2400" b="1" dirty="0" smtClean="0"/>
              <a:t> C</a:t>
            </a:r>
            <a:r>
              <a:rPr lang="de-DE" sz="2400" b="1" baseline="-25000" dirty="0" smtClean="0"/>
              <a:t>4</a:t>
            </a:r>
            <a:r>
              <a:rPr lang="de-DE" sz="2400" b="1" dirty="0" smtClean="0"/>
              <a:t>-species</a:t>
            </a:r>
          </a:p>
        </p:txBody>
      </p:sp>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93958" y="869198"/>
            <a:ext cx="3478814" cy="54888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68690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2647949" y="-2667003"/>
            <a:ext cx="6858003" cy="12192000"/>
          </a:xfrm>
          <a:prstGeom prst="rect">
            <a:avLst/>
          </a:prstGeom>
        </p:spPr>
      </p:pic>
      <p:grpSp>
        <p:nvGrpSpPr>
          <p:cNvPr id="38" name="Gruppieren 37"/>
          <p:cNvGrpSpPr/>
          <p:nvPr/>
        </p:nvGrpSpPr>
        <p:grpSpPr>
          <a:xfrm>
            <a:off x="1465755" y="1255109"/>
            <a:ext cx="8926020" cy="4528505"/>
            <a:chOff x="1465755" y="1255109"/>
            <a:chExt cx="8926020" cy="4528505"/>
          </a:xfrm>
        </p:grpSpPr>
        <p:pic>
          <p:nvPicPr>
            <p:cNvPr id="9" name="Grafik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5755" y="1255109"/>
              <a:ext cx="8926020" cy="4517042"/>
            </a:xfrm>
            <a:prstGeom prst="rect">
              <a:avLst/>
            </a:prstGeom>
          </p:spPr>
        </p:pic>
        <p:sp>
          <p:nvSpPr>
            <p:cNvPr id="36" name="Rechteck 35"/>
            <p:cNvSpPr/>
            <p:nvPr/>
          </p:nvSpPr>
          <p:spPr>
            <a:xfrm>
              <a:off x="1555668" y="1484416"/>
              <a:ext cx="409127" cy="42991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Rechteck 36"/>
            <p:cNvSpPr/>
            <p:nvPr/>
          </p:nvSpPr>
          <p:spPr>
            <a:xfrm>
              <a:off x="9857955" y="1370400"/>
              <a:ext cx="409127" cy="42285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3" name="Textfeld 2"/>
          <p:cNvSpPr txBox="1"/>
          <p:nvPr/>
        </p:nvSpPr>
        <p:spPr>
          <a:xfrm>
            <a:off x="1964795" y="311127"/>
            <a:ext cx="3695755" cy="461665"/>
          </a:xfrm>
          <a:prstGeom prst="rect">
            <a:avLst/>
          </a:prstGeom>
          <a:noFill/>
        </p:spPr>
        <p:txBody>
          <a:bodyPr wrap="none" rtlCol="0">
            <a:spAutoFit/>
          </a:bodyPr>
          <a:lstStyle/>
          <a:p>
            <a:r>
              <a:rPr lang="de-DE" sz="2400" b="1" dirty="0" err="1" smtClean="0"/>
              <a:t>Structure</a:t>
            </a:r>
            <a:r>
              <a:rPr lang="de-DE" sz="2400" b="1" dirty="0" smtClean="0"/>
              <a:t> </a:t>
            </a:r>
            <a:r>
              <a:rPr lang="de-DE" sz="2400" b="1" dirty="0" err="1" smtClean="0"/>
              <a:t>of</a:t>
            </a:r>
            <a:r>
              <a:rPr lang="de-DE" sz="2400" b="1" dirty="0" smtClean="0"/>
              <a:t> </a:t>
            </a:r>
            <a:r>
              <a:rPr lang="de-DE" sz="2400" b="1" dirty="0" err="1" smtClean="0"/>
              <a:t>the</a:t>
            </a:r>
            <a:r>
              <a:rPr lang="de-DE" sz="2400" b="1" dirty="0" smtClean="0"/>
              <a:t> </a:t>
            </a:r>
            <a:r>
              <a:rPr lang="de-DE" sz="2400" b="1" dirty="0" err="1" smtClean="0"/>
              <a:t>chloroplast</a:t>
            </a:r>
            <a:endParaRPr lang="de-DE" sz="2400" b="1" dirty="0"/>
          </a:p>
        </p:txBody>
      </p:sp>
      <p:grpSp>
        <p:nvGrpSpPr>
          <p:cNvPr id="30" name="Gruppieren 29"/>
          <p:cNvGrpSpPr/>
          <p:nvPr/>
        </p:nvGrpSpPr>
        <p:grpSpPr>
          <a:xfrm>
            <a:off x="196391" y="1612216"/>
            <a:ext cx="2244782" cy="1093173"/>
            <a:chOff x="196391" y="1612216"/>
            <a:chExt cx="2244782" cy="1093173"/>
          </a:xfrm>
        </p:grpSpPr>
        <p:sp>
          <p:nvSpPr>
            <p:cNvPr id="13" name="Textfeld 12"/>
            <p:cNvSpPr txBox="1"/>
            <p:nvPr/>
          </p:nvSpPr>
          <p:spPr>
            <a:xfrm>
              <a:off x="575543" y="1612216"/>
              <a:ext cx="1780424" cy="369332"/>
            </a:xfrm>
            <a:prstGeom prst="rect">
              <a:avLst/>
            </a:prstGeom>
            <a:solidFill>
              <a:schemeClr val="bg1"/>
            </a:solidFill>
          </p:spPr>
          <p:txBody>
            <a:bodyPr wrap="none" rtlCol="0">
              <a:spAutoFit/>
            </a:bodyPr>
            <a:lstStyle/>
            <a:p>
              <a:r>
                <a:rPr lang="de-DE" dirty="0" err="1" smtClean="0"/>
                <a:t>outer</a:t>
              </a:r>
              <a:r>
                <a:rPr lang="de-DE" dirty="0" smtClean="0"/>
                <a:t> </a:t>
              </a:r>
              <a:r>
                <a:rPr lang="de-DE" dirty="0" err="1" smtClean="0"/>
                <a:t>membrane</a:t>
              </a:r>
              <a:endParaRPr lang="de-DE" dirty="0"/>
            </a:p>
          </p:txBody>
        </p:sp>
        <p:sp>
          <p:nvSpPr>
            <p:cNvPr id="18" name="Textfeld 17"/>
            <p:cNvSpPr txBox="1"/>
            <p:nvPr/>
          </p:nvSpPr>
          <p:spPr>
            <a:xfrm>
              <a:off x="196391" y="1969323"/>
              <a:ext cx="2244782" cy="369332"/>
            </a:xfrm>
            <a:prstGeom prst="rect">
              <a:avLst/>
            </a:prstGeom>
            <a:solidFill>
              <a:schemeClr val="bg1"/>
            </a:solidFill>
          </p:spPr>
          <p:txBody>
            <a:bodyPr wrap="none" rtlCol="0">
              <a:spAutoFit/>
            </a:bodyPr>
            <a:lstStyle/>
            <a:p>
              <a:r>
                <a:rPr lang="de-DE" dirty="0" err="1" smtClean="0"/>
                <a:t>intermembrane</a:t>
              </a:r>
              <a:r>
                <a:rPr lang="de-DE" dirty="0" smtClean="0"/>
                <a:t> </a:t>
              </a:r>
              <a:r>
                <a:rPr lang="de-DE" dirty="0" err="1" smtClean="0"/>
                <a:t>space</a:t>
              </a:r>
              <a:endParaRPr lang="de-DE" dirty="0"/>
            </a:p>
          </p:txBody>
        </p:sp>
        <p:sp>
          <p:nvSpPr>
            <p:cNvPr id="19" name="Textfeld 18"/>
            <p:cNvSpPr txBox="1"/>
            <p:nvPr/>
          </p:nvSpPr>
          <p:spPr>
            <a:xfrm>
              <a:off x="214946" y="2336057"/>
              <a:ext cx="1758879" cy="369332"/>
            </a:xfrm>
            <a:prstGeom prst="rect">
              <a:avLst/>
            </a:prstGeom>
            <a:solidFill>
              <a:schemeClr val="bg1"/>
            </a:solidFill>
          </p:spPr>
          <p:txBody>
            <a:bodyPr wrap="none" rtlCol="0">
              <a:spAutoFit/>
            </a:bodyPr>
            <a:lstStyle/>
            <a:p>
              <a:r>
                <a:rPr lang="de-DE" dirty="0" err="1" smtClean="0"/>
                <a:t>inner</a:t>
              </a:r>
              <a:r>
                <a:rPr lang="de-DE" dirty="0" smtClean="0"/>
                <a:t> </a:t>
              </a:r>
              <a:r>
                <a:rPr lang="de-DE" dirty="0" err="1" smtClean="0"/>
                <a:t>membrane</a:t>
              </a:r>
              <a:endParaRPr lang="de-DE" dirty="0"/>
            </a:p>
          </p:txBody>
        </p:sp>
      </p:grpSp>
      <p:sp>
        <p:nvSpPr>
          <p:cNvPr id="20" name="Textfeld 19"/>
          <p:cNvSpPr txBox="1"/>
          <p:nvPr/>
        </p:nvSpPr>
        <p:spPr>
          <a:xfrm>
            <a:off x="1131800" y="4692278"/>
            <a:ext cx="842025" cy="369332"/>
          </a:xfrm>
          <a:prstGeom prst="rect">
            <a:avLst/>
          </a:prstGeom>
          <a:solidFill>
            <a:schemeClr val="bg1"/>
          </a:solidFill>
        </p:spPr>
        <p:txBody>
          <a:bodyPr wrap="none" rtlCol="0">
            <a:spAutoFit/>
          </a:bodyPr>
          <a:lstStyle/>
          <a:p>
            <a:r>
              <a:rPr lang="de-DE" dirty="0" err="1" smtClean="0"/>
              <a:t>stroma</a:t>
            </a:r>
            <a:endParaRPr lang="de-DE" dirty="0"/>
          </a:p>
        </p:txBody>
      </p:sp>
      <p:grpSp>
        <p:nvGrpSpPr>
          <p:cNvPr id="31" name="Gruppieren 30"/>
          <p:cNvGrpSpPr/>
          <p:nvPr/>
        </p:nvGrpSpPr>
        <p:grpSpPr>
          <a:xfrm>
            <a:off x="464621" y="5047548"/>
            <a:ext cx="2121928" cy="736066"/>
            <a:chOff x="464621" y="5047548"/>
            <a:chExt cx="2121928" cy="736066"/>
          </a:xfrm>
        </p:grpSpPr>
        <p:sp>
          <p:nvSpPr>
            <p:cNvPr id="21" name="Textfeld 20"/>
            <p:cNvSpPr txBox="1"/>
            <p:nvPr/>
          </p:nvSpPr>
          <p:spPr>
            <a:xfrm>
              <a:off x="575543" y="5047548"/>
              <a:ext cx="1689052" cy="369332"/>
            </a:xfrm>
            <a:prstGeom prst="rect">
              <a:avLst/>
            </a:prstGeom>
            <a:solidFill>
              <a:schemeClr val="bg1"/>
            </a:solidFill>
          </p:spPr>
          <p:txBody>
            <a:bodyPr wrap="none" rtlCol="0">
              <a:spAutoFit/>
            </a:bodyPr>
            <a:lstStyle/>
            <a:p>
              <a:r>
                <a:rPr lang="de-DE" dirty="0" err="1" smtClean="0"/>
                <a:t>thylakoid</a:t>
              </a:r>
              <a:r>
                <a:rPr lang="de-DE" dirty="0" smtClean="0"/>
                <a:t> </a:t>
              </a:r>
              <a:r>
                <a:rPr lang="de-DE" dirty="0" err="1" smtClean="0"/>
                <a:t>lumen</a:t>
              </a:r>
              <a:endParaRPr lang="de-DE" dirty="0"/>
            </a:p>
          </p:txBody>
        </p:sp>
        <p:sp>
          <p:nvSpPr>
            <p:cNvPr id="22" name="Textfeld 21"/>
            <p:cNvSpPr txBox="1"/>
            <p:nvPr/>
          </p:nvSpPr>
          <p:spPr>
            <a:xfrm>
              <a:off x="464621" y="5414282"/>
              <a:ext cx="2121928" cy="369332"/>
            </a:xfrm>
            <a:prstGeom prst="rect">
              <a:avLst/>
            </a:prstGeom>
            <a:solidFill>
              <a:schemeClr val="bg1"/>
            </a:solidFill>
          </p:spPr>
          <p:txBody>
            <a:bodyPr wrap="none" rtlCol="0">
              <a:spAutoFit/>
            </a:bodyPr>
            <a:lstStyle/>
            <a:p>
              <a:r>
                <a:rPr lang="de-DE" dirty="0" err="1" smtClean="0"/>
                <a:t>thylakoid</a:t>
              </a:r>
              <a:r>
                <a:rPr lang="de-DE" dirty="0" smtClean="0"/>
                <a:t> </a:t>
              </a:r>
              <a:r>
                <a:rPr lang="de-DE" dirty="0" err="1" smtClean="0"/>
                <a:t>membrane</a:t>
              </a:r>
              <a:endParaRPr lang="de-DE" dirty="0"/>
            </a:p>
          </p:txBody>
        </p:sp>
      </p:grpSp>
      <p:grpSp>
        <p:nvGrpSpPr>
          <p:cNvPr id="34" name="Gruppieren 33"/>
          <p:cNvGrpSpPr/>
          <p:nvPr/>
        </p:nvGrpSpPr>
        <p:grpSpPr>
          <a:xfrm>
            <a:off x="9898891" y="4356511"/>
            <a:ext cx="1502976" cy="839954"/>
            <a:chOff x="9898891" y="4356511"/>
            <a:chExt cx="1502976" cy="839954"/>
          </a:xfrm>
        </p:grpSpPr>
        <p:sp>
          <p:nvSpPr>
            <p:cNvPr id="26" name="Textfeld 25"/>
            <p:cNvSpPr txBox="1"/>
            <p:nvPr/>
          </p:nvSpPr>
          <p:spPr>
            <a:xfrm>
              <a:off x="9898891" y="4356511"/>
              <a:ext cx="1072730" cy="369332"/>
            </a:xfrm>
            <a:prstGeom prst="rect">
              <a:avLst/>
            </a:prstGeom>
            <a:solidFill>
              <a:schemeClr val="bg1"/>
            </a:solidFill>
          </p:spPr>
          <p:txBody>
            <a:bodyPr wrap="none" rtlCol="0">
              <a:spAutoFit/>
            </a:bodyPr>
            <a:lstStyle/>
            <a:p>
              <a:r>
                <a:rPr lang="de-DE" dirty="0" err="1" smtClean="0"/>
                <a:t>ribosome</a:t>
              </a:r>
              <a:endParaRPr lang="de-DE" dirty="0"/>
            </a:p>
          </p:txBody>
        </p:sp>
        <p:sp>
          <p:nvSpPr>
            <p:cNvPr id="27" name="Textfeld 26"/>
            <p:cNvSpPr txBox="1"/>
            <p:nvPr/>
          </p:nvSpPr>
          <p:spPr>
            <a:xfrm>
              <a:off x="9898891" y="4827133"/>
              <a:ext cx="1502976" cy="369332"/>
            </a:xfrm>
            <a:prstGeom prst="rect">
              <a:avLst/>
            </a:prstGeom>
            <a:solidFill>
              <a:schemeClr val="bg1"/>
            </a:solidFill>
          </p:spPr>
          <p:txBody>
            <a:bodyPr wrap="none" rtlCol="0">
              <a:spAutoFit/>
            </a:bodyPr>
            <a:lstStyle/>
            <a:p>
              <a:r>
                <a:rPr lang="de-DE" dirty="0" err="1" smtClean="0"/>
                <a:t>plastidial</a:t>
              </a:r>
              <a:r>
                <a:rPr lang="de-DE" dirty="0" smtClean="0"/>
                <a:t> DNA</a:t>
              </a:r>
              <a:endParaRPr lang="de-DE" dirty="0"/>
            </a:p>
          </p:txBody>
        </p:sp>
      </p:grpSp>
      <p:grpSp>
        <p:nvGrpSpPr>
          <p:cNvPr id="32" name="Gruppieren 31"/>
          <p:cNvGrpSpPr/>
          <p:nvPr/>
        </p:nvGrpSpPr>
        <p:grpSpPr>
          <a:xfrm>
            <a:off x="8719418" y="1370400"/>
            <a:ext cx="2818657" cy="853955"/>
            <a:chOff x="8719418" y="1370400"/>
            <a:chExt cx="2818657" cy="853955"/>
          </a:xfrm>
        </p:grpSpPr>
        <p:sp>
          <p:nvSpPr>
            <p:cNvPr id="23" name="Textfeld 22"/>
            <p:cNvSpPr txBox="1"/>
            <p:nvPr/>
          </p:nvSpPr>
          <p:spPr>
            <a:xfrm>
              <a:off x="8719418" y="1370400"/>
              <a:ext cx="2818657" cy="369332"/>
            </a:xfrm>
            <a:prstGeom prst="rect">
              <a:avLst/>
            </a:prstGeom>
            <a:solidFill>
              <a:schemeClr val="bg1"/>
            </a:solidFill>
          </p:spPr>
          <p:txBody>
            <a:bodyPr wrap="none" rtlCol="0">
              <a:spAutoFit/>
            </a:bodyPr>
            <a:lstStyle/>
            <a:p>
              <a:r>
                <a:rPr lang="de-DE" dirty="0" err="1" smtClean="0"/>
                <a:t>granum</a:t>
              </a:r>
              <a:r>
                <a:rPr lang="de-DE" dirty="0" smtClean="0"/>
                <a:t> (</a:t>
              </a:r>
              <a:r>
                <a:rPr lang="de-DE" dirty="0" err="1" smtClean="0"/>
                <a:t>stack</a:t>
              </a:r>
              <a:r>
                <a:rPr lang="de-DE" dirty="0" smtClean="0"/>
                <a:t> </a:t>
              </a:r>
              <a:r>
                <a:rPr lang="de-DE" dirty="0" err="1" smtClean="0"/>
                <a:t>of</a:t>
              </a:r>
              <a:r>
                <a:rPr lang="de-DE" dirty="0" smtClean="0"/>
                <a:t> </a:t>
              </a:r>
              <a:r>
                <a:rPr lang="de-DE" dirty="0" err="1" smtClean="0"/>
                <a:t>thylakoids</a:t>
              </a:r>
              <a:r>
                <a:rPr lang="de-DE" dirty="0" smtClean="0"/>
                <a:t>)</a:t>
              </a:r>
              <a:endParaRPr lang="de-DE" dirty="0"/>
            </a:p>
          </p:txBody>
        </p:sp>
        <p:sp>
          <p:nvSpPr>
            <p:cNvPr id="24" name="Textfeld 23"/>
            <p:cNvSpPr txBox="1"/>
            <p:nvPr/>
          </p:nvSpPr>
          <p:spPr>
            <a:xfrm>
              <a:off x="8923175" y="1855023"/>
              <a:ext cx="1772408" cy="369332"/>
            </a:xfrm>
            <a:prstGeom prst="rect">
              <a:avLst/>
            </a:prstGeom>
            <a:solidFill>
              <a:schemeClr val="bg1"/>
            </a:solidFill>
          </p:spPr>
          <p:txBody>
            <a:bodyPr wrap="none" rtlCol="0">
              <a:spAutoFit/>
            </a:bodyPr>
            <a:lstStyle/>
            <a:p>
              <a:r>
                <a:rPr lang="de-DE" dirty="0" err="1" smtClean="0"/>
                <a:t>thylakoid</a:t>
              </a:r>
              <a:r>
                <a:rPr lang="de-DE" dirty="0" smtClean="0"/>
                <a:t> </a:t>
              </a:r>
              <a:r>
                <a:rPr lang="de-DE" dirty="0" err="1" smtClean="0"/>
                <a:t>lamella</a:t>
              </a:r>
              <a:endParaRPr lang="de-DE" dirty="0"/>
            </a:p>
          </p:txBody>
        </p:sp>
      </p:grpSp>
      <p:grpSp>
        <p:nvGrpSpPr>
          <p:cNvPr id="35" name="Gruppieren 34"/>
          <p:cNvGrpSpPr/>
          <p:nvPr/>
        </p:nvGrpSpPr>
        <p:grpSpPr>
          <a:xfrm>
            <a:off x="9683768" y="3535607"/>
            <a:ext cx="1416863" cy="2102523"/>
            <a:chOff x="9683768" y="3535607"/>
            <a:chExt cx="1416863" cy="2102523"/>
          </a:xfrm>
        </p:grpSpPr>
        <p:sp>
          <p:nvSpPr>
            <p:cNvPr id="25" name="Textfeld 24"/>
            <p:cNvSpPr txBox="1"/>
            <p:nvPr/>
          </p:nvSpPr>
          <p:spPr>
            <a:xfrm>
              <a:off x="9898892" y="3535607"/>
              <a:ext cx="752963" cy="369332"/>
            </a:xfrm>
            <a:prstGeom prst="rect">
              <a:avLst/>
            </a:prstGeom>
            <a:solidFill>
              <a:schemeClr val="bg1"/>
            </a:solidFill>
          </p:spPr>
          <p:txBody>
            <a:bodyPr wrap="none" rtlCol="0">
              <a:spAutoFit/>
            </a:bodyPr>
            <a:lstStyle/>
            <a:p>
              <a:r>
                <a:rPr lang="de-DE" dirty="0" err="1" smtClean="0"/>
                <a:t>starch</a:t>
              </a:r>
              <a:endParaRPr lang="de-DE" dirty="0"/>
            </a:p>
          </p:txBody>
        </p:sp>
        <p:sp>
          <p:nvSpPr>
            <p:cNvPr id="28" name="Textfeld 27"/>
            <p:cNvSpPr txBox="1"/>
            <p:nvPr/>
          </p:nvSpPr>
          <p:spPr>
            <a:xfrm>
              <a:off x="9683768" y="5268798"/>
              <a:ext cx="1416863" cy="369332"/>
            </a:xfrm>
            <a:prstGeom prst="rect">
              <a:avLst/>
            </a:prstGeom>
            <a:solidFill>
              <a:schemeClr val="bg1"/>
            </a:solidFill>
          </p:spPr>
          <p:txBody>
            <a:bodyPr wrap="none" rtlCol="0">
              <a:spAutoFit/>
            </a:bodyPr>
            <a:lstStyle/>
            <a:p>
              <a:r>
                <a:rPr lang="de-DE" dirty="0" err="1" smtClean="0"/>
                <a:t>drop</a:t>
              </a:r>
              <a:r>
                <a:rPr lang="de-DE" dirty="0" smtClean="0"/>
                <a:t> </a:t>
              </a:r>
              <a:r>
                <a:rPr lang="de-DE" dirty="0" err="1" smtClean="0"/>
                <a:t>of</a:t>
              </a:r>
              <a:r>
                <a:rPr lang="de-DE" dirty="0" smtClean="0"/>
                <a:t> </a:t>
              </a:r>
              <a:r>
                <a:rPr lang="de-DE" dirty="0" err="1" smtClean="0"/>
                <a:t>lipids</a:t>
              </a:r>
              <a:endParaRPr lang="de-DE" dirty="0"/>
            </a:p>
          </p:txBody>
        </p:sp>
      </p:grpSp>
      <p:sp>
        <p:nvSpPr>
          <p:cNvPr id="29" name="Textfeld 28"/>
          <p:cNvSpPr txBox="1"/>
          <p:nvPr/>
        </p:nvSpPr>
        <p:spPr>
          <a:xfrm>
            <a:off x="6264998" y="6545655"/>
            <a:ext cx="5785045" cy="276999"/>
          </a:xfrm>
          <a:prstGeom prst="rect">
            <a:avLst/>
          </a:prstGeom>
          <a:noFill/>
        </p:spPr>
        <p:txBody>
          <a:bodyPr wrap="none" rtlCol="0">
            <a:spAutoFit/>
          </a:bodyPr>
          <a:lstStyle/>
          <a:p>
            <a:r>
              <a:rPr lang="de-DE" sz="1200" dirty="0"/>
              <a:t>verändert nach https://en.wikipedia.org/wiki/Photosynthesis#/media/File:Chloroplast.svg</a:t>
            </a:r>
          </a:p>
        </p:txBody>
      </p:sp>
      <p:sp>
        <p:nvSpPr>
          <p:cNvPr id="39" name="Foliennummernplatzhalter 38"/>
          <p:cNvSpPr>
            <a:spLocks noGrp="1"/>
          </p:cNvSpPr>
          <p:nvPr>
            <p:ph type="sldNum" sz="quarter" idx="12"/>
          </p:nvPr>
        </p:nvSpPr>
        <p:spPr/>
        <p:txBody>
          <a:bodyPr/>
          <a:lstStyle/>
          <a:p>
            <a:r>
              <a:rPr lang="de-DE" dirty="0" smtClean="0"/>
              <a:t>2</a:t>
            </a:r>
          </a:p>
          <a:p>
            <a:endParaRPr lang="de-DE" dirty="0"/>
          </a:p>
        </p:txBody>
      </p:sp>
    </p:spTree>
    <p:custDataLst>
      <p:tags r:id="rId1"/>
    </p:custDataLst>
    <p:extLst>
      <p:ext uri="{BB962C8B-B14F-4D97-AF65-F5344CB8AC3E}">
        <p14:creationId xmlns:p14="http://schemas.microsoft.com/office/powerpoint/2010/main" val="4164280013"/>
      </p:ext>
    </p:extLst>
  </p:cSld>
  <p:clrMapOvr>
    <a:masterClrMapping/>
  </p:clrMapOvr>
  <mc:AlternateContent xmlns:mc="http://schemas.openxmlformats.org/markup-compatibility/2006" xmlns:p14="http://schemas.microsoft.com/office/powerpoint/2010/main">
    <mc:Choice Requires="p14">
      <p:transition spd="slow" p14:dur="2000" advTm="66193"/>
    </mc:Choice>
    <mc:Fallback xmlns="">
      <p:transition spd="slow" advTm="66193"/>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2666999" y="-2667003"/>
            <a:ext cx="6858003" cy="12192000"/>
          </a:xfrm>
          <a:prstGeom prst="rect">
            <a:avLst/>
          </a:prstGeom>
        </p:spPr>
      </p:pic>
      <p:sp>
        <p:nvSpPr>
          <p:cNvPr id="5" name="Textfeld 4"/>
          <p:cNvSpPr txBox="1"/>
          <p:nvPr/>
        </p:nvSpPr>
        <p:spPr>
          <a:xfrm>
            <a:off x="264695" y="224589"/>
            <a:ext cx="10932694" cy="461665"/>
          </a:xfrm>
          <a:prstGeom prst="rect">
            <a:avLst/>
          </a:prstGeom>
          <a:noFill/>
        </p:spPr>
        <p:txBody>
          <a:bodyPr wrap="square" rtlCol="0">
            <a:spAutoFit/>
          </a:bodyPr>
          <a:lstStyle/>
          <a:p>
            <a:pPr algn="ctr"/>
            <a:r>
              <a:rPr lang="de-DE" sz="2400" b="1" dirty="0" err="1" smtClean="0"/>
              <a:t>Crassulacean-Acid-Metabolism</a:t>
            </a:r>
            <a:r>
              <a:rPr lang="de-DE" sz="2400" b="1" dirty="0" smtClean="0"/>
              <a:t> - CAM</a:t>
            </a:r>
          </a:p>
        </p:txBody>
      </p:sp>
      <p:grpSp>
        <p:nvGrpSpPr>
          <p:cNvPr id="4" name="Gruppieren 3">
            <a:extLst>
              <a:ext uri="{FF2B5EF4-FFF2-40B4-BE49-F238E27FC236}">
                <a16:creationId xmlns:a16="http://schemas.microsoft.com/office/drawing/2014/main" id="{B6127055-47C7-44ED-B6E7-A5378129DBA9}"/>
              </a:ext>
            </a:extLst>
          </p:cNvPr>
          <p:cNvGrpSpPr/>
          <p:nvPr/>
        </p:nvGrpSpPr>
        <p:grpSpPr>
          <a:xfrm>
            <a:off x="386624" y="1403734"/>
            <a:ext cx="10688835" cy="4548339"/>
            <a:chOff x="-644227" y="1472949"/>
            <a:chExt cx="10688835" cy="4548339"/>
          </a:xfrm>
        </p:grpSpPr>
        <p:pic>
          <p:nvPicPr>
            <p:cNvPr id="7" name="Picture 4" descr="ep2e-fig-02-13-2">
              <a:extLst>
                <a:ext uri="{FF2B5EF4-FFF2-40B4-BE49-F238E27FC236}">
                  <a16:creationId xmlns:a16="http://schemas.microsoft.com/office/drawing/2014/main" id="{4E3EF76B-72AD-4F74-AE82-A3C141FAAB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9885" y="1472949"/>
              <a:ext cx="5934723" cy="4451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ep2e-fig-02-13-1">
              <a:extLst>
                <a:ext uri="{FF2B5EF4-FFF2-40B4-BE49-F238E27FC236}">
                  <a16:creationId xmlns:a16="http://schemas.microsoft.com/office/drawing/2014/main" id="{0B7C3435-CDB1-4AA7-8E58-D46B228077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227" y="1651378"/>
              <a:ext cx="5825825" cy="4369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Textfeld 1"/>
          <p:cNvSpPr txBox="1"/>
          <p:nvPr/>
        </p:nvSpPr>
        <p:spPr>
          <a:xfrm>
            <a:off x="2414427" y="934153"/>
            <a:ext cx="730521" cy="400110"/>
          </a:xfrm>
          <a:prstGeom prst="rect">
            <a:avLst/>
          </a:prstGeom>
          <a:noFill/>
        </p:spPr>
        <p:txBody>
          <a:bodyPr wrap="none" rtlCol="0">
            <a:spAutoFit/>
          </a:bodyPr>
          <a:lstStyle/>
          <a:p>
            <a:r>
              <a:rPr lang="de-DE" sz="2000" b="1" dirty="0" err="1" smtClean="0"/>
              <a:t>night</a:t>
            </a:r>
            <a:endParaRPr lang="de-DE" sz="2000" b="1" dirty="0"/>
          </a:p>
        </p:txBody>
      </p:sp>
      <p:sp>
        <p:nvSpPr>
          <p:cNvPr id="9" name="Textfeld 8"/>
          <p:cNvSpPr txBox="1"/>
          <p:nvPr/>
        </p:nvSpPr>
        <p:spPr>
          <a:xfrm>
            <a:off x="7498423" y="962301"/>
            <a:ext cx="566374" cy="400110"/>
          </a:xfrm>
          <a:prstGeom prst="rect">
            <a:avLst/>
          </a:prstGeom>
          <a:noFill/>
        </p:spPr>
        <p:txBody>
          <a:bodyPr wrap="none" rtlCol="0">
            <a:spAutoFit/>
          </a:bodyPr>
          <a:lstStyle/>
          <a:p>
            <a:r>
              <a:rPr lang="de-DE" sz="2000" b="1" dirty="0" err="1" smtClean="0"/>
              <a:t>day</a:t>
            </a:r>
            <a:endParaRPr lang="de-DE" sz="2000" b="1" dirty="0"/>
          </a:p>
        </p:txBody>
      </p:sp>
    </p:spTree>
    <p:extLst>
      <p:ext uri="{BB962C8B-B14F-4D97-AF65-F5344CB8AC3E}">
        <p14:creationId xmlns:p14="http://schemas.microsoft.com/office/powerpoint/2010/main" val="41786760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2666999" y="-2667003"/>
            <a:ext cx="6858003" cy="12192000"/>
          </a:xfrm>
          <a:prstGeom prst="rect">
            <a:avLst/>
          </a:prstGeom>
        </p:spPr>
      </p:pic>
      <p:sp>
        <p:nvSpPr>
          <p:cNvPr id="5" name="Textfeld 4"/>
          <p:cNvSpPr txBox="1"/>
          <p:nvPr/>
        </p:nvSpPr>
        <p:spPr>
          <a:xfrm>
            <a:off x="264695" y="1034710"/>
            <a:ext cx="10932694" cy="2215991"/>
          </a:xfrm>
          <a:prstGeom prst="rect">
            <a:avLst/>
          </a:prstGeom>
          <a:noFill/>
        </p:spPr>
        <p:txBody>
          <a:bodyPr wrap="square" rtlCol="0">
            <a:spAutoFit/>
          </a:bodyPr>
          <a:lstStyle/>
          <a:p>
            <a:pPr algn="ctr"/>
            <a:r>
              <a:rPr lang="de-DE" sz="2400" b="1" dirty="0" smtClean="0"/>
              <a:t>Advantage </a:t>
            </a:r>
            <a:r>
              <a:rPr lang="de-DE" sz="2400" b="1" dirty="0" err="1" smtClean="0"/>
              <a:t>of</a:t>
            </a:r>
            <a:r>
              <a:rPr lang="de-DE" sz="2400" b="1" dirty="0" smtClean="0"/>
              <a:t>  CAM</a:t>
            </a:r>
          </a:p>
          <a:p>
            <a:endParaRPr lang="de-DE" dirty="0"/>
          </a:p>
          <a:p>
            <a:pPr algn="ctr"/>
            <a:r>
              <a:rPr lang="de-DE" sz="2400" dirty="0" smtClean="0"/>
              <a:t>Extreme </a:t>
            </a:r>
            <a:r>
              <a:rPr lang="de-DE" sz="2400" dirty="0" err="1" smtClean="0"/>
              <a:t>reduction</a:t>
            </a:r>
            <a:r>
              <a:rPr lang="de-DE" sz="2400" dirty="0" smtClean="0"/>
              <a:t> </a:t>
            </a:r>
            <a:r>
              <a:rPr lang="de-DE" sz="2400" dirty="0" err="1" smtClean="0"/>
              <a:t>of</a:t>
            </a:r>
            <a:r>
              <a:rPr lang="de-DE" sz="2400" dirty="0" smtClean="0"/>
              <a:t> </a:t>
            </a:r>
            <a:r>
              <a:rPr lang="de-DE" sz="2400" dirty="0" err="1" smtClean="0"/>
              <a:t>transpiration</a:t>
            </a:r>
            <a:r>
              <a:rPr lang="de-DE" sz="2400" dirty="0" smtClean="0"/>
              <a:t>, </a:t>
            </a:r>
            <a:r>
              <a:rPr lang="de-DE" sz="2400" dirty="0" err="1" smtClean="0"/>
              <a:t>since</a:t>
            </a:r>
            <a:r>
              <a:rPr lang="de-DE" sz="2400" dirty="0" smtClean="0"/>
              <a:t> </a:t>
            </a:r>
            <a:r>
              <a:rPr lang="de-DE" sz="2400" dirty="0" err="1" smtClean="0"/>
              <a:t>stomata</a:t>
            </a:r>
            <a:r>
              <a:rPr lang="de-DE" sz="2400" dirty="0" smtClean="0"/>
              <a:t> </a:t>
            </a:r>
            <a:r>
              <a:rPr lang="de-DE" sz="2400" dirty="0" err="1" smtClean="0"/>
              <a:t>are</a:t>
            </a:r>
            <a:r>
              <a:rPr lang="de-DE" sz="2400" dirty="0" smtClean="0"/>
              <a:t> </a:t>
            </a:r>
            <a:r>
              <a:rPr lang="de-DE" sz="2400" dirty="0" err="1" smtClean="0"/>
              <a:t>closed</a:t>
            </a:r>
            <a:r>
              <a:rPr lang="de-DE" sz="2400" dirty="0" smtClean="0"/>
              <a:t> </a:t>
            </a:r>
            <a:r>
              <a:rPr lang="de-DE" sz="2400" dirty="0" err="1" smtClean="0"/>
              <a:t>during</a:t>
            </a:r>
            <a:r>
              <a:rPr lang="de-DE" sz="2400" dirty="0" smtClean="0"/>
              <a:t> </a:t>
            </a:r>
            <a:r>
              <a:rPr lang="de-DE" sz="2400" dirty="0" err="1" smtClean="0"/>
              <a:t>the</a:t>
            </a:r>
            <a:r>
              <a:rPr lang="de-DE" sz="2400" dirty="0" smtClean="0"/>
              <a:t> </a:t>
            </a:r>
            <a:r>
              <a:rPr lang="de-DE" sz="2400" dirty="0" err="1" smtClean="0"/>
              <a:t>day</a:t>
            </a:r>
            <a:endParaRPr lang="de-DE" sz="2400" dirty="0" smtClean="0"/>
          </a:p>
          <a:p>
            <a:pPr algn="ctr"/>
            <a:endParaRPr lang="de-DE" sz="2400" dirty="0"/>
          </a:p>
          <a:p>
            <a:pPr algn="ctr"/>
            <a:r>
              <a:rPr lang="de-DE" sz="2400" b="1" dirty="0" err="1" smtClean="0"/>
              <a:t>Disadvantage</a:t>
            </a:r>
            <a:endParaRPr lang="de-DE" sz="2400" b="1" dirty="0" smtClean="0"/>
          </a:p>
          <a:p>
            <a:pPr algn="ctr"/>
            <a:r>
              <a:rPr lang="de-DE" sz="2400" dirty="0" err="1" smtClean="0"/>
              <a:t>Very</a:t>
            </a:r>
            <a:r>
              <a:rPr lang="de-DE" sz="2400" dirty="0" smtClean="0"/>
              <a:t> </a:t>
            </a:r>
            <a:r>
              <a:rPr lang="de-DE" sz="2400" dirty="0" err="1" smtClean="0"/>
              <a:t>low</a:t>
            </a:r>
            <a:r>
              <a:rPr lang="de-DE" sz="2400" dirty="0" smtClean="0"/>
              <a:t> </a:t>
            </a:r>
            <a:r>
              <a:rPr lang="de-DE" sz="2400" dirty="0" err="1" smtClean="0"/>
              <a:t>productivity</a:t>
            </a:r>
            <a:endParaRPr lang="de-DE" sz="2400" dirty="0" smtClean="0"/>
          </a:p>
        </p:txBody>
      </p:sp>
    </p:spTree>
    <p:extLst>
      <p:ext uri="{BB962C8B-B14F-4D97-AF65-F5344CB8AC3E}">
        <p14:creationId xmlns:p14="http://schemas.microsoft.com/office/powerpoint/2010/main" val="16632167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2666999" y="-2667003"/>
            <a:ext cx="6858003" cy="12192000"/>
          </a:xfrm>
          <a:prstGeom prst="rect">
            <a:avLst/>
          </a:prstGeom>
        </p:spPr>
      </p:pic>
      <p:sp>
        <p:nvSpPr>
          <p:cNvPr id="5" name="Textfeld 4"/>
          <p:cNvSpPr txBox="1"/>
          <p:nvPr/>
        </p:nvSpPr>
        <p:spPr>
          <a:xfrm>
            <a:off x="264695" y="224589"/>
            <a:ext cx="10932694" cy="461665"/>
          </a:xfrm>
          <a:prstGeom prst="rect">
            <a:avLst/>
          </a:prstGeom>
          <a:noFill/>
        </p:spPr>
        <p:txBody>
          <a:bodyPr wrap="square" rtlCol="0">
            <a:spAutoFit/>
          </a:bodyPr>
          <a:lstStyle/>
          <a:p>
            <a:pPr algn="ctr"/>
            <a:r>
              <a:rPr lang="de-DE" sz="2400" b="1" dirty="0" err="1" smtClean="0"/>
              <a:t>Characteristics</a:t>
            </a:r>
            <a:r>
              <a:rPr lang="de-DE" sz="2400" b="1" dirty="0" smtClean="0"/>
              <a:t> </a:t>
            </a:r>
            <a:r>
              <a:rPr lang="de-DE" sz="2400" b="1" dirty="0" err="1" smtClean="0"/>
              <a:t>of</a:t>
            </a:r>
            <a:r>
              <a:rPr lang="de-DE" sz="2400" b="1" dirty="0" smtClean="0"/>
              <a:t> </a:t>
            </a:r>
            <a:r>
              <a:rPr lang="de-DE" sz="2400" b="1" dirty="0" err="1" smtClean="0"/>
              <a:t>C3</a:t>
            </a:r>
            <a:r>
              <a:rPr lang="de-DE" sz="2400" b="1" dirty="0" smtClean="0"/>
              <a:t>-, </a:t>
            </a:r>
            <a:r>
              <a:rPr lang="de-DE" sz="2400" b="1" dirty="0" err="1" smtClean="0"/>
              <a:t>C4</a:t>
            </a:r>
            <a:r>
              <a:rPr lang="de-DE" sz="2400" b="1" dirty="0" smtClean="0"/>
              <a:t>- </a:t>
            </a:r>
            <a:r>
              <a:rPr lang="de-DE" sz="2400" b="1" dirty="0" err="1" smtClean="0"/>
              <a:t>and</a:t>
            </a:r>
            <a:r>
              <a:rPr lang="de-DE" sz="2400" b="1" dirty="0" smtClean="0"/>
              <a:t> CAM-</a:t>
            </a:r>
            <a:r>
              <a:rPr lang="de-DE" sz="2400" b="1" dirty="0" err="1" smtClean="0"/>
              <a:t>Photosynthesis</a:t>
            </a:r>
            <a:endParaRPr lang="de-DE" sz="2400" b="1" dirty="0" smtClean="0"/>
          </a:p>
        </p:txBody>
      </p:sp>
      <p:graphicFrame>
        <p:nvGraphicFramePr>
          <p:cNvPr id="8" name="Inhaltsplatzhalter 3"/>
          <p:cNvGraphicFramePr>
            <a:graphicFrameLocks noGrp="1"/>
          </p:cNvGraphicFramePr>
          <p:nvPr>
            <p:ph idx="1"/>
            <p:extLst>
              <p:ext uri="{D42A27DB-BD31-4B8C-83A1-F6EECF244321}">
                <p14:modId xmlns:p14="http://schemas.microsoft.com/office/powerpoint/2010/main" val="3626761091"/>
              </p:ext>
            </p:extLst>
          </p:nvPr>
        </p:nvGraphicFramePr>
        <p:xfrm>
          <a:off x="729916" y="686254"/>
          <a:ext cx="10299032" cy="5012790"/>
        </p:xfrm>
        <a:graphic>
          <a:graphicData uri="http://schemas.openxmlformats.org/drawingml/2006/table">
            <a:tbl>
              <a:tblPr firstRow="1" bandRow="1">
                <a:tableStyleId>{F5AB1C69-6EDB-4FF4-983F-18BD219EF322}</a:tableStyleId>
              </a:tblPr>
              <a:tblGrid>
                <a:gridCol w="2515792">
                  <a:extLst>
                    <a:ext uri="{9D8B030D-6E8A-4147-A177-3AD203B41FA5}">
                      <a16:colId xmlns:a16="http://schemas.microsoft.com/office/drawing/2014/main" val="20000"/>
                    </a:ext>
                  </a:extLst>
                </a:gridCol>
                <a:gridCol w="2281881">
                  <a:extLst>
                    <a:ext uri="{9D8B030D-6E8A-4147-A177-3AD203B41FA5}">
                      <a16:colId xmlns:a16="http://schemas.microsoft.com/office/drawing/2014/main" val="20001"/>
                    </a:ext>
                  </a:extLst>
                </a:gridCol>
                <a:gridCol w="2870637">
                  <a:extLst>
                    <a:ext uri="{9D8B030D-6E8A-4147-A177-3AD203B41FA5}">
                      <a16:colId xmlns:a16="http://schemas.microsoft.com/office/drawing/2014/main" val="20002"/>
                    </a:ext>
                  </a:extLst>
                </a:gridCol>
                <a:gridCol w="2630722">
                  <a:extLst>
                    <a:ext uri="{9D8B030D-6E8A-4147-A177-3AD203B41FA5}">
                      <a16:colId xmlns:a16="http://schemas.microsoft.com/office/drawing/2014/main" val="20003"/>
                    </a:ext>
                  </a:extLst>
                </a:gridCol>
              </a:tblGrid>
              <a:tr h="420035">
                <a:tc>
                  <a:txBody>
                    <a:bodyPr/>
                    <a:lstStyle/>
                    <a:p>
                      <a:endParaRPr lang="de-DE" dirty="0"/>
                    </a:p>
                  </a:txBody>
                  <a:tcPr/>
                </a:tc>
                <a:tc>
                  <a:txBody>
                    <a:bodyPr/>
                    <a:lstStyle/>
                    <a:p>
                      <a:r>
                        <a:rPr lang="de-DE" dirty="0"/>
                        <a:t>C3</a:t>
                      </a:r>
                    </a:p>
                  </a:txBody>
                  <a:tcPr/>
                </a:tc>
                <a:tc>
                  <a:txBody>
                    <a:bodyPr/>
                    <a:lstStyle/>
                    <a:p>
                      <a:r>
                        <a:rPr lang="de-DE" dirty="0"/>
                        <a:t>C4</a:t>
                      </a:r>
                    </a:p>
                  </a:txBody>
                  <a:tcPr/>
                </a:tc>
                <a:tc>
                  <a:txBody>
                    <a:bodyPr/>
                    <a:lstStyle/>
                    <a:p>
                      <a:r>
                        <a:rPr lang="de-DE" dirty="0"/>
                        <a:t>CAM</a:t>
                      </a:r>
                    </a:p>
                  </a:txBody>
                  <a:tcPr/>
                </a:tc>
                <a:extLst>
                  <a:ext uri="{0D108BD9-81ED-4DB2-BD59-A6C34878D82A}">
                    <a16:rowId xmlns:a16="http://schemas.microsoft.com/office/drawing/2014/main" val="10000"/>
                  </a:ext>
                </a:extLst>
              </a:tr>
              <a:tr h="1015924">
                <a:tc>
                  <a:txBody>
                    <a:bodyPr/>
                    <a:lstStyle/>
                    <a:p>
                      <a:r>
                        <a:rPr lang="de-DE" dirty="0" err="1" smtClean="0"/>
                        <a:t>Leaf</a:t>
                      </a:r>
                      <a:r>
                        <a:rPr lang="de-DE" baseline="0" dirty="0" smtClean="0"/>
                        <a:t> </a:t>
                      </a:r>
                      <a:r>
                        <a:rPr lang="de-DE" baseline="0" dirty="0" err="1" smtClean="0"/>
                        <a:t>anatomy</a:t>
                      </a:r>
                      <a:endParaRPr lang="de-DE" dirty="0"/>
                    </a:p>
                  </a:txBody>
                  <a:tcPr/>
                </a:tc>
                <a:tc>
                  <a:txBody>
                    <a:bodyPr/>
                    <a:lstStyle/>
                    <a:p>
                      <a:r>
                        <a:rPr lang="de-DE" dirty="0" err="1" smtClean="0"/>
                        <a:t>typical</a:t>
                      </a:r>
                      <a:r>
                        <a:rPr lang="de-DE" dirty="0" smtClean="0"/>
                        <a:t>,</a:t>
                      </a:r>
                      <a:r>
                        <a:rPr lang="de-DE" baseline="0" dirty="0" smtClean="0"/>
                        <a:t> all </a:t>
                      </a:r>
                      <a:r>
                        <a:rPr lang="de-DE" baseline="0" dirty="0" err="1" smtClean="0"/>
                        <a:t>chloroplasts</a:t>
                      </a:r>
                      <a:r>
                        <a:rPr lang="de-DE" baseline="0" dirty="0" smtClean="0"/>
                        <a:t> </a:t>
                      </a:r>
                      <a:r>
                        <a:rPr lang="de-DE" baseline="0" dirty="0" err="1" smtClean="0"/>
                        <a:t>with</a:t>
                      </a:r>
                      <a:r>
                        <a:rPr lang="de-DE" baseline="0" dirty="0" smtClean="0"/>
                        <a:t> </a:t>
                      </a:r>
                      <a:r>
                        <a:rPr lang="de-DE" baseline="0" dirty="0" err="1" smtClean="0"/>
                        <a:t>granum</a:t>
                      </a:r>
                      <a:r>
                        <a:rPr lang="de-DE" baseline="0" dirty="0" smtClean="0"/>
                        <a:t> </a:t>
                      </a:r>
                      <a:r>
                        <a:rPr lang="de-DE" baseline="0" dirty="0" err="1" smtClean="0"/>
                        <a:t>thylakoids</a:t>
                      </a:r>
                      <a:endParaRPr lang="de-DE" dirty="0"/>
                    </a:p>
                  </a:txBody>
                  <a:tcPr/>
                </a:tc>
                <a:tc>
                  <a:txBody>
                    <a:bodyPr/>
                    <a:lstStyle/>
                    <a:p>
                      <a:r>
                        <a:rPr lang="de-DE" baseline="0" dirty="0" smtClean="0"/>
                        <a:t>„Kranz“-</a:t>
                      </a:r>
                      <a:r>
                        <a:rPr lang="de-DE" baseline="0" dirty="0" err="1" smtClean="0"/>
                        <a:t>anatomy</a:t>
                      </a:r>
                      <a:r>
                        <a:rPr lang="de-DE" baseline="0" dirty="0" smtClean="0"/>
                        <a:t>, </a:t>
                      </a:r>
                      <a:r>
                        <a:rPr lang="de-DE" dirty="0" smtClean="0"/>
                        <a:t>Bundle</a:t>
                      </a:r>
                      <a:r>
                        <a:rPr lang="de-DE" baseline="0" dirty="0" smtClean="0"/>
                        <a:t> </a:t>
                      </a:r>
                      <a:r>
                        <a:rPr lang="de-DE" baseline="0" dirty="0" err="1" smtClean="0"/>
                        <a:t>sheath</a:t>
                      </a:r>
                      <a:r>
                        <a:rPr lang="de-DE" baseline="0" dirty="0" smtClean="0"/>
                        <a:t> </a:t>
                      </a:r>
                      <a:r>
                        <a:rPr lang="de-DE" baseline="0" dirty="0" err="1" smtClean="0"/>
                        <a:t>cell</a:t>
                      </a:r>
                      <a:r>
                        <a:rPr lang="de-DE" baseline="0" dirty="0" smtClean="0"/>
                        <a:t> </a:t>
                      </a:r>
                      <a:r>
                        <a:rPr lang="de-DE" baseline="0" dirty="0" err="1" smtClean="0"/>
                        <a:t>chloroplast</a:t>
                      </a:r>
                      <a:r>
                        <a:rPr lang="de-DE" baseline="0" dirty="0" smtClean="0"/>
                        <a:t> </a:t>
                      </a:r>
                      <a:r>
                        <a:rPr lang="de-DE" baseline="0" dirty="0" err="1" smtClean="0"/>
                        <a:t>without</a:t>
                      </a:r>
                      <a:r>
                        <a:rPr lang="de-DE" baseline="0" dirty="0" smtClean="0"/>
                        <a:t> </a:t>
                      </a:r>
                      <a:r>
                        <a:rPr lang="de-DE" baseline="0" dirty="0" err="1" smtClean="0"/>
                        <a:t>granum</a:t>
                      </a:r>
                      <a:r>
                        <a:rPr lang="de-DE" baseline="0" dirty="0" smtClean="0"/>
                        <a:t> </a:t>
                      </a:r>
                      <a:r>
                        <a:rPr lang="de-DE" baseline="0" dirty="0" err="1" smtClean="0"/>
                        <a:t>thylakoids</a:t>
                      </a:r>
                      <a:r>
                        <a:rPr lang="de-DE" baseline="0" dirty="0" smtClean="0"/>
                        <a:t> </a:t>
                      </a:r>
                      <a:endParaRPr lang="de-DE" dirty="0"/>
                    </a:p>
                  </a:txBody>
                  <a:tcPr/>
                </a:tc>
                <a:tc>
                  <a:txBody>
                    <a:bodyPr/>
                    <a:lstStyle/>
                    <a:p>
                      <a:r>
                        <a:rPr lang="de-DE" dirty="0" err="1" smtClean="0"/>
                        <a:t>Typical</a:t>
                      </a:r>
                      <a:r>
                        <a:rPr lang="de-DE" dirty="0" smtClean="0"/>
                        <a:t>, large</a:t>
                      </a:r>
                      <a:r>
                        <a:rPr lang="de-DE" baseline="0" dirty="0" smtClean="0"/>
                        <a:t> </a:t>
                      </a:r>
                      <a:r>
                        <a:rPr lang="de-DE" baseline="0" dirty="0" err="1" smtClean="0"/>
                        <a:t>vacuole</a:t>
                      </a:r>
                      <a:r>
                        <a:rPr lang="de-DE" baseline="0" dirty="0" smtClean="0"/>
                        <a:t>, all </a:t>
                      </a:r>
                      <a:r>
                        <a:rPr lang="de-DE" baseline="0" dirty="0" err="1" smtClean="0"/>
                        <a:t>chloroplasts</a:t>
                      </a:r>
                      <a:r>
                        <a:rPr lang="de-DE" baseline="0" dirty="0" smtClean="0"/>
                        <a:t> </a:t>
                      </a:r>
                      <a:r>
                        <a:rPr lang="de-DE" baseline="0" dirty="0" err="1" smtClean="0"/>
                        <a:t>with</a:t>
                      </a:r>
                      <a:r>
                        <a:rPr lang="de-DE" baseline="0" dirty="0" smtClean="0"/>
                        <a:t> </a:t>
                      </a:r>
                      <a:r>
                        <a:rPr lang="de-DE" baseline="0" dirty="0" err="1" smtClean="0"/>
                        <a:t>granae</a:t>
                      </a:r>
                      <a:endParaRPr lang="de-DE" dirty="0"/>
                    </a:p>
                  </a:txBody>
                  <a:tcPr/>
                </a:tc>
                <a:extLst>
                  <a:ext uri="{0D108BD9-81ED-4DB2-BD59-A6C34878D82A}">
                    <a16:rowId xmlns:a16="http://schemas.microsoft.com/office/drawing/2014/main" val="10001"/>
                  </a:ext>
                </a:extLst>
              </a:tr>
              <a:tr h="751168">
                <a:tc>
                  <a:txBody>
                    <a:bodyPr/>
                    <a:lstStyle/>
                    <a:p>
                      <a:r>
                        <a:rPr lang="de-DE" dirty="0" smtClean="0"/>
                        <a:t>Primary</a:t>
                      </a:r>
                      <a:r>
                        <a:rPr lang="de-DE" baseline="0" dirty="0" smtClean="0"/>
                        <a:t> </a:t>
                      </a:r>
                      <a:r>
                        <a:rPr lang="de-DE" baseline="0" dirty="0" err="1" smtClean="0"/>
                        <a:t>product</a:t>
                      </a:r>
                      <a:endParaRPr lang="de-DE" dirty="0"/>
                    </a:p>
                  </a:txBody>
                  <a:tcPr/>
                </a:tc>
                <a:tc>
                  <a:txBody>
                    <a:bodyPr/>
                    <a:lstStyle/>
                    <a:p>
                      <a:r>
                        <a:rPr lang="de-DE" sz="1800" kern="1200" dirty="0" smtClean="0">
                          <a:solidFill>
                            <a:schemeClr val="dk1"/>
                          </a:solidFill>
                          <a:latin typeface="+mn-lt"/>
                          <a:ea typeface="+mn-ea"/>
                          <a:cs typeface="+mn-cs"/>
                        </a:rPr>
                        <a:t>3-</a:t>
                      </a:r>
                      <a:r>
                        <a:rPr lang="de-DE" sz="1800" kern="1200" dirty="0" err="1" smtClean="0">
                          <a:solidFill>
                            <a:schemeClr val="dk1"/>
                          </a:solidFill>
                          <a:latin typeface="+mn-lt"/>
                          <a:ea typeface="+mn-ea"/>
                          <a:cs typeface="+mn-cs"/>
                        </a:rPr>
                        <a:t>PGA</a:t>
                      </a:r>
                      <a:r>
                        <a:rPr lang="de-DE" sz="1800" kern="1200" dirty="0" smtClean="0">
                          <a:solidFill>
                            <a:schemeClr val="dk1"/>
                          </a:solidFill>
                          <a:latin typeface="+mn-lt"/>
                          <a:ea typeface="+mn-ea"/>
                          <a:cs typeface="+mn-cs"/>
                        </a:rPr>
                        <a:t> (3-C)</a:t>
                      </a:r>
                      <a:endParaRPr lang="de-DE" sz="1800" kern="1200" dirty="0">
                        <a:solidFill>
                          <a:schemeClr val="dk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800" kern="1200" dirty="0" err="1" smtClean="0">
                          <a:solidFill>
                            <a:schemeClr val="dk1"/>
                          </a:solidFill>
                          <a:latin typeface="+mn-lt"/>
                          <a:ea typeface="+mn-ea"/>
                          <a:cs typeface="+mn-cs"/>
                        </a:rPr>
                        <a:t>Oxalacetate</a:t>
                      </a:r>
                      <a:r>
                        <a:rPr lang="de-DE" sz="1800" kern="1200" dirty="0" smtClean="0">
                          <a:solidFill>
                            <a:schemeClr val="dk1"/>
                          </a:solidFill>
                          <a:latin typeface="+mn-lt"/>
                          <a:ea typeface="+mn-ea"/>
                          <a:cs typeface="+mn-cs"/>
                        </a:rPr>
                        <a:t> (4-C)</a:t>
                      </a:r>
                      <a:endParaRPr lang="de-DE" sz="18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kern="1200" dirty="0" err="1" smtClean="0">
                          <a:solidFill>
                            <a:schemeClr val="dk1"/>
                          </a:solidFill>
                          <a:latin typeface="+mn-lt"/>
                          <a:ea typeface="+mn-ea"/>
                          <a:cs typeface="+mn-cs"/>
                        </a:rPr>
                        <a:t>Oxalacetate</a:t>
                      </a:r>
                      <a:r>
                        <a:rPr lang="de-DE" sz="1800" kern="1200" dirty="0" smtClean="0">
                          <a:solidFill>
                            <a:schemeClr val="dk1"/>
                          </a:solidFill>
                          <a:latin typeface="+mn-lt"/>
                          <a:ea typeface="+mn-ea"/>
                          <a:cs typeface="+mn-cs"/>
                        </a:rPr>
                        <a:t> (4-C)</a:t>
                      </a:r>
                    </a:p>
                    <a:p>
                      <a:endParaRPr lang="de-DE" dirty="0"/>
                    </a:p>
                  </a:txBody>
                  <a:tcPr/>
                </a:tc>
                <a:extLst>
                  <a:ext uri="{0D108BD9-81ED-4DB2-BD59-A6C34878D82A}">
                    <a16:rowId xmlns:a16="http://schemas.microsoft.com/office/drawing/2014/main" val="17220077"/>
                  </a:ext>
                </a:extLst>
              </a:tr>
              <a:tr h="4120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smtClean="0"/>
                        <a:t>PS-Depression </a:t>
                      </a:r>
                      <a:r>
                        <a:rPr lang="de-DE" dirty="0" err="1" smtClean="0"/>
                        <a:t>by</a:t>
                      </a:r>
                      <a:r>
                        <a:rPr lang="de-DE" dirty="0" smtClean="0"/>
                        <a:t> O</a:t>
                      </a:r>
                      <a:r>
                        <a:rPr lang="de-DE" baseline="-25000" dirty="0" smtClean="0"/>
                        <a:t>2</a:t>
                      </a:r>
                    </a:p>
                    <a:p>
                      <a:endParaRPr lang="de-DE" dirty="0"/>
                    </a:p>
                  </a:txBody>
                  <a:tcPr/>
                </a:tc>
                <a:tc>
                  <a:txBody>
                    <a:bodyPr/>
                    <a:lstStyle/>
                    <a:p>
                      <a:r>
                        <a:rPr lang="de-DE" sz="1800" kern="1200" dirty="0" smtClean="0">
                          <a:solidFill>
                            <a:schemeClr val="dk1"/>
                          </a:solidFill>
                          <a:latin typeface="+mn-lt"/>
                          <a:ea typeface="+mn-ea"/>
                          <a:cs typeface="+mn-cs"/>
                        </a:rPr>
                        <a:t>Yes</a:t>
                      </a:r>
                      <a:endParaRPr lang="de-DE" sz="1800" kern="1200" dirty="0">
                        <a:solidFill>
                          <a:schemeClr val="dk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800" kern="1200" dirty="0" smtClean="0">
                          <a:solidFill>
                            <a:schemeClr val="dk1"/>
                          </a:solidFill>
                          <a:latin typeface="+mn-lt"/>
                          <a:ea typeface="+mn-ea"/>
                          <a:cs typeface="+mn-cs"/>
                        </a:rPr>
                        <a:t>No</a:t>
                      </a:r>
                      <a:endParaRPr lang="de-DE" sz="18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kern="1200" dirty="0" smtClean="0">
                          <a:solidFill>
                            <a:schemeClr val="dk1"/>
                          </a:solidFill>
                          <a:latin typeface="+mn-lt"/>
                          <a:ea typeface="+mn-ea"/>
                          <a:cs typeface="+mn-cs"/>
                        </a:rPr>
                        <a:t>Yes</a:t>
                      </a:r>
                      <a:endParaRPr lang="de-DE" sz="1800" kern="1200" dirty="0">
                        <a:solidFill>
                          <a:schemeClr val="dk1"/>
                        </a:solidFill>
                        <a:latin typeface="+mn-lt"/>
                        <a:ea typeface="+mn-ea"/>
                        <a:cs typeface="+mn-cs"/>
                      </a:endParaRPr>
                    </a:p>
                  </a:txBody>
                  <a:tcPr/>
                </a:tc>
                <a:extLst>
                  <a:ext uri="{0D108BD9-81ED-4DB2-BD59-A6C34878D82A}">
                    <a16:rowId xmlns:a16="http://schemas.microsoft.com/office/drawing/2014/main" val="10003"/>
                  </a:ext>
                </a:extLst>
              </a:tr>
              <a:tr h="4120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smtClean="0"/>
                        <a:t>CO</a:t>
                      </a:r>
                      <a:r>
                        <a:rPr lang="de-DE" baseline="-25000" dirty="0" err="1" smtClean="0"/>
                        <a:t>2</a:t>
                      </a:r>
                      <a:r>
                        <a:rPr lang="de-DE" dirty="0" err="1" smtClean="0"/>
                        <a:t>-compensation</a:t>
                      </a:r>
                      <a:endParaRPr lang="de-DE" dirty="0" smtClean="0"/>
                    </a:p>
                    <a:p>
                      <a:endParaRPr lang="de-DE" baseline="-25000" dirty="0"/>
                    </a:p>
                  </a:txBody>
                  <a:tcPr/>
                </a:tc>
                <a:tc>
                  <a:txBody>
                    <a:bodyPr/>
                    <a:lstStyle/>
                    <a:p>
                      <a:r>
                        <a:rPr lang="de-DE" dirty="0" smtClean="0"/>
                        <a:t>30-50 ppm</a:t>
                      </a:r>
                      <a:endParaRPr lang="de-DE" dirty="0"/>
                    </a:p>
                  </a:txBody>
                  <a:tcPr/>
                </a:tc>
                <a:tc>
                  <a:txBody>
                    <a:bodyPr/>
                    <a:lstStyle/>
                    <a:p>
                      <a:r>
                        <a:rPr lang="de-DE" dirty="0" smtClean="0"/>
                        <a:t>&lt;10 ppm</a:t>
                      </a:r>
                      <a:endParaRPr lang="de-DE" dirty="0"/>
                    </a:p>
                  </a:txBody>
                  <a:tcPr/>
                </a:tc>
                <a:tc>
                  <a:txBody>
                    <a:bodyPr/>
                    <a:lstStyle/>
                    <a:p>
                      <a:r>
                        <a:rPr lang="de-DE" dirty="0" smtClean="0"/>
                        <a:t>light: 0-200 ppm</a:t>
                      </a:r>
                    </a:p>
                    <a:p>
                      <a:r>
                        <a:rPr lang="de-DE" dirty="0" err="1" smtClean="0"/>
                        <a:t>dark</a:t>
                      </a:r>
                      <a:r>
                        <a:rPr lang="de-DE" dirty="0" smtClean="0"/>
                        <a:t>: &lt;5 ppm</a:t>
                      </a:r>
                      <a:endParaRPr lang="de-DE" dirty="0"/>
                    </a:p>
                  </a:txBody>
                  <a:tcPr/>
                </a:tc>
                <a:extLst>
                  <a:ext uri="{0D108BD9-81ED-4DB2-BD59-A6C34878D82A}">
                    <a16:rowId xmlns:a16="http://schemas.microsoft.com/office/drawing/2014/main" val="10004"/>
                  </a:ext>
                </a:extLst>
              </a:tr>
              <a:tr h="493410">
                <a:tc>
                  <a:txBody>
                    <a:bodyPr/>
                    <a:lstStyle/>
                    <a:p>
                      <a:r>
                        <a:rPr lang="de-DE" dirty="0" err="1" smtClean="0"/>
                        <a:t>ATP</a:t>
                      </a:r>
                      <a:r>
                        <a:rPr lang="de-DE" dirty="0" smtClean="0"/>
                        <a:t>/</a:t>
                      </a:r>
                      <a:r>
                        <a:rPr lang="de-DE" dirty="0" err="1" smtClean="0"/>
                        <a:t>CO</a:t>
                      </a:r>
                      <a:r>
                        <a:rPr lang="de-DE" baseline="-25000" dirty="0" err="1" smtClean="0"/>
                        <a:t>2</a:t>
                      </a:r>
                      <a:endParaRPr lang="de-DE" dirty="0"/>
                    </a:p>
                  </a:txBody>
                  <a:tcPr/>
                </a:tc>
                <a:tc>
                  <a:txBody>
                    <a:bodyPr/>
                    <a:lstStyle/>
                    <a:p>
                      <a:r>
                        <a:rPr lang="de-DE" dirty="0" smtClean="0"/>
                        <a:t>3</a:t>
                      </a:r>
                    </a:p>
                  </a:txBody>
                  <a:tcPr/>
                </a:tc>
                <a:tc>
                  <a:txBody>
                    <a:bodyPr/>
                    <a:lstStyle/>
                    <a:p>
                      <a:r>
                        <a:rPr lang="de-DE" dirty="0" smtClean="0"/>
                        <a:t>5-6</a:t>
                      </a:r>
                      <a:endParaRPr lang="de-DE" dirty="0"/>
                    </a:p>
                  </a:txBody>
                  <a:tcPr/>
                </a:tc>
                <a:tc>
                  <a:txBody>
                    <a:bodyPr/>
                    <a:lstStyle/>
                    <a:p>
                      <a:r>
                        <a:rPr lang="de-DE" dirty="0" smtClean="0"/>
                        <a:t>3</a:t>
                      </a:r>
                    </a:p>
                  </a:txBody>
                  <a:tcPr/>
                </a:tc>
                <a:extLst>
                  <a:ext uri="{0D108BD9-81ED-4DB2-BD59-A6C34878D82A}">
                    <a16:rowId xmlns:a16="http://schemas.microsoft.com/office/drawing/2014/main" val="10005"/>
                  </a:ext>
                </a:extLst>
              </a:tr>
              <a:tr h="412013">
                <a:tc>
                  <a:txBody>
                    <a:bodyPr/>
                    <a:lstStyle/>
                    <a:p>
                      <a:r>
                        <a:rPr lang="de-DE" dirty="0" err="1" smtClean="0"/>
                        <a:t>Water</a:t>
                      </a:r>
                      <a:r>
                        <a:rPr lang="de-DE" dirty="0" smtClean="0"/>
                        <a:t> </a:t>
                      </a:r>
                      <a:r>
                        <a:rPr lang="de-DE" dirty="0" err="1" smtClean="0"/>
                        <a:t>consumption</a:t>
                      </a:r>
                      <a:r>
                        <a:rPr lang="de-DE" dirty="0" smtClean="0"/>
                        <a:t>      (g H</a:t>
                      </a:r>
                      <a:r>
                        <a:rPr lang="de-DE" baseline="-25000" dirty="0" smtClean="0"/>
                        <a:t>2</a:t>
                      </a:r>
                      <a:r>
                        <a:rPr lang="de-DE" dirty="0" smtClean="0"/>
                        <a:t>O / g</a:t>
                      </a:r>
                      <a:r>
                        <a:rPr lang="de-DE" baseline="0" dirty="0" smtClean="0"/>
                        <a:t> TG)</a:t>
                      </a:r>
                      <a:endParaRPr lang="de-DE" baseline="-25000" dirty="0"/>
                    </a:p>
                  </a:txBody>
                  <a:tcPr/>
                </a:tc>
                <a:tc>
                  <a:txBody>
                    <a:bodyPr/>
                    <a:lstStyle/>
                    <a:p>
                      <a:r>
                        <a:rPr lang="de-DE" dirty="0" smtClean="0"/>
                        <a:t>610</a:t>
                      </a:r>
                    </a:p>
                  </a:txBody>
                  <a:tcPr/>
                </a:tc>
                <a:tc>
                  <a:txBody>
                    <a:bodyPr/>
                    <a:lstStyle/>
                    <a:p>
                      <a:r>
                        <a:rPr lang="de-DE" dirty="0" smtClean="0"/>
                        <a:t>300</a:t>
                      </a:r>
                    </a:p>
                  </a:txBody>
                  <a:tcPr/>
                </a:tc>
                <a:tc>
                  <a:txBody>
                    <a:bodyPr/>
                    <a:lstStyle/>
                    <a:p>
                      <a:r>
                        <a:rPr lang="de-DE" dirty="0" smtClean="0"/>
                        <a:t>33-240</a:t>
                      </a:r>
                      <a:endParaRPr lang="de-DE" dirty="0"/>
                    </a:p>
                  </a:txBody>
                  <a:tcPr/>
                </a:tc>
                <a:extLst>
                  <a:ext uri="{0D108BD9-81ED-4DB2-BD59-A6C34878D82A}">
                    <a16:rowId xmlns:a16="http://schemas.microsoft.com/office/drawing/2014/main" val="10006"/>
                  </a:ext>
                </a:extLst>
              </a:tr>
              <a:tr h="412013">
                <a:tc>
                  <a:txBody>
                    <a:bodyPr/>
                    <a:lstStyle/>
                    <a:p>
                      <a:r>
                        <a:rPr lang="de-DE" dirty="0" err="1" smtClean="0"/>
                        <a:t>Number</a:t>
                      </a:r>
                      <a:r>
                        <a:rPr lang="de-DE" dirty="0" smtClean="0"/>
                        <a:t> </a:t>
                      </a:r>
                      <a:r>
                        <a:rPr lang="de-DE" dirty="0" err="1" smtClean="0"/>
                        <a:t>of</a:t>
                      </a:r>
                      <a:r>
                        <a:rPr lang="de-DE" dirty="0" smtClean="0"/>
                        <a:t> </a:t>
                      </a:r>
                      <a:r>
                        <a:rPr lang="de-DE" dirty="0" err="1" smtClean="0"/>
                        <a:t>species</a:t>
                      </a:r>
                      <a:endParaRPr lang="de-DE" dirty="0"/>
                    </a:p>
                  </a:txBody>
                  <a:tcPr/>
                </a:tc>
                <a:tc>
                  <a:txBody>
                    <a:bodyPr/>
                    <a:lstStyle/>
                    <a:p>
                      <a:r>
                        <a:rPr lang="de-DE" dirty="0" smtClean="0"/>
                        <a:t>~100.000</a:t>
                      </a:r>
                      <a:endParaRPr lang="de-DE" dirty="0"/>
                    </a:p>
                  </a:txBody>
                  <a:tcPr/>
                </a:tc>
                <a:tc>
                  <a:txBody>
                    <a:bodyPr/>
                    <a:lstStyle/>
                    <a:p>
                      <a:r>
                        <a:rPr lang="de-DE" dirty="0"/>
                        <a:t>5</a:t>
                      </a:r>
                      <a:r>
                        <a:rPr lang="de-DE" dirty="0" smtClean="0"/>
                        <a:t>.000</a:t>
                      </a:r>
                      <a:endParaRPr lang="de-DE" dirty="0"/>
                    </a:p>
                  </a:txBody>
                  <a:tcPr/>
                </a:tc>
                <a:tc>
                  <a:txBody>
                    <a:bodyPr/>
                    <a:lstStyle/>
                    <a:p>
                      <a:r>
                        <a:rPr lang="de-DE" dirty="0" smtClean="0"/>
                        <a:t>10.000</a:t>
                      </a:r>
                      <a:endParaRPr lang="de-DE" dirty="0"/>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8681471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2666999" y="-2667003"/>
            <a:ext cx="6858003" cy="12192000"/>
          </a:xfrm>
          <a:prstGeom prst="rect">
            <a:avLst/>
          </a:prstGeom>
        </p:spPr>
      </p:pic>
      <p:sp>
        <p:nvSpPr>
          <p:cNvPr id="5" name="Textfeld 4"/>
          <p:cNvSpPr txBox="1"/>
          <p:nvPr/>
        </p:nvSpPr>
        <p:spPr>
          <a:xfrm>
            <a:off x="591413" y="1729284"/>
            <a:ext cx="10741296" cy="1107996"/>
          </a:xfrm>
          <a:prstGeom prst="rect">
            <a:avLst/>
          </a:prstGeom>
          <a:noFill/>
        </p:spPr>
        <p:txBody>
          <a:bodyPr wrap="square" rtlCol="0">
            <a:spAutoFit/>
          </a:bodyPr>
          <a:lstStyle/>
          <a:p>
            <a:pPr algn="ctr"/>
            <a:r>
              <a:rPr lang="de-DE" sz="4800" b="1" dirty="0" smtClean="0"/>
              <a:t>Break</a:t>
            </a:r>
            <a:endParaRPr lang="de-DE" sz="4800" dirty="0"/>
          </a:p>
          <a:p>
            <a:endParaRPr lang="de-DE" dirty="0"/>
          </a:p>
        </p:txBody>
      </p:sp>
    </p:spTree>
    <p:extLst>
      <p:ext uri="{BB962C8B-B14F-4D97-AF65-F5344CB8AC3E}">
        <p14:creationId xmlns:p14="http://schemas.microsoft.com/office/powerpoint/2010/main" val="29932829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2666999" y="-2667003"/>
            <a:ext cx="6858003" cy="12192000"/>
          </a:xfrm>
          <a:prstGeom prst="rect">
            <a:avLst/>
          </a:prstGeom>
        </p:spPr>
      </p:pic>
      <p:sp>
        <p:nvSpPr>
          <p:cNvPr id="2" name="Titel 1"/>
          <p:cNvSpPr>
            <a:spLocks noGrp="1"/>
          </p:cNvSpPr>
          <p:nvPr>
            <p:ph type="ctrTitle"/>
          </p:nvPr>
        </p:nvSpPr>
        <p:spPr>
          <a:xfrm>
            <a:off x="1610061" y="531691"/>
            <a:ext cx="9144000" cy="3349117"/>
          </a:xfrm>
        </p:spPr>
        <p:txBody>
          <a:bodyPr>
            <a:normAutofit/>
          </a:bodyPr>
          <a:lstStyle/>
          <a:p>
            <a:r>
              <a:rPr lang="de-DE" b="1" dirty="0" err="1" smtClean="0">
                <a:latin typeface="+mn-lt"/>
              </a:rPr>
              <a:t>Abiotic</a:t>
            </a:r>
            <a:r>
              <a:rPr lang="de-DE" b="1" dirty="0" smtClean="0">
                <a:latin typeface="+mn-lt"/>
              </a:rPr>
              <a:t> </a:t>
            </a:r>
            <a:r>
              <a:rPr lang="de-DE" b="1" dirty="0" err="1" smtClean="0">
                <a:latin typeface="+mn-lt"/>
              </a:rPr>
              <a:t>influences</a:t>
            </a:r>
            <a:r>
              <a:rPr lang="de-DE" b="1" dirty="0" smtClean="0">
                <a:latin typeface="+mn-lt"/>
              </a:rPr>
              <a:t> on </a:t>
            </a:r>
            <a:r>
              <a:rPr lang="de-DE" b="1" dirty="0" err="1" smtClean="0">
                <a:latin typeface="+mn-lt"/>
              </a:rPr>
              <a:t>photosynthesis</a:t>
            </a:r>
            <a:r>
              <a:rPr lang="de-DE" b="1" dirty="0" smtClean="0">
                <a:latin typeface="+mn-lt"/>
              </a:rPr>
              <a:t/>
            </a:r>
            <a:br>
              <a:rPr lang="de-DE" b="1" dirty="0" smtClean="0">
                <a:latin typeface="+mn-lt"/>
              </a:rPr>
            </a:br>
            <a:r>
              <a:rPr lang="de-DE" b="1" dirty="0">
                <a:latin typeface="+mn-lt"/>
              </a:rPr>
              <a:t/>
            </a:r>
            <a:br>
              <a:rPr lang="de-DE" b="1" dirty="0">
                <a:latin typeface="+mn-lt"/>
              </a:rPr>
            </a:br>
            <a:endParaRPr lang="de-DE" sz="2700" dirty="0">
              <a:latin typeface="+mn-lt"/>
            </a:endParaRPr>
          </a:p>
        </p:txBody>
      </p:sp>
      <p:sp>
        <p:nvSpPr>
          <p:cNvPr id="4" name="Foliennummernplatzhalter 3"/>
          <p:cNvSpPr>
            <a:spLocks noGrp="1"/>
          </p:cNvSpPr>
          <p:nvPr>
            <p:ph type="sldNum" sz="quarter" idx="12"/>
          </p:nvPr>
        </p:nvSpPr>
        <p:spPr/>
        <p:txBody>
          <a:bodyPr/>
          <a:lstStyle/>
          <a:p>
            <a:fld id="{7D25744F-E677-42CC-8971-3B32B699ADB5}" type="slidenum">
              <a:rPr lang="de-DE" smtClean="0"/>
              <a:t>24</a:t>
            </a:fld>
            <a:endParaRPr lang="de-DE"/>
          </a:p>
        </p:txBody>
      </p:sp>
    </p:spTree>
    <p:extLst>
      <p:ext uri="{BB962C8B-B14F-4D97-AF65-F5344CB8AC3E}">
        <p14:creationId xmlns:p14="http://schemas.microsoft.com/office/powerpoint/2010/main" val="600090702"/>
      </p:ext>
    </p:extLst>
  </p:cSld>
  <p:clrMapOvr>
    <a:masterClrMapping/>
  </p:clrMapOvr>
  <mc:AlternateContent xmlns:mc="http://schemas.openxmlformats.org/markup-compatibility/2006" xmlns:p14="http://schemas.microsoft.com/office/powerpoint/2010/main">
    <mc:Choice Requires="p14">
      <p:transition spd="slow" p14:dur="2000" advTm="22920"/>
    </mc:Choice>
    <mc:Fallback xmlns="">
      <p:transition spd="slow" advTm="2292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2666999" y="-2667003"/>
            <a:ext cx="6858003" cy="12192000"/>
          </a:xfrm>
          <a:prstGeom prst="rect">
            <a:avLst/>
          </a:prstGeom>
        </p:spPr>
      </p:pic>
      <p:sp>
        <p:nvSpPr>
          <p:cNvPr id="2" name="Titel 1"/>
          <p:cNvSpPr>
            <a:spLocks noGrp="1"/>
          </p:cNvSpPr>
          <p:nvPr>
            <p:ph type="ctrTitle"/>
          </p:nvPr>
        </p:nvSpPr>
        <p:spPr>
          <a:xfrm>
            <a:off x="1524000" y="648224"/>
            <a:ext cx="9144000" cy="5436481"/>
          </a:xfrm>
        </p:spPr>
        <p:txBody>
          <a:bodyPr>
            <a:normAutofit/>
          </a:bodyPr>
          <a:lstStyle/>
          <a:p>
            <a:r>
              <a:rPr lang="de-DE" b="1" dirty="0">
                <a:latin typeface="+mn-lt"/>
              </a:rPr>
              <a:t/>
            </a:r>
            <a:br>
              <a:rPr lang="de-DE" b="1" dirty="0">
                <a:latin typeface="+mn-lt"/>
              </a:rPr>
            </a:br>
            <a:r>
              <a:rPr lang="de-DE" b="1" dirty="0" smtClean="0">
                <a:latin typeface="+mn-lt"/>
              </a:rPr>
              <a:t/>
            </a:r>
            <a:br>
              <a:rPr lang="de-DE" b="1" dirty="0" smtClean="0">
                <a:latin typeface="+mn-lt"/>
              </a:rPr>
            </a:br>
            <a:r>
              <a:rPr lang="de-DE" b="1" dirty="0">
                <a:latin typeface="+mn-lt"/>
              </a:rPr>
              <a:t/>
            </a:r>
            <a:br>
              <a:rPr lang="de-DE" b="1" dirty="0">
                <a:latin typeface="+mn-lt"/>
              </a:rPr>
            </a:br>
            <a:endParaRPr lang="de-DE" sz="2700" dirty="0">
              <a:latin typeface="+mn-lt"/>
            </a:endParaRPr>
          </a:p>
        </p:txBody>
      </p:sp>
      <p:sp>
        <p:nvSpPr>
          <p:cNvPr id="4" name="Textfeld 3"/>
          <p:cNvSpPr txBox="1"/>
          <p:nvPr/>
        </p:nvSpPr>
        <p:spPr>
          <a:xfrm>
            <a:off x="2919046" y="334109"/>
            <a:ext cx="487082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Abiotic</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influences</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on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photosynthesis</a:t>
            </a:r>
            <a:endParaRPr kumimoji="0" lang="de-DE"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feld 4"/>
          <p:cNvSpPr txBox="1"/>
          <p:nvPr/>
        </p:nvSpPr>
        <p:spPr>
          <a:xfrm>
            <a:off x="1207338" y="1444003"/>
            <a:ext cx="9062077" cy="34470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Several</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abiotic</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factors</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influence</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the</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rate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of</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photsynthesis</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a:t>
            </a:r>
          </a:p>
          <a:p>
            <a:pPr marL="342900" marR="0" lvl="0" indent="-342900" algn="l" defTabSz="914400" rtl="0" eaLnBrk="1" fontAlgn="auto" latinLnBrk="0" hangingPunct="1">
              <a:lnSpc>
                <a:spcPct val="100000"/>
              </a:lnSpc>
              <a:spcBef>
                <a:spcPts val="0"/>
              </a:spcBef>
              <a:spcAft>
                <a:spcPts val="1200"/>
              </a:spcAft>
              <a:buClrTx/>
              <a:buSzTx/>
              <a:buFont typeface="+mj-lt"/>
              <a:buAutoNum type="arabicPeriod"/>
              <a:tabLst/>
              <a:defRPr/>
            </a:pPr>
            <a:r>
              <a:rPr kumimoji="0" lang="de-DE" sz="2400" b="0" i="0" u="none" strike="noStrike" kern="1200" cap="none" spc="0" normalizeH="0" baseline="0" noProof="0" dirty="0" smtClean="0">
                <a:ln>
                  <a:noFill/>
                </a:ln>
                <a:solidFill>
                  <a:prstClr val="black"/>
                </a:solidFill>
                <a:effectLst/>
                <a:uLnTx/>
                <a:uFillTx/>
                <a:latin typeface="Calibri" panose="020F0502020204030204"/>
                <a:ea typeface="+mn-ea"/>
                <a:cs typeface="+mn-cs"/>
              </a:rPr>
              <a:t>Light – </a:t>
            </a:r>
            <a:r>
              <a:rPr kumimoji="0" lang="de-DE" sz="2400" b="0" i="0" u="none" strike="noStrike" kern="1200" cap="none" spc="0" normalizeH="0" baseline="0" noProof="0" dirty="0" err="1" smtClean="0">
                <a:ln>
                  <a:noFill/>
                </a:ln>
                <a:solidFill>
                  <a:prstClr val="black"/>
                </a:solidFill>
                <a:effectLst/>
                <a:uLnTx/>
                <a:uFillTx/>
                <a:latin typeface="Calibri" panose="020F0502020204030204"/>
                <a:ea typeface="+mn-ea"/>
                <a:cs typeface="+mn-cs"/>
              </a:rPr>
              <a:t>driving</a:t>
            </a:r>
            <a:r>
              <a:rPr kumimoji="0" lang="de-DE" sz="24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0" i="0" u="none" strike="noStrike" kern="1200" cap="none" spc="0" normalizeH="0" baseline="0" noProof="0" dirty="0" err="1" smtClean="0">
                <a:ln>
                  <a:noFill/>
                </a:ln>
                <a:solidFill>
                  <a:prstClr val="black"/>
                </a:solidFill>
                <a:effectLst/>
                <a:uLnTx/>
                <a:uFillTx/>
                <a:latin typeface="Calibri" panose="020F0502020204030204"/>
                <a:ea typeface="+mn-ea"/>
                <a:cs typeface="+mn-cs"/>
              </a:rPr>
              <a:t>force</a:t>
            </a:r>
            <a:endPar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1200"/>
              </a:spcAft>
              <a:buClrTx/>
              <a:buSzTx/>
              <a:buFont typeface="+mj-lt"/>
              <a:buAutoNum type="arabicPeriod"/>
              <a:tabLst/>
              <a:defRPr/>
            </a:pPr>
            <a:r>
              <a:rPr kumimoji="0" lang="de-DE" sz="2400" b="0" i="0" u="none" strike="noStrike" kern="1200" cap="none" spc="0" normalizeH="0" baseline="0" noProof="0" dirty="0" smtClean="0">
                <a:ln>
                  <a:noFill/>
                </a:ln>
                <a:solidFill>
                  <a:prstClr val="black"/>
                </a:solidFill>
                <a:effectLst/>
                <a:uLnTx/>
                <a:uFillTx/>
                <a:latin typeface="Calibri" panose="020F0502020204030204"/>
                <a:ea typeface="+mn-ea"/>
                <a:cs typeface="+mn-cs"/>
              </a:rPr>
              <a:t>CO2 – „</a:t>
            </a:r>
            <a:r>
              <a:rPr kumimoji="0" lang="de-DE" sz="2400" b="0" i="0" u="none" strike="noStrike" kern="1200" cap="none" spc="0" normalizeH="0" baseline="0" noProof="0" dirty="0" err="1" smtClean="0">
                <a:ln>
                  <a:noFill/>
                </a:ln>
                <a:solidFill>
                  <a:prstClr val="black"/>
                </a:solidFill>
                <a:effectLst/>
                <a:uLnTx/>
                <a:uFillTx/>
                <a:latin typeface="Calibri" panose="020F0502020204030204"/>
                <a:ea typeface="+mn-ea"/>
                <a:cs typeface="+mn-cs"/>
              </a:rPr>
              <a:t>raw</a:t>
            </a:r>
            <a:r>
              <a:rPr kumimoji="0" lang="de-DE" sz="2400" b="0" i="0" u="none" strike="noStrike" kern="1200" cap="none" spc="0" normalizeH="0" baseline="0" noProof="0" dirty="0" smtClean="0">
                <a:ln>
                  <a:noFill/>
                </a:ln>
                <a:solidFill>
                  <a:prstClr val="black"/>
                </a:solidFill>
                <a:effectLst/>
                <a:uLnTx/>
                <a:uFillTx/>
                <a:latin typeface="Calibri" panose="020F0502020204030204"/>
                <a:ea typeface="+mn-ea"/>
                <a:cs typeface="+mn-cs"/>
              </a:rPr>
              <a:t> material“</a:t>
            </a:r>
          </a:p>
          <a:p>
            <a:pPr marL="342900" marR="0" lvl="0" indent="-342900" algn="l" defTabSz="914400" rtl="0" eaLnBrk="1" fontAlgn="auto" latinLnBrk="0" hangingPunct="1">
              <a:lnSpc>
                <a:spcPct val="100000"/>
              </a:lnSpc>
              <a:spcBef>
                <a:spcPts val="0"/>
              </a:spcBef>
              <a:spcAft>
                <a:spcPts val="1200"/>
              </a:spcAft>
              <a:buClrTx/>
              <a:buSzTx/>
              <a:buFont typeface="+mj-lt"/>
              <a:buAutoNum type="arabicPeriod"/>
              <a:tabLst/>
              <a:defRPr/>
            </a:pPr>
            <a:r>
              <a:rPr kumimoji="0" lang="de-DE" sz="2400" b="0" i="0" u="none" strike="noStrike" kern="1200" cap="none" spc="0" normalizeH="0" baseline="0" noProof="0" dirty="0" err="1" smtClean="0">
                <a:ln>
                  <a:noFill/>
                </a:ln>
                <a:solidFill>
                  <a:prstClr val="black"/>
                </a:solidFill>
                <a:effectLst/>
                <a:uLnTx/>
                <a:uFillTx/>
                <a:latin typeface="Calibri" panose="020F0502020204030204"/>
                <a:ea typeface="+mn-ea"/>
                <a:cs typeface="+mn-cs"/>
              </a:rPr>
              <a:t>Temperature</a:t>
            </a:r>
            <a:r>
              <a:rPr kumimoji="0" lang="de-DE" sz="2400" b="0" i="0" u="none" strike="noStrike" kern="1200" cap="none" spc="0" normalizeH="0" baseline="0" noProof="0" dirty="0" smtClean="0">
                <a:ln>
                  <a:noFill/>
                </a:ln>
                <a:solidFill>
                  <a:prstClr val="black"/>
                </a:solidFill>
                <a:effectLst/>
                <a:uLnTx/>
                <a:uFillTx/>
                <a:latin typeface="Calibri" panose="020F0502020204030204"/>
                <a:ea typeface="+mn-ea"/>
                <a:cs typeface="+mn-cs"/>
              </a:rPr>
              <a:t> – </a:t>
            </a:r>
            <a:r>
              <a:rPr kumimoji="0" lang="de-DE" sz="2400" b="0" i="0" u="none" strike="noStrike" kern="1200" cap="none" spc="0" normalizeH="0" baseline="0" noProof="0" dirty="0" err="1" smtClean="0">
                <a:ln>
                  <a:noFill/>
                </a:ln>
                <a:solidFill>
                  <a:prstClr val="black"/>
                </a:solidFill>
                <a:effectLst/>
                <a:uLnTx/>
                <a:uFillTx/>
                <a:latin typeface="Calibri" panose="020F0502020204030204"/>
                <a:ea typeface="+mn-ea"/>
                <a:cs typeface="+mn-cs"/>
              </a:rPr>
              <a:t>operating</a:t>
            </a:r>
            <a:r>
              <a:rPr kumimoji="0" lang="de-DE" sz="24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0" i="0" u="none" strike="noStrike" kern="1200" cap="none" spc="0" normalizeH="0" baseline="0" noProof="0" dirty="0" err="1" smtClean="0">
                <a:ln>
                  <a:noFill/>
                </a:ln>
                <a:solidFill>
                  <a:prstClr val="black"/>
                </a:solidFill>
                <a:effectLst/>
                <a:uLnTx/>
                <a:uFillTx/>
                <a:latin typeface="Calibri" panose="020F0502020204030204"/>
                <a:ea typeface="+mn-ea"/>
                <a:cs typeface="+mn-cs"/>
              </a:rPr>
              <a:t>temperature</a:t>
            </a:r>
            <a:r>
              <a:rPr kumimoji="0" lang="de-DE" sz="24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0" i="0" u="none" strike="noStrike" kern="1200" cap="none" spc="0" normalizeH="0" baseline="0" noProof="0" dirty="0" err="1" smtClean="0">
                <a:ln>
                  <a:noFill/>
                </a:ln>
                <a:solidFill>
                  <a:prstClr val="black"/>
                </a:solidFill>
                <a:effectLst/>
                <a:uLnTx/>
                <a:uFillTx/>
                <a:latin typeface="Calibri" panose="020F0502020204030204"/>
                <a:ea typeface="+mn-ea"/>
                <a:cs typeface="+mn-cs"/>
              </a:rPr>
              <a:t>of</a:t>
            </a:r>
            <a:r>
              <a:rPr kumimoji="0" lang="de-DE" sz="24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0" i="0" u="none" strike="noStrike" kern="1200" cap="none" spc="0" normalizeH="0" baseline="0" noProof="0" dirty="0" err="1" smtClean="0">
                <a:ln>
                  <a:noFill/>
                </a:ln>
                <a:solidFill>
                  <a:prstClr val="black"/>
                </a:solidFill>
                <a:effectLst/>
                <a:uLnTx/>
                <a:uFillTx/>
                <a:latin typeface="Calibri" panose="020F0502020204030204"/>
                <a:ea typeface="+mn-ea"/>
                <a:cs typeface="+mn-cs"/>
              </a:rPr>
              <a:t>enzymes</a:t>
            </a:r>
            <a:r>
              <a:rPr kumimoji="0" lang="de-DE" sz="24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0" i="0" u="none" strike="noStrike" kern="1200" cap="none" spc="0" normalizeH="0" baseline="0" noProof="0" dirty="0" err="1" smtClean="0">
                <a:ln>
                  <a:noFill/>
                </a:ln>
                <a:solidFill>
                  <a:prstClr val="black"/>
                </a:solidFill>
                <a:effectLst/>
                <a:uLnTx/>
                <a:uFillTx/>
                <a:latin typeface="Calibri" panose="020F0502020204030204"/>
                <a:ea typeface="+mn-ea"/>
                <a:cs typeface="+mn-cs"/>
              </a:rPr>
              <a:t>changes</a:t>
            </a:r>
            <a:r>
              <a:rPr kumimoji="0" lang="de-DE" sz="2400" b="0" i="0" u="none" strike="noStrike" kern="1200" cap="none" spc="0" normalizeH="0" baseline="0" noProof="0" dirty="0" smtClean="0">
                <a:ln>
                  <a:noFill/>
                </a:ln>
                <a:solidFill>
                  <a:prstClr val="black"/>
                </a:solidFill>
                <a:effectLst/>
                <a:uLnTx/>
                <a:uFillTx/>
                <a:latin typeface="Calibri" panose="020F0502020204030204"/>
                <a:ea typeface="+mn-ea"/>
                <a:cs typeface="+mn-cs"/>
              </a:rPr>
              <a:t> in sink-</a:t>
            </a:r>
            <a:r>
              <a:rPr kumimoji="0" lang="de-DE" sz="2400" b="0" i="0" u="none" strike="noStrike" kern="1200" cap="none" spc="0" normalizeH="0" baseline="0" noProof="0" dirty="0" err="1" smtClean="0">
                <a:ln>
                  <a:noFill/>
                </a:ln>
                <a:solidFill>
                  <a:prstClr val="black"/>
                </a:solidFill>
                <a:effectLst/>
                <a:uLnTx/>
                <a:uFillTx/>
                <a:latin typeface="Calibri" panose="020F0502020204030204"/>
                <a:ea typeface="+mn-ea"/>
                <a:cs typeface="+mn-cs"/>
              </a:rPr>
              <a:t>strengths</a:t>
            </a:r>
            <a:endParaRPr kumimoji="0" lang="de-DE" sz="24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1200"/>
              </a:spcAft>
              <a:buClrTx/>
              <a:buSzTx/>
              <a:buFont typeface="+mj-lt"/>
              <a:buAutoNum type="arabicPeriod"/>
              <a:tabLst/>
              <a:defRPr/>
            </a:pPr>
            <a:r>
              <a:rPr kumimoji="0" lang="de-DE" sz="2400" b="0" i="0" u="none" strike="noStrike" kern="1200" cap="none" spc="0" normalizeH="0" baseline="0" noProof="0" dirty="0" err="1" smtClean="0">
                <a:ln>
                  <a:noFill/>
                </a:ln>
                <a:solidFill>
                  <a:prstClr val="black"/>
                </a:solidFill>
                <a:effectLst/>
                <a:uLnTx/>
                <a:uFillTx/>
                <a:latin typeface="Calibri" panose="020F0502020204030204"/>
                <a:ea typeface="+mn-ea"/>
                <a:cs typeface="+mn-cs"/>
              </a:rPr>
              <a:t>Water</a:t>
            </a:r>
            <a:r>
              <a:rPr kumimoji="0" lang="de-DE" sz="2400" b="0" i="0" u="none" strike="noStrike" kern="1200" cap="none" spc="0" normalizeH="0" baseline="0" noProof="0" dirty="0" smtClean="0">
                <a:ln>
                  <a:noFill/>
                </a:ln>
                <a:solidFill>
                  <a:prstClr val="black"/>
                </a:solidFill>
                <a:effectLst/>
                <a:uLnTx/>
                <a:uFillTx/>
                <a:latin typeface="Calibri" panose="020F0502020204030204"/>
                <a:ea typeface="+mn-ea"/>
                <a:cs typeface="+mn-cs"/>
              </a:rPr>
              <a:t> – </a:t>
            </a:r>
            <a:r>
              <a:rPr kumimoji="0" lang="de-DE" sz="2400" b="0" i="0" u="none" strike="noStrike" kern="1200" cap="none" spc="0" normalizeH="0" baseline="0" noProof="0" dirty="0" err="1" smtClean="0">
                <a:ln>
                  <a:noFill/>
                </a:ln>
                <a:solidFill>
                  <a:prstClr val="black"/>
                </a:solidFill>
                <a:effectLst/>
                <a:uLnTx/>
                <a:uFillTx/>
                <a:latin typeface="Calibri" panose="020F0502020204030204"/>
                <a:ea typeface="+mn-ea"/>
                <a:cs typeface="+mn-cs"/>
              </a:rPr>
              <a:t>influence</a:t>
            </a:r>
            <a:r>
              <a:rPr kumimoji="0" lang="de-DE" sz="2400" b="0" i="0" u="none" strike="noStrike" kern="1200" cap="none" spc="0" normalizeH="0" baseline="0" noProof="0" dirty="0" smtClean="0">
                <a:ln>
                  <a:noFill/>
                </a:ln>
                <a:solidFill>
                  <a:prstClr val="black"/>
                </a:solidFill>
                <a:effectLst/>
                <a:uLnTx/>
                <a:uFillTx/>
                <a:latin typeface="Calibri" panose="020F0502020204030204"/>
                <a:ea typeface="+mn-ea"/>
                <a:cs typeface="+mn-cs"/>
              </a:rPr>
              <a:t> on </a:t>
            </a:r>
            <a:r>
              <a:rPr kumimoji="0" lang="de-DE" sz="2400" b="0" i="0" u="none" strike="noStrike" kern="1200" cap="none" spc="0" normalizeH="0" baseline="0" noProof="0" dirty="0" err="1" smtClean="0">
                <a:ln>
                  <a:noFill/>
                </a:ln>
                <a:solidFill>
                  <a:prstClr val="black"/>
                </a:solidFill>
                <a:effectLst/>
                <a:uLnTx/>
                <a:uFillTx/>
                <a:latin typeface="Calibri" panose="020F0502020204030204"/>
                <a:ea typeface="+mn-ea"/>
                <a:cs typeface="+mn-cs"/>
              </a:rPr>
              <a:t>stomatal</a:t>
            </a:r>
            <a:r>
              <a:rPr kumimoji="0" lang="de-DE" sz="24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0" i="0" u="none" strike="noStrike" kern="1200" cap="none" spc="0" normalizeH="0" baseline="0" noProof="0" dirty="0" err="1" smtClean="0">
                <a:ln>
                  <a:noFill/>
                </a:ln>
                <a:solidFill>
                  <a:prstClr val="black"/>
                </a:solidFill>
                <a:effectLst/>
                <a:uLnTx/>
                <a:uFillTx/>
                <a:latin typeface="Calibri" panose="020F0502020204030204"/>
                <a:ea typeface="+mn-ea"/>
                <a:cs typeface="+mn-cs"/>
              </a:rPr>
              <a:t>conductance</a:t>
            </a:r>
            <a:endParaRPr kumimoji="0" lang="de-DE" sz="24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1200"/>
              </a:spcAft>
              <a:buClrTx/>
              <a:buSzTx/>
              <a:buFont typeface="+mj-lt"/>
              <a:buAutoNum type="arabicPeriod"/>
              <a:tabLst/>
              <a:defRPr/>
            </a:pPr>
            <a:r>
              <a:rPr kumimoji="0" lang="de-DE" sz="2400" b="0" i="0" u="none" strike="noStrike" kern="1200" cap="none" spc="0" normalizeH="0" baseline="0" noProof="0" dirty="0" smtClean="0">
                <a:ln>
                  <a:noFill/>
                </a:ln>
                <a:solidFill>
                  <a:prstClr val="black"/>
                </a:solidFill>
                <a:effectLst/>
                <a:uLnTx/>
                <a:uFillTx/>
                <a:latin typeface="Calibri" panose="020F0502020204030204"/>
                <a:ea typeface="+mn-ea"/>
                <a:cs typeface="+mn-cs"/>
              </a:rPr>
              <a:t>Nitrogen – </a:t>
            </a:r>
            <a:r>
              <a:rPr kumimoji="0" lang="de-DE" sz="2400" b="0" i="0" u="none" strike="noStrike" kern="1200" cap="none" spc="0" normalizeH="0" baseline="0" noProof="0" dirty="0" err="1" smtClean="0">
                <a:ln>
                  <a:noFill/>
                </a:ln>
                <a:solidFill>
                  <a:prstClr val="black"/>
                </a:solidFill>
                <a:effectLst/>
                <a:uLnTx/>
                <a:uFillTx/>
                <a:latin typeface="Calibri" panose="020F0502020204030204"/>
                <a:ea typeface="+mn-ea"/>
                <a:cs typeface="+mn-cs"/>
              </a:rPr>
              <a:t>component</a:t>
            </a:r>
            <a:r>
              <a:rPr kumimoji="0" lang="de-DE" sz="24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0" i="0" u="none" strike="noStrike" kern="1200" cap="none" spc="0" normalizeH="0" baseline="0" noProof="0" dirty="0" err="1" smtClean="0">
                <a:ln>
                  <a:noFill/>
                </a:ln>
                <a:solidFill>
                  <a:prstClr val="black"/>
                </a:solidFill>
                <a:effectLst/>
                <a:uLnTx/>
                <a:uFillTx/>
                <a:latin typeface="Calibri" panose="020F0502020204030204"/>
                <a:ea typeface="+mn-ea"/>
                <a:cs typeface="+mn-cs"/>
              </a:rPr>
              <a:t>of</a:t>
            </a:r>
            <a:r>
              <a:rPr kumimoji="0" lang="de-DE" sz="24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0" i="0" u="none" strike="noStrike" kern="1200" cap="none" spc="0" normalizeH="0" baseline="0" noProof="0" dirty="0" err="1" smtClean="0">
                <a:ln>
                  <a:noFill/>
                </a:ln>
                <a:solidFill>
                  <a:prstClr val="black"/>
                </a:solidFill>
                <a:effectLst/>
                <a:uLnTx/>
                <a:uFillTx/>
                <a:latin typeface="Calibri" panose="020F0502020204030204"/>
                <a:ea typeface="+mn-ea"/>
                <a:cs typeface="+mn-cs"/>
              </a:rPr>
              <a:t>photosynthetic</a:t>
            </a:r>
            <a:r>
              <a:rPr kumimoji="0" lang="de-DE" sz="24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0" i="0" u="none" strike="noStrike" kern="1200" cap="none" spc="0" normalizeH="0" baseline="0" noProof="0" dirty="0" err="1" smtClean="0">
                <a:ln>
                  <a:noFill/>
                </a:ln>
                <a:solidFill>
                  <a:prstClr val="black"/>
                </a:solidFill>
                <a:effectLst/>
                <a:uLnTx/>
                <a:uFillTx/>
                <a:latin typeface="Calibri" panose="020F0502020204030204"/>
                <a:ea typeface="+mn-ea"/>
                <a:cs typeface="+mn-cs"/>
              </a:rPr>
              <a:t>apparatus</a:t>
            </a:r>
            <a:endParaRPr kumimoji="0" lang="de-DE" sz="24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5744F-E677-42CC-8971-3B32B699ADB5}" type="slidenum">
              <a:rPr kumimoji="0" lang="de-DE" sz="18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de-DE" sz="18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9851413"/>
      </p:ext>
    </p:extLst>
  </p:cSld>
  <p:clrMapOvr>
    <a:masterClrMapping/>
  </p:clrMapOvr>
  <mc:AlternateContent xmlns:mc="http://schemas.openxmlformats.org/markup-compatibility/2006" xmlns:p14="http://schemas.microsoft.com/office/powerpoint/2010/main">
    <mc:Choice Requires="p14">
      <p:transition spd="slow" p14:dur="2000" advTm="52381"/>
    </mc:Choice>
    <mc:Fallback xmlns="">
      <p:transition spd="slow" advTm="52381"/>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2666999" y="-2667003"/>
            <a:ext cx="6858003" cy="12192000"/>
          </a:xfrm>
          <a:prstGeom prst="rect">
            <a:avLst/>
          </a:prstGeom>
        </p:spPr>
      </p:pic>
      <p:sp>
        <p:nvSpPr>
          <p:cNvPr id="15" name="Textfeld 14"/>
          <p:cNvSpPr txBox="1"/>
          <p:nvPr/>
        </p:nvSpPr>
        <p:spPr>
          <a:xfrm>
            <a:off x="1662777" y="339280"/>
            <a:ext cx="906939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Frequent</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combination</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of</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stresses</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in 3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contrasting</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ecosystems</a:t>
            </a:r>
            <a:endParaRPr kumimoji="0" lang="de-DE"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feld 7"/>
          <p:cNvSpPr txBox="1"/>
          <p:nvPr/>
        </p:nvSpPr>
        <p:spPr>
          <a:xfrm>
            <a:off x="7487743" y="6291160"/>
            <a:ext cx="470425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smtClean="0">
                <a:ln>
                  <a:noFill/>
                </a:ln>
                <a:solidFill>
                  <a:prstClr val="black"/>
                </a:solidFill>
                <a:effectLst/>
                <a:uLnTx/>
                <a:uFillTx/>
                <a:latin typeface="Calibri" panose="020F0502020204030204"/>
                <a:ea typeface="+mn-ea"/>
                <a:cs typeface="+mn-cs"/>
              </a:rPr>
              <a:t>Responses  </a:t>
            </a:r>
            <a:r>
              <a:rPr kumimoji="0" lang="de-DE" sz="1400" b="0" i="0" u="none" strike="noStrike" kern="1200" cap="none" spc="0" normalizeH="0" baseline="0" noProof="0" dirty="0" err="1" smtClean="0">
                <a:ln>
                  <a:noFill/>
                </a:ln>
                <a:solidFill>
                  <a:prstClr val="black"/>
                </a:solidFill>
                <a:effectLst/>
                <a:uLnTx/>
                <a:uFillTx/>
                <a:latin typeface="Calibri" panose="020F0502020204030204"/>
                <a:ea typeface="+mn-ea"/>
                <a:cs typeface="+mn-cs"/>
              </a:rPr>
              <a:t>of</a:t>
            </a:r>
            <a:r>
              <a:rPr kumimoji="0" lang="de-DE" sz="14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1400" b="0" i="0" u="none" strike="noStrike" kern="1200" cap="none" spc="0" normalizeH="0" baseline="0" noProof="0" dirty="0" err="1" smtClean="0">
                <a:ln>
                  <a:noFill/>
                </a:ln>
                <a:solidFill>
                  <a:prstClr val="black"/>
                </a:solidFill>
                <a:effectLst/>
                <a:uLnTx/>
                <a:uFillTx/>
                <a:latin typeface="Calibri" panose="020F0502020204030204"/>
                <a:ea typeface="+mn-ea"/>
                <a:cs typeface="+mn-cs"/>
              </a:rPr>
              <a:t>forest</a:t>
            </a:r>
            <a:r>
              <a:rPr kumimoji="0" lang="de-DE" sz="14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1400" b="0" i="0" u="none" strike="noStrike" kern="1200" cap="none" spc="0" normalizeH="0" baseline="0" noProof="0" dirty="0" err="1" smtClean="0">
                <a:ln>
                  <a:noFill/>
                </a:ln>
                <a:solidFill>
                  <a:prstClr val="black"/>
                </a:solidFill>
                <a:effectLst/>
                <a:uLnTx/>
                <a:uFillTx/>
                <a:latin typeface="Calibri" panose="020F0502020204030204"/>
                <a:ea typeface="+mn-ea"/>
                <a:cs typeface="+mn-cs"/>
              </a:rPr>
              <a:t>trees</a:t>
            </a:r>
            <a:r>
              <a:rPr kumimoji="0" lang="de-DE" sz="14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1400" b="0" i="0" u="none" strike="noStrike" kern="1200" cap="none" spc="0" normalizeH="0" baseline="0" noProof="0" dirty="0" err="1" smtClean="0">
                <a:ln>
                  <a:noFill/>
                </a:ln>
                <a:solidFill>
                  <a:prstClr val="black"/>
                </a:solidFill>
                <a:effectLst/>
                <a:uLnTx/>
                <a:uFillTx/>
                <a:latin typeface="Calibri" panose="020F0502020204030204"/>
                <a:ea typeface="+mn-ea"/>
                <a:cs typeface="+mn-cs"/>
              </a:rPr>
              <a:t>to</a:t>
            </a:r>
            <a:r>
              <a:rPr kumimoji="0" lang="de-DE" sz="1400" b="0" i="0" u="none" strike="noStrike" kern="1200" cap="none" spc="0" normalizeH="0" baseline="0" noProof="0" dirty="0" smtClean="0">
                <a:ln>
                  <a:noFill/>
                </a:ln>
                <a:solidFill>
                  <a:prstClr val="black"/>
                </a:solidFill>
                <a:effectLst/>
                <a:uLnTx/>
                <a:uFillTx/>
                <a:latin typeface="Calibri" panose="020F0502020204030204"/>
                <a:ea typeface="+mn-ea"/>
                <a:cs typeface="+mn-cs"/>
              </a:rPr>
              <a:t> multiple </a:t>
            </a:r>
            <a:r>
              <a:rPr kumimoji="0" lang="de-DE" sz="1400" b="0" i="0" u="none" strike="noStrike" kern="1200" cap="none" spc="0" normalizeH="0" baseline="0" noProof="0" dirty="0" err="1" smtClean="0">
                <a:ln>
                  <a:noFill/>
                </a:ln>
                <a:solidFill>
                  <a:prstClr val="black"/>
                </a:solidFill>
                <a:effectLst/>
                <a:uLnTx/>
                <a:uFillTx/>
                <a:latin typeface="Calibri" panose="020F0502020204030204"/>
                <a:ea typeface="+mn-ea"/>
                <a:cs typeface="+mn-cs"/>
              </a:rPr>
              <a:t>stresses</a:t>
            </a:r>
            <a:r>
              <a:rPr kumimoji="0" lang="de-DE" sz="1400" b="0" i="0" u="none" strike="noStrike" kern="1200" cap="none" spc="0" normalizeH="0" baseline="0" noProof="0" dirty="0" smtClean="0">
                <a:ln>
                  <a:noFill/>
                </a:ln>
                <a:solidFill>
                  <a:prstClr val="black"/>
                </a:solidFill>
                <a:effectLst/>
                <a:uLnTx/>
                <a:uFillTx/>
                <a:latin typeface="Calibri" panose="020F0502020204030204"/>
                <a:ea typeface="+mn-ea"/>
                <a:cs typeface="+mn-cs"/>
              </a:rPr>
              <a:t> 2010 U. </a:t>
            </a:r>
            <a:r>
              <a:rPr kumimoji="0" lang="de-DE" sz="1400" b="0" i="0" u="none" strike="noStrike" kern="1200" cap="none" spc="0" normalizeH="0" baseline="0" noProof="0" dirty="0" err="1" smtClean="0">
                <a:ln>
                  <a:noFill/>
                </a:ln>
                <a:solidFill>
                  <a:prstClr val="black"/>
                </a:solidFill>
                <a:effectLst/>
                <a:uLnTx/>
                <a:uFillTx/>
                <a:latin typeface="Calibri" panose="020F0502020204030204"/>
                <a:ea typeface="+mn-ea"/>
                <a:cs typeface="+mn-cs"/>
              </a:rPr>
              <a:t>Niinemets</a:t>
            </a:r>
            <a:r>
              <a:rPr kumimoji="0" lang="de-DE" sz="14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1400" b="0" i="1" u="none" strike="noStrike" kern="1200" cap="none" spc="0" normalizeH="0" baseline="0" noProof="0" dirty="0" err="1" smtClean="0">
                <a:ln>
                  <a:noFill/>
                </a:ln>
                <a:solidFill>
                  <a:prstClr val="black"/>
                </a:solidFill>
                <a:effectLst/>
                <a:uLnTx/>
                <a:uFillTx/>
                <a:latin typeface="Calibri" panose="020F0502020204030204"/>
                <a:ea typeface="+mn-ea"/>
                <a:cs typeface="+mn-cs"/>
              </a:rPr>
              <a:t>Forest</a:t>
            </a:r>
            <a:r>
              <a:rPr kumimoji="0" lang="de-DE" sz="1400" b="0" i="1" u="none" strike="noStrike" kern="1200" cap="none" spc="0" normalizeH="0" baseline="0" noProof="0" dirty="0" smtClean="0">
                <a:ln>
                  <a:noFill/>
                </a:ln>
                <a:solidFill>
                  <a:prstClr val="black"/>
                </a:solidFill>
                <a:effectLst/>
                <a:uLnTx/>
                <a:uFillTx/>
                <a:latin typeface="Calibri" panose="020F0502020204030204"/>
                <a:ea typeface="+mn-ea"/>
                <a:cs typeface="+mn-cs"/>
              </a:rPr>
              <a:t> Ecology </a:t>
            </a:r>
            <a:r>
              <a:rPr kumimoji="0" lang="de-DE" sz="1400" b="0" i="1" u="none" strike="noStrike" kern="1200" cap="none" spc="0" normalizeH="0" baseline="0" noProof="0" dirty="0" err="1" smtClean="0">
                <a:ln>
                  <a:noFill/>
                </a:ln>
                <a:solidFill>
                  <a:prstClr val="black"/>
                </a:solidFill>
                <a:effectLst/>
                <a:uLnTx/>
                <a:uFillTx/>
                <a:latin typeface="Calibri" panose="020F0502020204030204"/>
                <a:ea typeface="+mn-ea"/>
                <a:cs typeface="+mn-cs"/>
              </a:rPr>
              <a:t>and</a:t>
            </a:r>
            <a:r>
              <a:rPr kumimoji="0" lang="de-DE" sz="1400" b="0" i="1" u="none" strike="noStrike" kern="1200" cap="none" spc="0" normalizeH="0" baseline="0" noProof="0" dirty="0" smtClean="0">
                <a:ln>
                  <a:noFill/>
                </a:ln>
                <a:solidFill>
                  <a:prstClr val="black"/>
                </a:solidFill>
                <a:effectLst/>
                <a:uLnTx/>
                <a:uFillTx/>
                <a:latin typeface="Calibri" panose="020F0502020204030204"/>
                <a:ea typeface="+mn-ea"/>
                <a:cs typeface="+mn-cs"/>
              </a:rPr>
              <a:t> Management </a:t>
            </a:r>
            <a:r>
              <a:rPr kumimoji="0" lang="de-DE" sz="1400" b="0" i="0" u="none" strike="noStrike" kern="1200" cap="none" spc="0" normalizeH="0" baseline="0" noProof="0" dirty="0" smtClean="0">
                <a:ln>
                  <a:noFill/>
                </a:ln>
                <a:solidFill>
                  <a:prstClr val="black"/>
                </a:solidFill>
                <a:effectLst/>
                <a:uLnTx/>
                <a:uFillTx/>
                <a:latin typeface="Calibri" panose="020F0502020204030204"/>
                <a:ea typeface="+mn-ea"/>
                <a:cs typeface="+mn-cs"/>
              </a:rPr>
              <a:t>260, 1623-1639</a:t>
            </a:r>
            <a:endParaRPr kumimoji="0" lang="de-DE"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7" name="Gruppieren 16"/>
          <p:cNvGrpSpPr/>
          <p:nvPr/>
        </p:nvGrpSpPr>
        <p:grpSpPr>
          <a:xfrm>
            <a:off x="669005" y="6377110"/>
            <a:ext cx="6713160" cy="369332"/>
            <a:chOff x="376238" y="5902680"/>
            <a:chExt cx="6713160" cy="369332"/>
          </a:xfrm>
        </p:grpSpPr>
        <p:cxnSp>
          <p:nvCxnSpPr>
            <p:cNvPr id="3" name="Gerader Verbinder 2"/>
            <p:cNvCxnSpPr/>
            <p:nvPr/>
          </p:nvCxnSpPr>
          <p:spPr>
            <a:xfrm>
              <a:off x="376238" y="6106318"/>
              <a:ext cx="58553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a:xfrm>
              <a:off x="4203959" y="6106318"/>
              <a:ext cx="585537" cy="0"/>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Textfeld 11"/>
            <p:cNvSpPr txBox="1"/>
            <p:nvPr/>
          </p:nvSpPr>
          <p:spPr>
            <a:xfrm>
              <a:off x="999461" y="5902680"/>
              <a:ext cx="60899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err="1" smtClean="0">
                  <a:ln>
                    <a:noFill/>
                  </a:ln>
                  <a:solidFill>
                    <a:prstClr val="black"/>
                  </a:solidFill>
                  <a:effectLst/>
                  <a:uLnTx/>
                  <a:uFillTx/>
                  <a:latin typeface="Calibri" panose="020F0502020204030204"/>
                  <a:ea typeface="+mn-ea"/>
                  <a:cs typeface="+mn-cs"/>
                </a:rPr>
                <a:t>severe</a:t>
              </a:r>
              <a:r>
                <a:rPr kumimoji="0" lang="de-DE" sz="18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1800" b="0" i="0" u="none" strike="noStrike" kern="1200" cap="none" spc="0" normalizeH="0" baseline="0" noProof="0" dirty="0" err="1" smtClean="0">
                  <a:ln>
                    <a:noFill/>
                  </a:ln>
                  <a:solidFill>
                    <a:prstClr val="black"/>
                  </a:solidFill>
                  <a:effectLst/>
                  <a:uLnTx/>
                  <a:uFillTx/>
                  <a:latin typeface="Calibri" panose="020F0502020204030204"/>
                  <a:ea typeface="+mn-ea"/>
                  <a:cs typeface="+mn-cs"/>
                </a:rPr>
                <a:t>and</a:t>
              </a:r>
              <a:r>
                <a:rPr kumimoji="0" lang="de-DE" sz="18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1800" b="0" i="0" u="none" strike="noStrike" kern="1200" cap="none" spc="0" normalizeH="0" baseline="0" noProof="0" dirty="0" err="1" smtClean="0">
                  <a:ln>
                    <a:noFill/>
                  </a:ln>
                  <a:solidFill>
                    <a:prstClr val="black"/>
                  </a:solidFill>
                  <a:effectLst/>
                  <a:uLnTx/>
                  <a:uFillTx/>
                  <a:latin typeface="Calibri" panose="020F0502020204030204"/>
                  <a:ea typeface="+mn-ea"/>
                  <a:cs typeface="+mn-cs"/>
                </a:rPr>
                <a:t>frequent</a:t>
              </a:r>
              <a:r>
                <a:rPr kumimoji="0" lang="de-DE" sz="1800" b="0" i="0" u="none" strike="noStrike" kern="1200" cap="none" spc="0" normalizeH="0" baseline="0" noProof="0" dirty="0" smtClean="0">
                  <a:ln>
                    <a:noFill/>
                  </a:ln>
                  <a:solidFill>
                    <a:prstClr val="black"/>
                  </a:solidFill>
                  <a:effectLst/>
                  <a:uLnTx/>
                  <a:uFillTx/>
                  <a:latin typeface="Calibri" panose="020F0502020204030204"/>
                  <a:ea typeface="+mn-ea"/>
                  <a:cs typeface="+mn-cs"/>
                </a:rPr>
                <a:t> stress                         mild </a:t>
              </a:r>
              <a:r>
                <a:rPr kumimoji="0" lang="de-DE" sz="1800" b="0" i="0" u="none" strike="noStrike" kern="1200" cap="none" spc="0" normalizeH="0" baseline="0" noProof="0" dirty="0" err="1" smtClean="0">
                  <a:ln>
                    <a:noFill/>
                  </a:ln>
                  <a:solidFill>
                    <a:prstClr val="black"/>
                  </a:solidFill>
                  <a:effectLst/>
                  <a:uLnTx/>
                  <a:uFillTx/>
                  <a:latin typeface="Calibri" panose="020F0502020204030204"/>
                  <a:ea typeface="+mn-ea"/>
                  <a:cs typeface="+mn-cs"/>
                </a:rPr>
                <a:t>or</a:t>
              </a:r>
              <a:r>
                <a:rPr kumimoji="0" lang="de-DE" sz="18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1800" b="0" i="0" u="none" strike="noStrike" kern="1200" cap="none" spc="0" normalizeH="0" baseline="0" noProof="0" dirty="0" err="1" smtClean="0">
                  <a:ln>
                    <a:noFill/>
                  </a:ln>
                  <a:solidFill>
                    <a:prstClr val="black"/>
                  </a:solidFill>
                  <a:effectLst/>
                  <a:uLnTx/>
                  <a:uFillTx/>
                  <a:latin typeface="Calibri" panose="020F0502020204030204"/>
                  <a:ea typeface="+mn-ea"/>
                  <a:cs typeface="+mn-cs"/>
                </a:rPr>
                <a:t>sporadic</a:t>
              </a:r>
              <a:r>
                <a:rPr kumimoji="0" lang="de-DE" sz="1800" b="0" i="0" u="none" strike="noStrike" kern="1200" cap="none" spc="0" normalizeH="0" baseline="0" noProof="0" dirty="0" smtClean="0">
                  <a:ln>
                    <a:noFill/>
                  </a:ln>
                  <a:solidFill>
                    <a:prstClr val="black"/>
                  </a:solidFill>
                  <a:effectLst/>
                  <a:uLnTx/>
                  <a:uFillTx/>
                  <a:latin typeface="Calibri" panose="020F0502020204030204"/>
                  <a:ea typeface="+mn-ea"/>
                  <a:cs typeface="+mn-cs"/>
                </a:rPr>
                <a:t> stress</a:t>
              </a:r>
            </a:p>
          </p:txBody>
        </p:sp>
      </p:grpSp>
      <p:pic>
        <p:nvPicPr>
          <p:cNvPr id="18" name="Grafik 17"/>
          <p:cNvPicPr>
            <a:picLocks noChangeAspect="1"/>
          </p:cNvPicPr>
          <p:nvPr/>
        </p:nvPicPr>
        <p:blipFill>
          <a:blip r:embed="rId5"/>
          <a:stretch>
            <a:fillRect/>
          </a:stretch>
        </p:blipFill>
        <p:spPr>
          <a:xfrm>
            <a:off x="90391" y="895186"/>
            <a:ext cx="11892501" cy="5118724"/>
          </a:xfrm>
          <a:prstGeom prst="rect">
            <a:avLst/>
          </a:prstGeom>
        </p:spPr>
      </p:pic>
      <p:sp>
        <p:nvSpPr>
          <p:cNvPr id="19" name="Ellipse 18"/>
          <p:cNvSpPr/>
          <p:nvPr/>
        </p:nvSpPr>
        <p:spPr>
          <a:xfrm>
            <a:off x="574158" y="1041992"/>
            <a:ext cx="1446028" cy="32579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Ellipse 19"/>
          <p:cNvSpPr/>
          <p:nvPr/>
        </p:nvSpPr>
        <p:spPr>
          <a:xfrm>
            <a:off x="4496726" y="1010093"/>
            <a:ext cx="1184604" cy="65414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Ellipse 20"/>
          <p:cNvSpPr/>
          <p:nvPr/>
        </p:nvSpPr>
        <p:spPr>
          <a:xfrm>
            <a:off x="8239808" y="895185"/>
            <a:ext cx="1286963" cy="7690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Pfeil nach rechts 21"/>
          <p:cNvSpPr/>
          <p:nvPr/>
        </p:nvSpPr>
        <p:spPr>
          <a:xfrm rot="5400000">
            <a:off x="406644" y="3038701"/>
            <a:ext cx="819659" cy="48463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4170383779"/>
      </p:ext>
    </p:extLst>
  </p:cSld>
  <p:clrMapOvr>
    <a:masterClrMapping/>
  </p:clrMapOvr>
  <mc:AlternateContent xmlns:mc="http://schemas.openxmlformats.org/markup-compatibility/2006" xmlns:p14="http://schemas.microsoft.com/office/powerpoint/2010/main">
    <mc:Choice Requires="p14">
      <p:transition spd="slow" p14:dur="2000" advTm="141293"/>
    </mc:Choice>
    <mc:Fallback xmlns="">
      <p:transition spd="slow" advTm="141293"/>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2666999" y="-2667003"/>
            <a:ext cx="6858003" cy="12192000"/>
          </a:xfrm>
          <a:prstGeom prst="rect">
            <a:avLst/>
          </a:prstGeom>
        </p:spPr>
      </p:pic>
      <p:sp>
        <p:nvSpPr>
          <p:cNvPr id="2" name="Titel 1"/>
          <p:cNvSpPr>
            <a:spLocks noGrp="1"/>
          </p:cNvSpPr>
          <p:nvPr>
            <p:ph type="ctrTitle"/>
          </p:nvPr>
        </p:nvSpPr>
        <p:spPr>
          <a:xfrm>
            <a:off x="1524000" y="648224"/>
            <a:ext cx="9144000" cy="5436481"/>
          </a:xfrm>
        </p:spPr>
        <p:txBody>
          <a:bodyPr>
            <a:normAutofit/>
          </a:bodyPr>
          <a:lstStyle/>
          <a:p>
            <a:r>
              <a:rPr lang="de-DE" b="1" dirty="0">
                <a:latin typeface="+mn-lt"/>
              </a:rPr>
              <a:t/>
            </a:r>
            <a:br>
              <a:rPr lang="de-DE" b="1" dirty="0">
                <a:latin typeface="+mn-lt"/>
              </a:rPr>
            </a:br>
            <a:r>
              <a:rPr lang="de-DE" b="1" dirty="0" smtClean="0">
                <a:latin typeface="+mn-lt"/>
              </a:rPr>
              <a:t/>
            </a:r>
            <a:br>
              <a:rPr lang="de-DE" b="1" dirty="0" smtClean="0">
                <a:latin typeface="+mn-lt"/>
              </a:rPr>
            </a:br>
            <a:r>
              <a:rPr lang="de-DE" b="1" dirty="0">
                <a:latin typeface="+mn-lt"/>
              </a:rPr>
              <a:t/>
            </a:r>
            <a:br>
              <a:rPr lang="de-DE" b="1" dirty="0">
                <a:latin typeface="+mn-lt"/>
              </a:rPr>
            </a:br>
            <a:endParaRPr lang="de-DE" sz="2700" dirty="0">
              <a:latin typeface="+mn-lt"/>
            </a:endParaRPr>
          </a:p>
        </p:txBody>
      </p:sp>
      <p:sp>
        <p:nvSpPr>
          <p:cNvPr id="4" name="Textfeld 3"/>
          <p:cNvSpPr txBox="1"/>
          <p:nvPr/>
        </p:nvSpPr>
        <p:spPr>
          <a:xfrm>
            <a:off x="2919046" y="334109"/>
            <a:ext cx="487082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Abiotic</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influences</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on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photosynthesis</a:t>
            </a:r>
            <a:endParaRPr kumimoji="0" lang="de-DE"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feld 4"/>
          <p:cNvSpPr txBox="1"/>
          <p:nvPr/>
        </p:nvSpPr>
        <p:spPr>
          <a:xfrm>
            <a:off x="1207338" y="1444003"/>
            <a:ext cx="9062077" cy="30469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Several</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abiotic</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factors</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influence</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the</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rate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of</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photsynthesis</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a:t>
            </a:r>
          </a:p>
          <a:p>
            <a:pPr marL="342900" marR="0" lvl="0" indent="-342900" algn="l" defTabSz="914400" rtl="0" eaLnBrk="1" fontAlgn="auto" latinLnBrk="0" hangingPunct="1">
              <a:lnSpc>
                <a:spcPct val="100000"/>
              </a:lnSpc>
              <a:spcBef>
                <a:spcPts val="0"/>
              </a:spcBef>
              <a:spcAft>
                <a:spcPts val="1200"/>
              </a:spcAft>
              <a:buClrTx/>
              <a:buSzTx/>
              <a:buFont typeface="+mj-lt"/>
              <a:buAutoNum type="arabicPeriod"/>
              <a:tabLst/>
              <a:defRPr/>
            </a:pPr>
            <a:r>
              <a:rPr kumimoji="0" lang="de-DE" sz="2800" b="1" i="0" u="none" strike="noStrike" kern="1200" cap="none" spc="0" normalizeH="0" baseline="0" noProof="0" dirty="0" smtClean="0">
                <a:ln>
                  <a:noFill/>
                </a:ln>
                <a:solidFill>
                  <a:prstClr val="black"/>
                </a:solidFill>
                <a:effectLst/>
                <a:uLnTx/>
                <a:uFillTx/>
                <a:latin typeface="Calibri" panose="020F0502020204030204"/>
                <a:ea typeface="+mn-ea"/>
                <a:cs typeface="+mn-cs"/>
              </a:rPr>
              <a:t>Light – </a:t>
            </a:r>
            <a:r>
              <a:rPr kumimoji="0" lang="de-DE" sz="2800" b="1" i="0" u="none" strike="noStrike" kern="1200" cap="none" spc="0" normalizeH="0" baseline="0" noProof="0" dirty="0" err="1" smtClean="0">
                <a:ln>
                  <a:noFill/>
                </a:ln>
                <a:solidFill>
                  <a:prstClr val="black"/>
                </a:solidFill>
                <a:effectLst/>
                <a:uLnTx/>
                <a:uFillTx/>
                <a:latin typeface="Calibri" panose="020F0502020204030204"/>
                <a:ea typeface="+mn-ea"/>
                <a:cs typeface="+mn-cs"/>
              </a:rPr>
              <a:t>driving</a:t>
            </a:r>
            <a:r>
              <a:rPr kumimoji="0" lang="de-DE" sz="28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800" b="1" i="0" u="none" strike="noStrike" kern="1200" cap="none" spc="0" normalizeH="0" baseline="0" noProof="0" dirty="0" err="1" smtClean="0">
                <a:ln>
                  <a:noFill/>
                </a:ln>
                <a:solidFill>
                  <a:prstClr val="black"/>
                </a:solidFill>
                <a:effectLst/>
                <a:uLnTx/>
                <a:uFillTx/>
                <a:latin typeface="Calibri" panose="020F0502020204030204"/>
                <a:ea typeface="+mn-ea"/>
                <a:cs typeface="+mn-cs"/>
              </a:rPr>
              <a:t>force</a:t>
            </a:r>
            <a:endParaRPr kumimoji="0" lang="de-DE" sz="2800" b="1"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342900" indent="-342900">
              <a:spcAft>
                <a:spcPts val="1200"/>
              </a:spcAft>
              <a:buFont typeface="+mj-lt"/>
              <a:buAutoNum type="arabicPeriod"/>
            </a:pPr>
            <a:r>
              <a:rPr lang="de-DE" sz="2400" dirty="0" err="1">
                <a:solidFill>
                  <a:prstClr val="black"/>
                </a:solidFill>
              </a:rPr>
              <a:t>Water</a:t>
            </a:r>
            <a:r>
              <a:rPr lang="de-DE" sz="2400" dirty="0">
                <a:solidFill>
                  <a:prstClr val="black"/>
                </a:solidFill>
              </a:rPr>
              <a:t> – </a:t>
            </a:r>
            <a:r>
              <a:rPr lang="de-DE" sz="2400" dirty="0" err="1">
                <a:solidFill>
                  <a:prstClr val="black"/>
                </a:solidFill>
              </a:rPr>
              <a:t>influence</a:t>
            </a:r>
            <a:r>
              <a:rPr lang="de-DE" sz="2400" dirty="0">
                <a:solidFill>
                  <a:prstClr val="black"/>
                </a:solidFill>
              </a:rPr>
              <a:t> on </a:t>
            </a:r>
            <a:r>
              <a:rPr lang="de-DE" sz="2400" dirty="0" err="1">
                <a:solidFill>
                  <a:prstClr val="black"/>
                </a:solidFill>
              </a:rPr>
              <a:t>stomatal</a:t>
            </a:r>
            <a:r>
              <a:rPr lang="de-DE" sz="2400" dirty="0">
                <a:solidFill>
                  <a:prstClr val="black"/>
                </a:solidFill>
              </a:rPr>
              <a:t> </a:t>
            </a:r>
            <a:r>
              <a:rPr lang="de-DE" sz="2400" dirty="0" err="1" smtClean="0">
                <a:solidFill>
                  <a:prstClr val="black"/>
                </a:solidFill>
              </a:rPr>
              <a:t>conductance</a:t>
            </a:r>
            <a:endParaRPr kumimoji="0" lang="de-DE" sz="2400" b="1" i="0" u="none" strike="noStrike" kern="1200" cap="none" spc="0" normalizeH="0" baseline="0" noProof="0" dirty="0">
              <a:ln>
                <a:noFill/>
              </a:ln>
              <a:solidFill>
                <a:prstClr val="black"/>
              </a:solidFill>
              <a:effectLst/>
              <a:uLnTx/>
              <a:uFillTx/>
            </a:endParaRPr>
          </a:p>
          <a:p>
            <a:pPr marL="342900" marR="0" lvl="0" indent="-342900" algn="l" defTabSz="914400" rtl="0" eaLnBrk="1" fontAlgn="auto" latinLnBrk="0" hangingPunct="1">
              <a:lnSpc>
                <a:spcPct val="100000"/>
              </a:lnSpc>
              <a:spcBef>
                <a:spcPts val="0"/>
              </a:spcBef>
              <a:spcAft>
                <a:spcPts val="1200"/>
              </a:spcAft>
              <a:buClrTx/>
              <a:buSzTx/>
              <a:buFont typeface="+mj-lt"/>
              <a:buAutoNum type="arabicPeriod"/>
              <a:tabLst/>
              <a:defRPr/>
            </a:pPr>
            <a:r>
              <a:rPr kumimoji="0" lang="de-DE" sz="2400" b="0" i="0" u="none" strike="noStrike" kern="1200" cap="none" spc="0" normalizeH="0" baseline="0" noProof="0" dirty="0" smtClean="0">
                <a:ln>
                  <a:noFill/>
                </a:ln>
                <a:solidFill>
                  <a:prstClr val="black"/>
                </a:solidFill>
                <a:effectLst/>
                <a:uLnTx/>
                <a:uFillTx/>
                <a:latin typeface="Calibri" panose="020F0502020204030204"/>
                <a:ea typeface="+mn-ea"/>
                <a:cs typeface="+mn-cs"/>
              </a:rPr>
              <a:t>CO2 – „</a:t>
            </a:r>
            <a:r>
              <a:rPr kumimoji="0" lang="de-DE" sz="2400" b="0" i="0" u="none" strike="noStrike" kern="1200" cap="none" spc="0" normalizeH="0" baseline="0" noProof="0" dirty="0" err="1" smtClean="0">
                <a:ln>
                  <a:noFill/>
                </a:ln>
                <a:solidFill>
                  <a:prstClr val="black"/>
                </a:solidFill>
                <a:effectLst/>
                <a:uLnTx/>
                <a:uFillTx/>
                <a:latin typeface="Calibri" panose="020F0502020204030204"/>
                <a:ea typeface="+mn-ea"/>
                <a:cs typeface="+mn-cs"/>
              </a:rPr>
              <a:t>raw</a:t>
            </a:r>
            <a:r>
              <a:rPr kumimoji="0" lang="de-DE" sz="2400" b="0" i="0" u="none" strike="noStrike" kern="1200" cap="none" spc="0" normalizeH="0" baseline="0" noProof="0" dirty="0" smtClean="0">
                <a:ln>
                  <a:noFill/>
                </a:ln>
                <a:solidFill>
                  <a:prstClr val="black"/>
                </a:solidFill>
                <a:effectLst/>
                <a:uLnTx/>
                <a:uFillTx/>
                <a:latin typeface="Calibri" panose="020F0502020204030204"/>
                <a:ea typeface="+mn-ea"/>
                <a:cs typeface="+mn-cs"/>
              </a:rPr>
              <a:t> material“</a:t>
            </a:r>
          </a:p>
          <a:p>
            <a:pPr marL="342900" marR="0" lvl="0" indent="-342900" algn="l" defTabSz="914400" rtl="0" eaLnBrk="1" fontAlgn="auto" latinLnBrk="0" hangingPunct="1">
              <a:lnSpc>
                <a:spcPct val="100000"/>
              </a:lnSpc>
              <a:spcBef>
                <a:spcPts val="0"/>
              </a:spcBef>
              <a:spcAft>
                <a:spcPts val="1200"/>
              </a:spcAft>
              <a:buClrTx/>
              <a:buSzTx/>
              <a:buFont typeface="+mj-lt"/>
              <a:buAutoNum type="arabicPeriod"/>
              <a:tabLst/>
              <a:defRPr/>
            </a:pPr>
            <a:r>
              <a:rPr kumimoji="0" lang="de-DE" sz="2400" b="0" i="0" u="none" strike="noStrike" kern="1200" cap="none" spc="0" normalizeH="0" baseline="0" noProof="0" dirty="0" err="1" smtClean="0">
                <a:ln>
                  <a:noFill/>
                </a:ln>
                <a:solidFill>
                  <a:prstClr val="black"/>
                </a:solidFill>
                <a:effectLst/>
                <a:uLnTx/>
                <a:uFillTx/>
                <a:latin typeface="Calibri" panose="020F0502020204030204"/>
                <a:ea typeface="+mn-ea"/>
                <a:cs typeface="+mn-cs"/>
              </a:rPr>
              <a:t>Temperature</a:t>
            </a:r>
            <a:r>
              <a:rPr kumimoji="0" lang="de-DE" sz="2400" b="0" i="0" u="none" strike="noStrike" kern="1200" cap="none" spc="0" normalizeH="0" baseline="0" noProof="0" dirty="0" smtClean="0">
                <a:ln>
                  <a:noFill/>
                </a:ln>
                <a:solidFill>
                  <a:prstClr val="black"/>
                </a:solidFill>
                <a:effectLst/>
                <a:uLnTx/>
                <a:uFillTx/>
                <a:latin typeface="Calibri" panose="020F0502020204030204"/>
                <a:ea typeface="+mn-ea"/>
                <a:cs typeface="+mn-cs"/>
              </a:rPr>
              <a:t> – </a:t>
            </a:r>
            <a:r>
              <a:rPr kumimoji="0" lang="de-DE" sz="2400" b="0" i="0" u="none" strike="noStrike" kern="1200" cap="none" spc="0" normalizeH="0" baseline="0" noProof="0" dirty="0" err="1" smtClean="0">
                <a:ln>
                  <a:noFill/>
                </a:ln>
                <a:solidFill>
                  <a:prstClr val="black"/>
                </a:solidFill>
                <a:effectLst/>
                <a:uLnTx/>
                <a:uFillTx/>
                <a:latin typeface="Calibri" panose="020F0502020204030204"/>
                <a:ea typeface="+mn-ea"/>
                <a:cs typeface="+mn-cs"/>
              </a:rPr>
              <a:t>operating</a:t>
            </a:r>
            <a:r>
              <a:rPr kumimoji="0" lang="de-DE" sz="24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0" i="0" u="none" strike="noStrike" kern="1200" cap="none" spc="0" normalizeH="0" baseline="0" noProof="0" dirty="0" err="1" smtClean="0">
                <a:ln>
                  <a:noFill/>
                </a:ln>
                <a:solidFill>
                  <a:prstClr val="black"/>
                </a:solidFill>
                <a:effectLst/>
                <a:uLnTx/>
                <a:uFillTx/>
                <a:latin typeface="Calibri" panose="020F0502020204030204"/>
                <a:ea typeface="+mn-ea"/>
                <a:cs typeface="+mn-cs"/>
              </a:rPr>
              <a:t>temperature</a:t>
            </a:r>
            <a:r>
              <a:rPr kumimoji="0" lang="de-DE" sz="24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0" i="0" u="none" strike="noStrike" kern="1200" cap="none" spc="0" normalizeH="0" baseline="0" noProof="0" dirty="0" err="1" smtClean="0">
                <a:ln>
                  <a:noFill/>
                </a:ln>
                <a:solidFill>
                  <a:prstClr val="black"/>
                </a:solidFill>
                <a:effectLst/>
                <a:uLnTx/>
                <a:uFillTx/>
                <a:latin typeface="Calibri" panose="020F0502020204030204"/>
                <a:ea typeface="+mn-ea"/>
                <a:cs typeface="+mn-cs"/>
              </a:rPr>
              <a:t>of</a:t>
            </a:r>
            <a:r>
              <a:rPr kumimoji="0" lang="de-DE" sz="24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0" i="0" u="none" strike="noStrike" kern="1200" cap="none" spc="0" normalizeH="0" baseline="0" noProof="0" dirty="0" err="1" smtClean="0">
                <a:ln>
                  <a:noFill/>
                </a:ln>
                <a:solidFill>
                  <a:prstClr val="black"/>
                </a:solidFill>
                <a:effectLst/>
                <a:uLnTx/>
                <a:uFillTx/>
                <a:latin typeface="Calibri" panose="020F0502020204030204"/>
                <a:ea typeface="+mn-ea"/>
                <a:cs typeface="+mn-cs"/>
              </a:rPr>
              <a:t>enzymes</a:t>
            </a:r>
            <a:r>
              <a:rPr kumimoji="0" lang="de-DE" sz="24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0" i="0" u="none" strike="noStrike" kern="1200" cap="none" spc="0" normalizeH="0" baseline="0" noProof="0" dirty="0" err="1" smtClean="0">
                <a:ln>
                  <a:noFill/>
                </a:ln>
                <a:solidFill>
                  <a:prstClr val="black"/>
                </a:solidFill>
                <a:effectLst/>
                <a:uLnTx/>
                <a:uFillTx/>
                <a:latin typeface="Calibri" panose="020F0502020204030204"/>
                <a:ea typeface="+mn-ea"/>
                <a:cs typeface="+mn-cs"/>
              </a:rPr>
              <a:t>changes</a:t>
            </a:r>
            <a:r>
              <a:rPr kumimoji="0" lang="de-DE" sz="2400" b="0" i="0" u="none" strike="noStrike" kern="1200" cap="none" spc="0" normalizeH="0" baseline="0" noProof="0" dirty="0" smtClean="0">
                <a:ln>
                  <a:noFill/>
                </a:ln>
                <a:solidFill>
                  <a:prstClr val="black"/>
                </a:solidFill>
                <a:effectLst/>
                <a:uLnTx/>
                <a:uFillTx/>
                <a:latin typeface="Calibri" panose="020F0502020204030204"/>
                <a:ea typeface="+mn-ea"/>
                <a:cs typeface="+mn-cs"/>
              </a:rPr>
              <a:t> in sink-</a:t>
            </a:r>
            <a:r>
              <a:rPr kumimoji="0" lang="de-DE" sz="2400" b="0" i="0" u="none" strike="noStrike" kern="1200" cap="none" spc="0" normalizeH="0" baseline="0" noProof="0" dirty="0" err="1" smtClean="0">
                <a:ln>
                  <a:noFill/>
                </a:ln>
                <a:solidFill>
                  <a:prstClr val="black"/>
                </a:solidFill>
                <a:effectLst/>
                <a:uLnTx/>
                <a:uFillTx/>
                <a:latin typeface="Calibri" panose="020F0502020204030204"/>
                <a:ea typeface="+mn-ea"/>
                <a:cs typeface="+mn-cs"/>
              </a:rPr>
              <a:t>strengths</a:t>
            </a:r>
            <a:endParaRPr kumimoji="0" lang="de-DE" sz="24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5744F-E677-42CC-8971-3B32B699ADB5}" type="slidenum">
              <a:rPr kumimoji="0" lang="de-DE" sz="18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de-DE" sz="18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8905459"/>
      </p:ext>
    </p:extLst>
  </p:cSld>
  <p:clrMapOvr>
    <a:masterClrMapping/>
  </p:clrMapOvr>
  <mc:AlternateContent xmlns:mc="http://schemas.openxmlformats.org/markup-compatibility/2006" xmlns:p14="http://schemas.microsoft.com/office/powerpoint/2010/main">
    <mc:Choice Requires="p14">
      <p:transition spd="slow" p14:dur="2000" advTm="52381"/>
    </mc:Choice>
    <mc:Fallback xmlns="">
      <p:transition spd="slow" advTm="52381"/>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Grafik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2666999" y="-2667003"/>
            <a:ext cx="6858003" cy="12192000"/>
          </a:xfrm>
          <a:prstGeom prst="rect">
            <a:avLst/>
          </a:prstGeom>
        </p:spPr>
      </p:pic>
      <p:grpSp>
        <p:nvGrpSpPr>
          <p:cNvPr id="17" name="Gruppieren 16"/>
          <p:cNvGrpSpPr/>
          <p:nvPr/>
        </p:nvGrpSpPr>
        <p:grpSpPr>
          <a:xfrm>
            <a:off x="2244461" y="1228291"/>
            <a:ext cx="6623914" cy="4968552"/>
            <a:chOff x="2244461" y="1228291"/>
            <a:chExt cx="6623914" cy="4968552"/>
          </a:xfrm>
        </p:grpSpPr>
        <p:grpSp>
          <p:nvGrpSpPr>
            <p:cNvPr id="11" name="Gruppieren 10"/>
            <p:cNvGrpSpPr/>
            <p:nvPr/>
          </p:nvGrpSpPr>
          <p:grpSpPr>
            <a:xfrm>
              <a:off x="2244461" y="1228291"/>
              <a:ext cx="6623914" cy="4968552"/>
              <a:chOff x="2244461" y="1228291"/>
              <a:chExt cx="6623914" cy="4968552"/>
            </a:xfrm>
          </p:grpSpPr>
          <p:pic>
            <p:nvPicPr>
              <p:cNvPr id="3" name="Picture 4" descr="ep2e-fig-02-0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4461" y="1228291"/>
                <a:ext cx="6623914"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feld 9"/>
              <p:cNvSpPr txBox="1"/>
              <p:nvPr/>
            </p:nvSpPr>
            <p:spPr>
              <a:xfrm rot="16200000">
                <a:off x="1852751" y="3470286"/>
                <a:ext cx="2849491"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smtClean="0">
                    <a:ln>
                      <a:noFill/>
                    </a:ln>
                    <a:solidFill>
                      <a:prstClr val="black"/>
                    </a:solidFill>
                    <a:effectLst/>
                    <a:uLnTx/>
                    <a:uFillTx/>
                    <a:latin typeface="Calibri" panose="020F0502020204030204"/>
                    <a:ea typeface="+mn-ea"/>
                    <a:cs typeface="+mn-cs"/>
                  </a:rPr>
                  <a:t>Net CO</a:t>
                </a:r>
                <a:r>
                  <a:rPr kumimoji="0" lang="de-DE" sz="1800" b="0" i="0" u="none" strike="noStrike" kern="1200" cap="none" spc="0" normalizeH="0" baseline="-25000" noProof="0" dirty="0" smtClean="0">
                    <a:ln>
                      <a:noFill/>
                    </a:ln>
                    <a:solidFill>
                      <a:prstClr val="black"/>
                    </a:solidFill>
                    <a:effectLst/>
                    <a:uLnTx/>
                    <a:uFillTx/>
                    <a:latin typeface="Calibri" panose="020F0502020204030204"/>
                    <a:ea typeface="+mn-ea"/>
                    <a:cs typeface="+mn-cs"/>
                  </a:rPr>
                  <a:t>2</a:t>
                </a:r>
                <a:r>
                  <a:rPr kumimoji="0" lang="de-DE" sz="18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1800" b="0" i="0" u="none" strike="noStrike" kern="1200" cap="none" spc="0" normalizeH="0" baseline="0" noProof="0" dirty="0" err="1" smtClean="0">
                    <a:ln>
                      <a:noFill/>
                    </a:ln>
                    <a:solidFill>
                      <a:prstClr val="black"/>
                    </a:solidFill>
                    <a:effectLst/>
                    <a:uLnTx/>
                    <a:uFillTx/>
                    <a:latin typeface="Calibri" panose="020F0502020204030204"/>
                    <a:ea typeface="+mn-ea"/>
                    <a:cs typeface="+mn-cs"/>
                  </a:rPr>
                  <a:t>uptake</a:t>
                </a:r>
                <a:r>
                  <a:rPr kumimoji="0" lang="de-DE" sz="18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1800" b="0" i="0" u="none" strike="noStrike" kern="1200" cap="none" spc="0" normalizeH="0" baseline="0" noProof="0" dirty="0" err="1" smtClean="0">
                    <a:ln>
                      <a:noFill/>
                    </a:ln>
                    <a:solidFill>
                      <a:prstClr val="black"/>
                    </a:solidFill>
                    <a:effectLst/>
                    <a:uLnTx/>
                    <a:uFillTx/>
                    <a:latin typeface="Calibri" panose="020F0502020204030204"/>
                    <a:ea typeface="+mn-ea"/>
                    <a:cs typeface="+mn-cs"/>
                  </a:rPr>
                  <a:t>ymol</a:t>
                </a:r>
                <a:r>
                  <a:rPr kumimoji="0" lang="de-DE" sz="1800" b="0" i="0" u="none" strike="noStrike" kern="1200" cap="none" spc="0" normalizeH="0" baseline="0" noProof="0" dirty="0" smtClean="0">
                    <a:ln>
                      <a:noFill/>
                    </a:ln>
                    <a:solidFill>
                      <a:prstClr val="black"/>
                    </a:solidFill>
                    <a:effectLst/>
                    <a:uLnTx/>
                    <a:uFillTx/>
                    <a:latin typeface="Calibri" panose="020F0502020204030204"/>
                    <a:ea typeface="+mn-ea"/>
                    <a:cs typeface="+mn-cs"/>
                  </a:rPr>
                  <a:t> m</a:t>
                </a:r>
                <a:r>
                  <a:rPr kumimoji="0" lang="de-DE" sz="1800" b="0" i="0" u="none" strike="noStrike" kern="1200" cap="none" spc="0" normalizeH="0" baseline="30000" noProof="0" dirty="0" smtClean="0">
                    <a:ln>
                      <a:noFill/>
                    </a:ln>
                    <a:solidFill>
                      <a:prstClr val="black"/>
                    </a:solidFill>
                    <a:effectLst/>
                    <a:uLnTx/>
                    <a:uFillTx/>
                    <a:latin typeface="Calibri" panose="020F0502020204030204"/>
                    <a:ea typeface="+mn-ea"/>
                    <a:cs typeface="+mn-cs"/>
                  </a:rPr>
                  <a:t>-2</a:t>
                </a:r>
                <a:r>
                  <a:rPr kumimoji="0" lang="de-DE" sz="1800" b="0" i="0" u="none" strike="noStrike" kern="1200" cap="none" spc="0" normalizeH="0" baseline="0" noProof="0" dirty="0" smtClean="0">
                    <a:ln>
                      <a:noFill/>
                    </a:ln>
                    <a:solidFill>
                      <a:prstClr val="black"/>
                    </a:solidFill>
                    <a:effectLst/>
                    <a:uLnTx/>
                    <a:uFillTx/>
                    <a:latin typeface="Calibri" panose="020F0502020204030204"/>
                    <a:ea typeface="+mn-ea"/>
                    <a:cs typeface="+mn-cs"/>
                  </a:rPr>
                  <a:t>s</a:t>
                </a:r>
                <a:r>
                  <a:rPr kumimoji="0" lang="de-DE" sz="1800" b="0" i="0" u="none" strike="noStrike" kern="1200" cap="none" spc="0" normalizeH="0" baseline="30000" noProof="0" dirty="0" smtClean="0">
                    <a:ln>
                      <a:noFill/>
                    </a:ln>
                    <a:solidFill>
                      <a:prstClr val="black"/>
                    </a:solidFill>
                    <a:effectLst/>
                    <a:uLnTx/>
                    <a:uFillTx/>
                    <a:latin typeface="Calibri" panose="020F0502020204030204"/>
                    <a:ea typeface="+mn-ea"/>
                    <a:cs typeface="+mn-cs"/>
                  </a:rPr>
                  <a:t>-1</a:t>
                </a:r>
                <a:r>
                  <a:rPr kumimoji="0" lang="de-DE" sz="1800" b="0" i="0" u="none" strike="noStrike" kern="1200" cap="none" spc="0" normalizeH="0" baseline="0" noProof="0" dirty="0" smtClean="0">
                    <a:ln>
                      <a:noFill/>
                    </a:ln>
                    <a:solidFill>
                      <a:prstClr val="black"/>
                    </a:solidFill>
                    <a:effectLst/>
                    <a:uLnTx/>
                    <a:uFillTx/>
                    <a:latin typeface="Calibri" panose="020F0502020204030204"/>
                    <a:ea typeface="+mn-ea"/>
                    <a:cs typeface="+mn-cs"/>
                  </a:rPr>
                  <a:t>)</a:t>
                </a:r>
                <a:endParaRPr kumimoji="0" lang="de-DE" sz="1800" b="0" i="0" u="none" strike="noStrike" kern="1200" cap="none" spc="0" normalizeH="0" baseline="30000" noProof="0" dirty="0">
                  <a:ln>
                    <a:noFill/>
                  </a:ln>
                  <a:solidFill>
                    <a:prstClr val="black"/>
                  </a:solidFill>
                  <a:effectLst/>
                  <a:uLnTx/>
                  <a:uFillTx/>
                  <a:latin typeface="Calibri" panose="020F0502020204030204"/>
                  <a:ea typeface="+mn-ea"/>
                  <a:cs typeface="+mn-cs"/>
                </a:endParaRPr>
              </a:p>
            </p:txBody>
          </p:sp>
        </p:grpSp>
        <p:sp>
          <p:nvSpPr>
            <p:cNvPr id="16" name="Textfeld 15"/>
            <p:cNvSpPr txBox="1"/>
            <p:nvPr/>
          </p:nvSpPr>
          <p:spPr>
            <a:xfrm>
              <a:off x="4188678" y="4676450"/>
              <a:ext cx="3795492"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err="1" smtClean="0">
                  <a:ln>
                    <a:noFill/>
                  </a:ln>
                  <a:solidFill>
                    <a:prstClr val="black"/>
                  </a:solidFill>
                  <a:effectLst/>
                  <a:uLnTx/>
                  <a:uFillTx/>
                  <a:latin typeface="Calibri" panose="020F0502020204030204"/>
                  <a:ea typeface="+mn-ea"/>
                  <a:cs typeface="+mn-cs"/>
                </a:rPr>
                <a:t>Photosynthetically</a:t>
              </a:r>
              <a:r>
                <a:rPr kumimoji="0" lang="de-DE" sz="18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1800" b="0" i="0" u="none" strike="noStrike" kern="1200" cap="none" spc="0" normalizeH="0" baseline="0" noProof="0" dirty="0" err="1" smtClean="0">
                  <a:ln>
                    <a:noFill/>
                  </a:ln>
                  <a:solidFill>
                    <a:prstClr val="black"/>
                  </a:solidFill>
                  <a:effectLst/>
                  <a:uLnTx/>
                  <a:uFillTx/>
                  <a:latin typeface="Calibri" panose="020F0502020204030204"/>
                  <a:ea typeface="+mn-ea"/>
                  <a:cs typeface="+mn-cs"/>
                </a:rPr>
                <a:t>active</a:t>
              </a:r>
              <a:r>
                <a:rPr kumimoji="0" lang="de-DE" sz="18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1800" b="0" i="0" u="none" strike="noStrike" kern="1200" cap="none" spc="0" normalizeH="0" baseline="0" noProof="0" dirty="0" err="1" smtClean="0">
                  <a:ln>
                    <a:noFill/>
                  </a:ln>
                  <a:solidFill>
                    <a:prstClr val="black"/>
                  </a:solidFill>
                  <a:effectLst/>
                  <a:uLnTx/>
                  <a:uFillTx/>
                  <a:latin typeface="Calibri" panose="020F0502020204030204"/>
                  <a:ea typeface="+mn-ea"/>
                  <a:cs typeface="+mn-cs"/>
                </a:rPr>
                <a:t>radiation</a:t>
              </a:r>
              <a:r>
                <a:rPr kumimoji="0" lang="de-DE" sz="1800" b="0" i="0" u="none" strike="noStrike" kern="1200" cap="none" spc="0" normalizeH="0" baseline="0" noProof="0" dirty="0" smtClean="0">
                  <a:ln>
                    <a:noFill/>
                  </a:ln>
                  <a:solidFill>
                    <a:prstClr val="black"/>
                  </a:solidFill>
                  <a:effectLst/>
                  <a:uLnTx/>
                  <a:uFillTx/>
                  <a:latin typeface="Calibri" panose="020F0502020204030204"/>
                  <a:ea typeface="+mn-ea"/>
                  <a:cs typeface="+mn-cs"/>
                </a:rPr>
                <a:t> PAR</a:t>
              </a:r>
              <a:endPar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 name="Textfeld 1"/>
          <p:cNvSpPr txBox="1"/>
          <p:nvPr/>
        </p:nvSpPr>
        <p:spPr>
          <a:xfrm>
            <a:off x="2989751" y="286868"/>
            <a:ext cx="499591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Light-</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effect</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curve</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of</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typical</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C</a:t>
            </a:r>
            <a:r>
              <a:rPr kumimoji="0" lang="de-DE" sz="2400" b="1" i="0" u="none" strike="noStrike" kern="1200" cap="none" spc="0" normalizeH="0" baseline="-25000" noProof="0" dirty="0" smtClean="0">
                <a:ln>
                  <a:noFill/>
                </a:ln>
                <a:solidFill>
                  <a:prstClr val="black"/>
                </a:solidFill>
                <a:effectLst/>
                <a:uLnTx/>
                <a:uFillTx/>
                <a:latin typeface="Calibri" panose="020F0502020204030204"/>
                <a:ea typeface="+mn-ea"/>
                <a:cs typeface="+mn-cs"/>
              </a:rPr>
              <a:t>3</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-plant</a:t>
            </a:r>
            <a:endParaRPr kumimoji="0" lang="de-DE"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9" name="Gruppieren 8"/>
          <p:cNvGrpSpPr/>
          <p:nvPr/>
        </p:nvGrpSpPr>
        <p:grpSpPr>
          <a:xfrm>
            <a:off x="3970112" y="4468563"/>
            <a:ext cx="3825936" cy="1568788"/>
            <a:chOff x="3954070" y="4532820"/>
            <a:chExt cx="3825936" cy="1568788"/>
          </a:xfrm>
        </p:grpSpPr>
        <p:cxnSp>
          <p:nvCxnSpPr>
            <p:cNvPr id="4" name="Gerade Verbindung 20"/>
            <p:cNvCxnSpPr/>
            <p:nvPr/>
          </p:nvCxnSpPr>
          <p:spPr>
            <a:xfrm>
              <a:off x="4174214" y="4532820"/>
              <a:ext cx="288032" cy="792088"/>
            </a:xfrm>
            <a:prstGeom prst="line">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 name="Textfeld 4"/>
            <p:cNvSpPr txBox="1"/>
            <p:nvPr/>
          </p:nvSpPr>
          <p:spPr>
            <a:xfrm>
              <a:off x="3954070" y="5439888"/>
              <a:ext cx="3825936" cy="66172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smtClean="0">
                  <a:ln>
                    <a:noFill/>
                  </a:ln>
                  <a:solidFill>
                    <a:srgbClr val="FF0000"/>
                  </a:solidFill>
                  <a:effectLst/>
                  <a:uLnTx/>
                  <a:uFillTx/>
                  <a:latin typeface="Calibri" panose="020F0502020204030204"/>
                  <a:ea typeface="+mn-ea"/>
                  <a:cs typeface="+mn-cs"/>
                </a:rPr>
                <a:t>Light </a:t>
              </a:r>
              <a:r>
                <a:rPr kumimoji="0" lang="de-DE" sz="1800" b="1" i="0" u="none" strike="noStrike" kern="1200" cap="none" spc="0" normalizeH="0" baseline="0" noProof="0" dirty="0" err="1" smtClean="0">
                  <a:ln>
                    <a:noFill/>
                  </a:ln>
                  <a:solidFill>
                    <a:srgbClr val="FF0000"/>
                  </a:solidFill>
                  <a:effectLst/>
                  <a:uLnTx/>
                  <a:uFillTx/>
                  <a:latin typeface="Calibri" panose="020F0502020204030204"/>
                  <a:ea typeface="+mn-ea"/>
                  <a:cs typeface="+mn-cs"/>
                </a:rPr>
                <a:t>compensation</a:t>
              </a:r>
              <a:endParaRPr kumimoji="0" lang="de-DE" sz="1800" b="1" i="0" u="none" strike="noStrike" kern="1200" cap="none" spc="0" normalizeH="0" baseline="0" noProof="0" dirty="0">
                <a:ln>
                  <a:noFill/>
                </a:ln>
                <a:solidFill>
                  <a:srgbClr val="FF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smtClean="0">
                  <a:ln>
                    <a:noFill/>
                  </a:ln>
                  <a:solidFill>
                    <a:srgbClr val="FF0000"/>
                  </a:solidFill>
                  <a:effectLst/>
                  <a:uLnTx/>
                  <a:uFillTx/>
                  <a:latin typeface="Calibri" panose="020F0502020204030204"/>
                  <a:ea typeface="+mn-ea"/>
                  <a:cs typeface="+mn-cs"/>
                </a:rPr>
                <a:t>= light </a:t>
              </a:r>
              <a:r>
                <a:rPr kumimoji="0" lang="de-DE" sz="1800" b="1" i="0" u="none" strike="noStrike" kern="1200" cap="none" spc="0" normalizeH="0" baseline="0" noProof="0" dirty="0" err="1" smtClean="0">
                  <a:ln>
                    <a:noFill/>
                  </a:ln>
                  <a:solidFill>
                    <a:srgbClr val="FF0000"/>
                  </a:solidFill>
                  <a:effectLst/>
                  <a:uLnTx/>
                  <a:uFillTx/>
                  <a:latin typeface="Calibri" panose="020F0502020204030204"/>
                  <a:ea typeface="+mn-ea"/>
                  <a:cs typeface="+mn-cs"/>
                </a:rPr>
                <a:t>intensity</a:t>
              </a:r>
              <a:r>
                <a:rPr kumimoji="0" lang="de-DE" sz="1800" b="1" i="0" u="none" strike="noStrike" kern="1200" cap="none" spc="0" normalizeH="0" baseline="0" noProof="0" dirty="0" smtClean="0">
                  <a:ln>
                    <a:noFill/>
                  </a:ln>
                  <a:solidFill>
                    <a:srgbClr val="FF0000"/>
                  </a:solidFill>
                  <a:effectLst/>
                  <a:uLnTx/>
                  <a:uFillTx/>
                  <a:latin typeface="Calibri" panose="020F0502020204030204"/>
                  <a:ea typeface="+mn-ea"/>
                  <a:cs typeface="+mn-cs"/>
                </a:rPr>
                <a:t> at </a:t>
              </a:r>
              <a:r>
                <a:rPr kumimoji="0" lang="de-DE" sz="1800" b="1" i="0" u="none" strike="noStrike" kern="1200" cap="none" spc="0" normalizeH="0" baseline="0" noProof="0" dirty="0" err="1" smtClean="0">
                  <a:ln>
                    <a:noFill/>
                  </a:ln>
                  <a:solidFill>
                    <a:srgbClr val="FF0000"/>
                  </a:solidFill>
                  <a:effectLst/>
                  <a:uLnTx/>
                  <a:uFillTx/>
                  <a:latin typeface="Calibri" panose="020F0502020204030204"/>
                  <a:ea typeface="+mn-ea"/>
                  <a:cs typeface="+mn-cs"/>
                </a:rPr>
                <a:t>zero</a:t>
              </a:r>
              <a:r>
                <a:rPr kumimoji="0" lang="de-DE" sz="1800" b="1" i="0" u="none" strike="noStrike" kern="1200" cap="none" spc="0" normalizeH="0" baseline="0" noProof="0" dirty="0" smtClean="0">
                  <a:ln>
                    <a:noFill/>
                  </a:ln>
                  <a:solidFill>
                    <a:srgbClr val="FF0000"/>
                  </a:solidFill>
                  <a:effectLst/>
                  <a:uLnTx/>
                  <a:uFillTx/>
                  <a:latin typeface="Calibri" panose="020F0502020204030204"/>
                  <a:ea typeface="+mn-ea"/>
                  <a:cs typeface="+mn-cs"/>
                </a:rPr>
                <a:t> </a:t>
              </a:r>
              <a:r>
                <a:rPr kumimoji="0" lang="de-DE" sz="1800" b="1" i="0" u="none" strike="noStrike" kern="1200" cap="none" spc="0" normalizeH="0" baseline="0" noProof="0" dirty="0" err="1" smtClean="0">
                  <a:ln>
                    <a:noFill/>
                  </a:ln>
                  <a:solidFill>
                    <a:srgbClr val="FF0000"/>
                  </a:solidFill>
                  <a:effectLst/>
                  <a:uLnTx/>
                  <a:uFillTx/>
                  <a:latin typeface="Calibri" panose="020F0502020204030204"/>
                  <a:ea typeface="+mn-ea"/>
                  <a:cs typeface="+mn-cs"/>
                </a:rPr>
                <a:t>gasexchange</a:t>
              </a:r>
              <a:endParaRPr kumimoji="0" lang="de-DE" sz="1800" b="1" i="0" u="none" strike="noStrike" kern="1200" cap="none" spc="0" normalizeH="0" baseline="0" noProof="0" dirty="0">
                <a:ln>
                  <a:noFill/>
                </a:ln>
                <a:solidFill>
                  <a:srgbClr val="FF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grpSp>
      <p:grpSp>
        <p:nvGrpSpPr>
          <p:cNvPr id="8" name="Gruppieren 7"/>
          <p:cNvGrpSpPr/>
          <p:nvPr/>
        </p:nvGrpSpPr>
        <p:grpSpPr>
          <a:xfrm>
            <a:off x="1754911" y="4972619"/>
            <a:ext cx="1944216" cy="403012"/>
            <a:chOff x="1718103" y="5036876"/>
            <a:chExt cx="1944216" cy="403012"/>
          </a:xfrm>
        </p:grpSpPr>
        <p:sp>
          <p:nvSpPr>
            <p:cNvPr id="6" name="Textfeld 5"/>
            <p:cNvSpPr txBox="1"/>
            <p:nvPr/>
          </p:nvSpPr>
          <p:spPr>
            <a:xfrm>
              <a:off x="1718103" y="5036876"/>
              <a:ext cx="1704184"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err="1">
                  <a:ln>
                    <a:noFill/>
                  </a:ln>
                  <a:solidFill>
                    <a:srgbClr val="FF0000"/>
                  </a:solidFill>
                  <a:effectLst/>
                  <a:uLnTx/>
                  <a:uFillTx/>
                  <a:latin typeface="Calibri" panose="020F0502020204030204"/>
                  <a:ea typeface="+mn-ea"/>
                  <a:cs typeface="+mn-cs"/>
                </a:rPr>
                <a:t>d</a:t>
              </a:r>
              <a:r>
                <a:rPr kumimoji="0" lang="de-DE" sz="1800" b="1" i="0" u="none" strike="noStrike" kern="1200" cap="none" spc="0" normalizeH="0" baseline="0" noProof="0" dirty="0" err="1" smtClean="0">
                  <a:ln>
                    <a:noFill/>
                  </a:ln>
                  <a:solidFill>
                    <a:srgbClr val="FF0000"/>
                  </a:solidFill>
                  <a:effectLst/>
                  <a:uLnTx/>
                  <a:uFillTx/>
                  <a:latin typeface="Calibri" panose="020F0502020204030204"/>
                  <a:ea typeface="+mn-ea"/>
                  <a:cs typeface="+mn-cs"/>
                </a:rPr>
                <a:t>ark</a:t>
              </a:r>
              <a:r>
                <a:rPr kumimoji="0" lang="de-DE" sz="1800" b="1" i="0" u="none" strike="noStrike" kern="1200" cap="none" spc="0" normalizeH="0" baseline="0" noProof="0" dirty="0" smtClean="0">
                  <a:ln>
                    <a:noFill/>
                  </a:ln>
                  <a:solidFill>
                    <a:srgbClr val="FF0000"/>
                  </a:solidFill>
                  <a:effectLst/>
                  <a:uLnTx/>
                  <a:uFillTx/>
                  <a:latin typeface="Calibri" panose="020F0502020204030204"/>
                  <a:ea typeface="+mn-ea"/>
                  <a:cs typeface="+mn-cs"/>
                </a:rPr>
                <a:t> </a:t>
              </a:r>
              <a:r>
                <a:rPr kumimoji="0" lang="de-DE" sz="1800" b="1" i="0" u="none" strike="noStrike" kern="1200" cap="none" spc="0" normalizeH="0" baseline="0" noProof="0" dirty="0" err="1" smtClean="0">
                  <a:ln>
                    <a:noFill/>
                  </a:ln>
                  <a:solidFill>
                    <a:srgbClr val="FF0000"/>
                  </a:solidFill>
                  <a:effectLst/>
                  <a:uLnTx/>
                  <a:uFillTx/>
                  <a:latin typeface="Calibri" panose="020F0502020204030204"/>
                  <a:ea typeface="+mn-ea"/>
                  <a:cs typeface="+mn-cs"/>
                </a:rPr>
                <a:t>respiration</a:t>
              </a:r>
              <a:endParaRPr kumimoji="0" lang="de-DE" sz="18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7" name="Gerade Verbindung 22"/>
            <p:cNvCxnSpPr/>
            <p:nvPr/>
          </p:nvCxnSpPr>
          <p:spPr>
            <a:xfrm flipH="1" flipV="1">
              <a:off x="3302279" y="5252900"/>
              <a:ext cx="360040" cy="186988"/>
            </a:xfrm>
            <a:prstGeom prst="line">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12" name="Textfeld 11">
            <a:extLst>
              <a:ext uri="{FF2B5EF4-FFF2-40B4-BE49-F238E27FC236}">
                <a16:creationId xmlns:a16="http://schemas.microsoft.com/office/drawing/2014/main" id="{8369B9B6-4E13-43C2-BD84-CDA08BCEDF52}"/>
              </a:ext>
            </a:extLst>
          </p:cNvPr>
          <p:cNvSpPr txBox="1"/>
          <p:nvPr/>
        </p:nvSpPr>
        <p:spPr>
          <a:xfrm>
            <a:off x="3796686" y="1321786"/>
            <a:ext cx="3999362" cy="338554"/>
          </a:xfrm>
          <a:prstGeom prst="rect">
            <a:avLst/>
          </a:prstGeom>
          <a:solidFill>
            <a:srgbClr val="FFE3C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err="1">
                <a:ln>
                  <a:noFill/>
                </a:ln>
                <a:solidFill>
                  <a:srgbClr val="FF0000"/>
                </a:solidFill>
                <a:effectLst/>
                <a:uLnTx/>
                <a:uFillTx/>
                <a:latin typeface="Calibri" panose="020F0502020204030204"/>
                <a:ea typeface="+mn-ea"/>
                <a:cs typeface="+mn-cs"/>
              </a:rPr>
              <a:t>m</a:t>
            </a:r>
            <a:r>
              <a:rPr kumimoji="0" lang="de-DE" sz="1600" b="1" i="0" u="none" strike="noStrike" kern="1200" cap="none" spc="0" normalizeH="0" baseline="0" noProof="0" dirty="0" err="1" smtClean="0">
                <a:ln>
                  <a:noFill/>
                </a:ln>
                <a:solidFill>
                  <a:srgbClr val="FF0000"/>
                </a:solidFill>
                <a:effectLst/>
                <a:uLnTx/>
                <a:uFillTx/>
                <a:latin typeface="Calibri" panose="020F0502020204030204"/>
                <a:ea typeface="+mn-ea"/>
                <a:cs typeface="+mn-cs"/>
              </a:rPr>
              <a:t>aximum</a:t>
            </a:r>
            <a:r>
              <a:rPr kumimoji="0" lang="de-DE" sz="1600" b="1" i="0" u="none" strike="noStrike" kern="1200" cap="none" spc="0" normalizeH="0" baseline="0" noProof="0" dirty="0" smtClean="0">
                <a:ln>
                  <a:noFill/>
                </a:ln>
                <a:solidFill>
                  <a:srgbClr val="FF0000"/>
                </a:solidFill>
                <a:effectLst/>
                <a:uLnTx/>
                <a:uFillTx/>
                <a:latin typeface="Calibri" panose="020F0502020204030204"/>
                <a:ea typeface="+mn-ea"/>
                <a:cs typeface="+mn-cs"/>
              </a:rPr>
              <a:t> rate </a:t>
            </a:r>
            <a:r>
              <a:rPr kumimoji="0" lang="de-DE" sz="1600" b="1" i="0" u="none" strike="noStrike" kern="1200" cap="none" spc="0" normalizeH="0" baseline="0" noProof="0" dirty="0" err="1" smtClean="0">
                <a:ln>
                  <a:noFill/>
                </a:ln>
                <a:solidFill>
                  <a:srgbClr val="FF0000"/>
                </a:solidFill>
                <a:effectLst/>
                <a:uLnTx/>
                <a:uFillTx/>
                <a:latin typeface="Calibri" panose="020F0502020204030204"/>
                <a:ea typeface="+mn-ea"/>
                <a:cs typeface="+mn-cs"/>
              </a:rPr>
              <a:t>of</a:t>
            </a:r>
            <a:r>
              <a:rPr kumimoji="0" lang="de-DE" sz="1600" b="1" i="0" u="none" strike="noStrike" kern="1200" cap="none" spc="0" normalizeH="0" baseline="0" noProof="0" dirty="0" smtClean="0">
                <a:ln>
                  <a:noFill/>
                </a:ln>
                <a:solidFill>
                  <a:srgbClr val="FF0000"/>
                </a:solidFill>
                <a:effectLst/>
                <a:uLnTx/>
                <a:uFillTx/>
                <a:latin typeface="Calibri" panose="020F0502020204030204"/>
                <a:ea typeface="+mn-ea"/>
                <a:cs typeface="+mn-cs"/>
              </a:rPr>
              <a:t> </a:t>
            </a:r>
            <a:r>
              <a:rPr kumimoji="0" lang="de-DE" sz="1600" b="1" i="0" u="none" strike="noStrike" kern="1200" cap="none" spc="0" normalizeH="0" baseline="0" noProof="0" dirty="0" err="1" smtClean="0">
                <a:ln>
                  <a:noFill/>
                </a:ln>
                <a:solidFill>
                  <a:srgbClr val="FF0000"/>
                </a:solidFill>
                <a:effectLst/>
                <a:uLnTx/>
                <a:uFillTx/>
                <a:latin typeface="Calibri" panose="020F0502020204030204"/>
                <a:ea typeface="+mn-ea"/>
                <a:cs typeface="+mn-cs"/>
              </a:rPr>
              <a:t>net</a:t>
            </a:r>
            <a:r>
              <a:rPr kumimoji="0" lang="de-DE" sz="1600" b="1" i="0" u="none" strike="noStrike" kern="1200" cap="none" spc="0" normalizeH="0" baseline="0" noProof="0" dirty="0" smtClean="0">
                <a:ln>
                  <a:noFill/>
                </a:ln>
                <a:solidFill>
                  <a:srgbClr val="FF0000"/>
                </a:solidFill>
                <a:effectLst/>
                <a:uLnTx/>
                <a:uFillTx/>
                <a:latin typeface="Calibri" panose="020F0502020204030204"/>
                <a:ea typeface="+mn-ea"/>
                <a:cs typeface="+mn-cs"/>
              </a:rPr>
              <a:t> </a:t>
            </a:r>
            <a:r>
              <a:rPr kumimoji="0" lang="de-DE" sz="1600" b="1" i="0" u="none" strike="noStrike" kern="1200" cap="none" spc="0" normalizeH="0" baseline="0" noProof="0" dirty="0" err="1" smtClean="0">
                <a:ln>
                  <a:noFill/>
                </a:ln>
                <a:solidFill>
                  <a:srgbClr val="FF0000"/>
                </a:solidFill>
                <a:effectLst/>
                <a:uLnTx/>
                <a:uFillTx/>
                <a:latin typeface="Calibri" panose="020F0502020204030204"/>
                <a:ea typeface="+mn-ea"/>
                <a:cs typeface="+mn-cs"/>
              </a:rPr>
              <a:t>photosynthesis</a:t>
            </a:r>
            <a:r>
              <a:rPr kumimoji="0" lang="de-DE" sz="1600" b="1" i="0" u="none" strike="noStrike" kern="1200" cap="none" spc="0" normalizeH="0" baseline="0" noProof="0" dirty="0" smtClean="0">
                <a:ln>
                  <a:noFill/>
                </a:ln>
                <a:solidFill>
                  <a:srgbClr val="FF0000"/>
                </a:solidFill>
                <a:effectLst/>
                <a:uLnTx/>
                <a:uFillTx/>
                <a:latin typeface="Calibri" panose="020F0502020204030204"/>
                <a:ea typeface="+mn-ea"/>
                <a:cs typeface="+mn-cs"/>
              </a:rPr>
              <a:t> (A</a:t>
            </a:r>
            <a:r>
              <a:rPr kumimoji="0" lang="de-DE" sz="1600" b="1" i="0" u="none" strike="noStrike" kern="1200" cap="none" spc="0" normalizeH="0" baseline="-25000" noProof="0" dirty="0" smtClean="0">
                <a:ln>
                  <a:noFill/>
                </a:ln>
                <a:solidFill>
                  <a:srgbClr val="FF0000"/>
                </a:solidFill>
                <a:effectLst/>
                <a:uLnTx/>
                <a:uFillTx/>
                <a:latin typeface="Calibri" panose="020F0502020204030204"/>
                <a:ea typeface="+mn-ea"/>
                <a:cs typeface="+mn-cs"/>
              </a:rPr>
              <a:t>max</a:t>
            </a:r>
            <a:r>
              <a:rPr kumimoji="0" lang="de-DE" sz="1600" b="1" i="0" u="none" strike="noStrike" kern="1200" cap="none" spc="0" normalizeH="0" baseline="0" noProof="0" dirty="0">
                <a:ln>
                  <a:noFill/>
                </a:ln>
                <a:solidFill>
                  <a:srgbClr val="FF0000"/>
                </a:solidFill>
                <a:effectLst/>
                <a:uLnTx/>
                <a:uFillTx/>
                <a:latin typeface="Calibri" panose="020F0502020204030204"/>
                <a:ea typeface="+mn-ea"/>
                <a:cs typeface="+mn-cs"/>
              </a:rPr>
              <a:t>)</a:t>
            </a:r>
          </a:p>
        </p:txBody>
      </p:sp>
      <p:grpSp>
        <p:nvGrpSpPr>
          <p:cNvPr id="33" name="Gruppieren 32"/>
          <p:cNvGrpSpPr/>
          <p:nvPr/>
        </p:nvGrpSpPr>
        <p:grpSpPr>
          <a:xfrm>
            <a:off x="2253424" y="1891653"/>
            <a:ext cx="7063997" cy="3793295"/>
            <a:chOff x="2253424" y="1891653"/>
            <a:chExt cx="7063997" cy="3793295"/>
          </a:xfrm>
        </p:grpSpPr>
        <p:grpSp>
          <p:nvGrpSpPr>
            <p:cNvPr id="27" name="Gruppieren 26"/>
            <p:cNvGrpSpPr/>
            <p:nvPr/>
          </p:nvGrpSpPr>
          <p:grpSpPr>
            <a:xfrm>
              <a:off x="5923403" y="4281854"/>
              <a:ext cx="3394018" cy="1403094"/>
              <a:chOff x="5923403" y="4281854"/>
              <a:chExt cx="3394018" cy="1403094"/>
            </a:xfrm>
          </p:grpSpPr>
          <p:cxnSp>
            <p:nvCxnSpPr>
              <p:cNvPr id="14" name="Gerade Verbindung 14"/>
              <p:cNvCxnSpPr/>
              <p:nvPr/>
            </p:nvCxnSpPr>
            <p:spPr>
              <a:xfrm>
                <a:off x="5923403" y="4281854"/>
                <a:ext cx="2184814" cy="1093777"/>
              </a:xfrm>
              <a:prstGeom prst="line">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5" name="Textfeld 14"/>
              <p:cNvSpPr txBox="1"/>
              <p:nvPr/>
            </p:nvSpPr>
            <p:spPr>
              <a:xfrm>
                <a:off x="7624129" y="5315616"/>
                <a:ext cx="1693292"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smtClean="0">
                    <a:ln>
                      <a:noFill/>
                    </a:ln>
                    <a:solidFill>
                      <a:srgbClr val="FF0000"/>
                    </a:solidFill>
                    <a:effectLst/>
                    <a:uLnTx/>
                    <a:uFillTx/>
                    <a:latin typeface="Calibri" panose="020F0502020204030204"/>
                    <a:ea typeface="+mn-ea"/>
                    <a:cs typeface="+mn-cs"/>
                  </a:rPr>
                  <a:t>Light </a:t>
                </a:r>
                <a:r>
                  <a:rPr kumimoji="0" lang="de-DE" sz="1800" b="1" i="0" u="none" strike="noStrike" kern="1200" cap="none" spc="0" normalizeH="0" baseline="0" noProof="0" dirty="0" err="1" smtClean="0">
                    <a:ln>
                      <a:noFill/>
                    </a:ln>
                    <a:solidFill>
                      <a:srgbClr val="FF0000"/>
                    </a:solidFill>
                    <a:effectLst/>
                    <a:uLnTx/>
                    <a:uFillTx/>
                    <a:latin typeface="Calibri" panose="020F0502020204030204"/>
                    <a:ea typeface="+mn-ea"/>
                    <a:cs typeface="+mn-cs"/>
                  </a:rPr>
                  <a:t>saturation</a:t>
                </a:r>
                <a:endParaRPr kumimoji="0" lang="de-DE" sz="18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grpSp>
        <p:grpSp>
          <p:nvGrpSpPr>
            <p:cNvPr id="32" name="Gruppieren 31"/>
            <p:cNvGrpSpPr/>
            <p:nvPr/>
          </p:nvGrpSpPr>
          <p:grpSpPr>
            <a:xfrm>
              <a:off x="3741940" y="2060930"/>
              <a:ext cx="2121816" cy="2423023"/>
              <a:chOff x="3741940" y="2060930"/>
              <a:chExt cx="2121816" cy="2423023"/>
            </a:xfrm>
          </p:grpSpPr>
          <p:cxnSp>
            <p:nvCxnSpPr>
              <p:cNvPr id="13" name="Gerade Verbindung 11"/>
              <p:cNvCxnSpPr/>
              <p:nvPr/>
            </p:nvCxnSpPr>
            <p:spPr>
              <a:xfrm>
                <a:off x="5847895" y="2076320"/>
                <a:ext cx="15861" cy="2407633"/>
              </a:xfrm>
              <a:prstGeom prst="line">
                <a:avLst/>
              </a:prstGeom>
              <a:ln w="12700">
                <a:solidFill>
                  <a:schemeClr val="tx1">
                    <a:alpha val="7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a:xfrm flipH="1">
                <a:off x="3741940" y="2060930"/>
                <a:ext cx="2113885" cy="0"/>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sp>
          <p:nvSpPr>
            <p:cNvPr id="23" name="Textfeld 22">
              <a:extLst>
                <a:ext uri="{FF2B5EF4-FFF2-40B4-BE49-F238E27FC236}">
                  <a16:creationId xmlns:a16="http://schemas.microsoft.com/office/drawing/2014/main" id="{8369B9B6-4E13-43C2-BD84-CDA08BCEDF52}"/>
                </a:ext>
              </a:extLst>
            </p:cNvPr>
            <p:cNvSpPr txBox="1"/>
            <p:nvPr/>
          </p:nvSpPr>
          <p:spPr>
            <a:xfrm>
              <a:off x="2253424" y="1891653"/>
              <a:ext cx="147265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smtClean="0">
                  <a:ln>
                    <a:noFill/>
                  </a:ln>
                  <a:solidFill>
                    <a:srgbClr val="FF0000"/>
                  </a:solidFill>
                  <a:effectLst/>
                  <a:uLnTx/>
                  <a:uFillTx/>
                  <a:latin typeface="Calibri" panose="020F0502020204030204"/>
                  <a:ea typeface="+mn-ea"/>
                  <a:cs typeface="+mn-cs"/>
                </a:rPr>
                <a:t>90% </a:t>
              </a:r>
              <a:r>
                <a:rPr kumimoji="0" lang="de-DE" sz="1600" b="1" i="0" u="none" strike="noStrike" kern="1200" cap="none" spc="0" normalizeH="0" baseline="0" noProof="0" dirty="0" err="1" smtClean="0">
                  <a:ln>
                    <a:noFill/>
                  </a:ln>
                  <a:solidFill>
                    <a:srgbClr val="FF0000"/>
                  </a:solidFill>
                  <a:effectLst/>
                  <a:uLnTx/>
                  <a:uFillTx/>
                  <a:latin typeface="Calibri" panose="020F0502020204030204"/>
                  <a:ea typeface="+mn-ea"/>
                  <a:cs typeface="+mn-cs"/>
                </a:rPr>
                <a:t>of</a:t>
              </a:r>
              <a:r>
                <a:rPr kumimoji="0" lang="de-DE" sz="1600" b="1" i="0" u="none" strike="noStrike" kern="1200" cap="none" spc="0" normalizeH="0" baseline="0" noProof="0" dirty="0" smtClean="0">
                  <a:ln>
                    <a:noFill/>
                  </a:ln>
                  <a:solidFill>
                    <a:srgbClr val="FF0000"/>
                  </a:solidFill>
                  <a:effectLst/>
                  <a:uLnTx/>
                  <a:uFillTx/>
                  <a:latin typeface="Calibri" panose="020F0502020204030204"/>
                  <a:ea typeface="+mn-ea"/>
                  <a:cs typeface="+mn-cs"/>
                </a:rPr>
                <a:t> (A</a:t>
              </a:r>
              <a:r>
                <a:rPr kumimoji="0" lang="de-DE" sz="1600" b="1" i="0" u="none" strike="noStrike" kern="1200" cap="none" spc="0" normalizeH="0" baseline="-25000" noProof="0" dirty="0" smtClean="0">
                  <a:ln>
                    <a:noFill/>
                  </a:ln>
                  <a:solidFill>
                    <a:srgbClr val="FF0000"/>
                  </a:solidFill>
                  <a:effectLst/>
                  <a:uLnTx/>
                  <a:uFillTx/>
                  <a:latin typeface="Calibri" panose="020F0502020204030204"/>
                  <a:ea typeface="+mn-ea"/>
                  <a:cs typeface="+mn-cs"/>
                </a:rPr>
                <a:t>max</a:t>
              </a:r>
              <a:r>
                <a:rPr kumimoji="0" lang="de-DE" sz="1600" b="1" i="0" u="none" strike="noStrike" kern="1200" cap="none" spc="0" normalizeH="0" baseline="0" noProof="0" dirty="0">
                  <a:ln>
                    <a:noFill/>
                  </a:ln>
                  <a:solidFill>
                    <a:srgbClr val="FF0000"/>
                  </a:solidFill>
                  <a:effectLst/>
                  <a:uLnTx/>
                  <a:uFillTx/>
                  <a:latin typeface="Calibri" panose="020F0502020204030204"/>
                  <a:ea typeface="+mn-ea"/>
                  <a:cs typeface="+mn-cs"/>
                </a:rPr>
                <a:t>)</a:t>
              </a:r>
            </a:p>
          </p:txBody>
        </p:sp>
      </p:grpSp>
      <p:grpSp>
        <p:nvGrpSpPr>
          <p:cNvPr id="29" name="Gruppieren 28"/>
          <p:cNvGrpSpPr/>
          <p:nvPr/>
        </p:nvGrpSpPr>
        <p:grpSpPr>
          <a:xfrm>
            <a:off x="3741940" y="1899785"/>
            <a:ext cx="2217702" cy="792087"/>
            <a:chOff x="3741940" y="1899785"/>
            <a:chExt cx="2217702" cy="792087"/>
          </a:xfrm>
        </p:grpSpPr>
        <p:cxnSp>
          <p:nvCxnSpPr>
            <p:cNvPr id="25" name="Gerade Verbindung mit Pfeil 24"/>
            <p:cNvCxnSpPr/>
            <p:nvPr/>
          </p:nvCxnSpPr>
          <p:spPr>
            <a:xfrm>
              <a:off x="3757489" y="1899785"/>
              <a:ext cx="2202153" cy="1653"/>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feld 25"/>
            <p:cNvSpPr txBox="1"/>
            <p:nvPr/>
          </p:nvSpPr>
          <p:spPr>
            <a:xfrm>
              <a:off x="3741940" y="2045541"/>
              <a:ext cx="161640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l</a:t>
              </a:r>
              <a:r>
                <a:rPr kumimoji="0" lang="de-DE" sz="1800" b="1" i="0" u="none" strike="noStrike" kern="1200" cap="none" spc="0" normalizeH="0" baseline="0" noProof="0" dirty="0" smtClean="0">
                  <a:ln>
                    <a:noFill/>
                  </a:ln>
                  <a:solidFill>
                    <a:srgbClr val="5B9BD5">
                      <a:lumMod val="75000"/>
                    </a:srgbClr>
                  </a:solidFill>
                  <a:effectLst/>
                  <a:uLnTx/>
                  <a:uFillTx/>
                  <a:latin typeface="Calibri" panose="020F0502020204030204"/>
                  <a:ea typeface="+mn-ea"/>
                  <a:cs typeface="+mn-cs"/>
                </a:rPr>
                <a:t>imited </a:t>
              </a:r>
              <a:r>
                <a:rPr kumimoji="0" lang="de-DE" sz="1800" b="1" i="0" u="none" strike="noStrike" kern="1200" cap="none" spc="0" normalizeH="0" baseline="0" noProof="0" dirty="0" err="1" smtClean="0">
                  <a:ln>
                    <a:noFill/>
                  </a:ln>
                  <a:solidFill>
                    <a:srgbClr val="5B9BD5">
                      <a:lumMod val="75000"/>
                    </a:srgbClr>
                  </a:solidFill>
                  <a:effectLst/>
                  <a:uLnTx/>
                  <a:uFillTx/>
                  <a:latin typeface="Calibri" panose="020F0502020204030204"/>
                  <a:ea typeface="+mn-ea"/>
                  <a:cs typeface="+mn-cs"/>
                </a:rPr>
                <a:t>by</a:t>
              </a:r>
              <a:r>
                <a:rPr kumimoji="0" lang="de-DE" sz="1800" b="1" i="0" u="none" strike="noStrike" kern="1200" cap="none" spc="0" normalizeH="0" baseline="0" noProof="0" dirty="0" smtClean="0">
                  <a:ln>
                    <a:noFill/>
                  </a:ln>
                  <a:solidFill>
                    <a:srgbClr val="5B9BD5">
                      <a:lumMod val="75000"/>
                    </a:srgbClr>
                  </a:solidFill>
                  <a:effectLst/>
                  <a:uLnTx/>
                  <a:uFillTx/>
                  <a:latin typeface="Calibri" panose="020F0502020204030204"/>
                  <a:ea typeface="+mn-ea"/>
                  <a:cs typeface="+mn-cs"/>
                </a:rPr>
                <a:t> light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err="1" smtClean="0">
                  <a:ln>
                    <a:noFill/>
                  </a:ln>
                  <a:solidFill>
                    <a:srgbClr val="5B9BD5">
                      <a:lumMod val="75000"/>
                    </a:srgbClr>
                  </a:solidFill>
                  <a:effectLst/>
                  <a:uLnTx/>
                  <a:uFillTx/>
                  <a:latin typeface="Calibri" panose="020F0502020204030204"/>
                  <a:ea typeface="+mn-ea"/>
                  <a:cs typeface="+mn-cs"/>
                </a:rPr>
                <a:t>intensity</a:t>
              </a:r>
              <a:endParaRPr kumimoji="0" lang="de-DE" sz="1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endParaRPr>
            </a:p>
          </p:txBody>
        </p:sp>
      </p:grpSp>
      <p:grpSp>
        <p:nvGrpSpPr>
          <p:cNvPr id="35" name="Gruppieren 34"/>
          <p:cNvGrpSpPr/>
          <p:nvPr/>
        </p:nvGrpSpPr>
        <p:grpSpPr>
          <a:xfrm>
            <a:off x="5923403" y="1970733"/>
            <a:ext cx="2060766" cy="1095974"/>
            <a:chOff x="5923403" y="1970733"/>
            <a:chExt cx="2060766" cy="1095974"/>
          </a:xfrm>
        </p:grpSpPr>
        <p:cxnSp>
          <p:nvCxnSpPr>
            <p:cNvPr id="30" name="Gerade Verbindung mit Pfeil 29"/>
            <p:cNvCxnSpPr/>
            <p:nvPr/>
          </p:nvCxnSpPr>
          <p:spPr>
            <a:xfrm flipV="1">
              <a:off x="6141102" y="1970733"/>
              <a:ext cx="1843067" cy="4457"/>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feld 30"/>
            <p:cNvSpPr txBox="1"/>
            <p:nvPr/>
          </p:nvSpPr>
          <p:spPr>
            <a:xfrm>
              <a:off x="5923403" y="2143377"/>
              <a:ext cx="1483035"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l</a:t>
              </a:r>
              <a:r>
                <a:rPr kumimoji="0" lang="de-DE" sz="1800" b="1" i="0" u="none" strike="noStrike" kern="1200" cap="none" spc="0" normalizeH="0" baseline="0" noProof="0" dirty="0" smtClean="0">
                  <a:ln>
                    <a:noFill/>
                  </a:ln>
                  <a:solidFill>
                    <a:srgbClr val="5B9BD5">
                      <a:lumMod val="75000"/>
                    </a:srgbClr>
                  </a:solidFill>
                  <a:effectLst/>
                  <a:uLnTx/>
                  <a:uFillTx/>
                  <a:latin typeface="Calibri" panose="020F0502020204030204"/>
                  <a:ea typeface="+mn-ea"/>
                  <a:cs typeface="+mn-cs"/>
                </a:rPr>
                <a:t>imited </a:t>
              </a:r>
              <a:r>
                <a:rPr kumimoji="0" lang="de-DE" sz="1800" b="1" i="0" u="none" strike="noStrike" kern="1200" cap="none" spc="0" normalizeH="0" baseline="0" noProof="0" dirty="0" err="1" smtClean="0">
                  <a:ln>
                    <a:noFill/>
                  </a:ln>
                  <a:solidFill>
                    <a:srgbClr val="5B9BD5">
                      <a:lumMod val="75000"/>
                    </a:srgbClr>
                  </a:solidFill>
                  <a:effectLst/>
                  <a:uLnTx/>
                  <a:uFillTx/>
                  <a:latin typeface="Calibri" panose="020F0502020204030204"/>
                  <a:ea typeface="+mn-ea"/>
                  <a:cs typeface="+mn-cs"/>
                </a:rPr>
                <a:t>by</a:t>
              </a:r>
              <a:r>
                <a:rPr kumimoji="0" lang="de-DE" sz="1800" b="1" i="0" u="none" strike="noStrike" kern="1200" cap="none" spc="0" normalizeH="0" baseline="0" noProof="0" dirty="0" smtClean="0">
                  <a:ln>
                    <a:noFill/>
                  </a:ln>
                  <a:solidFill>
                    <a:srgbClr val="5B9BD5">
                      <a:lumMod val="75000"/>
                    </a:srgbClr>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err="1">
                  <a:ln>
                    <a:noFill/>
                  </a:ln>
                  <a:solidFill>
                    <a:srgbClr val="5B9BD5">
                      <a:lumMod val="75000"/>
                    </a:srgbClr>
                  </a:solidFill>
                  <a:effectLst/>
                  <a:uLnTx/>
                  <a:uFillTx/>
                  <a:latin typeface="Calibri" panose="020F0502020204030204"/>
                  <a:ea typeface="+mn-ea"/>
                  <a:cs typeface="+mn-cs"/>
                </a:rPr>
                <a:t>c</a:t>
              </a:r>
              <a:r>
                <a:rPr kumimoji="0" lang="de-DE" sz="1800" b="1" i="0" u="none" strike="noStrike" kern="1200" cap="none" spc="0" normalizeH="0" baseline="0" noProof="0" dirty="0" err="1" smtClean="0">
                  <a:ln>
                    <a:noFill/>
                  </a:ln>
                  <a:solidFill>
                    <a:srgbClr val="5B9BD5">
                      <a:lumMod val="75000"/>
                    </a:srgbClr>
                  </a:solidFill>
                  <a:effectLst/>
                  <a:uLnTx/>
                  <a:uFillTx/>
                  <a:latin typeface="Calibri" panose="020F0502020204030204"/>
                  <a:ea typeface="+mn-ea"/>
                  <a:cs typeface="+mn-cs"/>
                </a:rPr>
                <a:t>arboxylation</a:t>
              </a:r>
              <a:endParaRPr kumimoji="0" lang="de-DE" sz="1800" b="1" i="0" u="none" strike="noStrike" kern="1200" cap="none" spc="0" normalizeH="0" baseline="0" noProof="0" dirty="0" smtClean="0">
                <a:ln>
                  <a:noFill/>
                </a:ln>
                <a:solidFill>
                  <a:srgbClr val="5B9BD5">
                    <a:lumMod val="75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err="1" smtClean="0">
                  <a:ln>
                    <a:noFill/>
                  </a:ln>
                  <a:solidFill>
                    <a:srgbClr val="5B9BD5">
                      <a:lumMod val="75000"/>
                    </a:srgbClr>
                  </a:solidFill>
                  <a:effectLst/>
                  <a:uLnTx/>
                  <a:uFillTx/>
                  <a:latin typeface="Calibri" panose="020F0502020204030204"/>
                  <a:ea typeface="+mn-ea"/>
                  <a:cs typeface="+mn-cs"/>
                </a:rPr>
                <a:t>capacity</a:t>
              </a:r>
              <a:endParaRPr kumimoji="0" lang="de-DE" sz="1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endParaRPr>
            </a:p>
          </p:txBody>
        </p:sp>
      </p:grpSp>
      <p:sp>
        <p:nvSpPr>
          <p:cNvPr id="18" name="Foliennummernplatzhalter 1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smtClean="0">
                <a:ln>
                  <a:noFill/>
                </a:ln>
                <a:solidFill>
                  <a:prstClr val="black">
                    <a:tint val="75000"/>
                  </a:prstClr>
                </a:solidFill>
                <a:effectLst/>
                <a:uLnTx/>
                <a:uFillTx/>
                <a:latin typeface="Calibri" panose="020F0502020204030204"/>
                <a:ea typeface="+mn-ea"/>
                <a:cs typeface="+mn-cs"/>
              </a:rPr>
              <a:t>4</a:t>
            </a:r>
          </a:p>
        </p:txBody>
      </p:sp>
    </p:spTree>
    <p:custDataLst>
      <p:tags r:id="rId1"/>
    </p:custDataLst>
    <p:extLst>
      <p:ext uri="{BB962C8B-B14F-4D97-AF65-F5344CB8AC3E}">
        <p14:creationId xmlns:p14="http://schemas.microsoft.com/office/powerpoint/2010/main" val="343032363"/>
      </p:ext>
    </p:extLst>
  </p:cSld>
  <p:clrMapOvr>
    <a:masterClrMapping/>
  </p:clrMapOvr>
  <mc:AlternateContent xmlns:mc="http://schemas.openxmlformats.org/markup-compatibility/2006" xmlns:p14="http://schemas.microsoft.com/office/powerpoint/2010/main">
    <mc:Choice Requires="p14">
      <p:transition spd="slow" p14:dur="2000" advTm="109022"/>
    </mc:Choice>
    <mc:Fallback xmlns="">
      <p:transition spd="slow" advTm="1090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2666999" y="-2667003"/>
            <a:ext cx="6858003" cy="12192000"/>
          </a:xfrm>
          <a:prstGeom prst="rect">
            <a:avLst/>
          </a:prstGeom>
        </p:spPr>
      </p:pic>
      <p:grpSp>
        <p:nvGrpSpPr>
          <p:cNvPr id="5" name="Gruppieren 4"/>
          <p:cNvGrpSpPr/>
          <p:nvPr/>
        </p:nvGrpSpPr>
        <p:grpSpPr>
          <a:xfrm>
            <a:off x="1828801" y="1059621"/>
            <a:ext cx="7928579" cy="5383836"/>
            <a:chOff x="2715905" y="991382"/>
            <a:chExt cx="7928579" cy="5383836"/>
          </a:xfrm>
        </p:grpSpPr>
        <p:pic>
          <p:nvPicPr>
            <p:cNvPr id="2" name="Grafik 1"/>
            <p:cNvPicPr>
              <a:picLocks noChangeAspect="1"/>
            </p:cNvPicPr>
            <p:nvPr/>
          </p:nvPicPr>
          <p:blipFill>
            <a:blip r:embed="rId4"/>
            <a:stretch>
              <a:fillRect/>
            </a:stretch>
          </p:blipFill>
          <p:spPr>
            <a:xfrm>
              <a:off x="2715905" y="991382"/>
              <a:ext cx="7907740" cy="5360535"/>
            </a:xfrm>
            <a:prstGeom prst="rect">
              <a:avLst/>
            </a:prstGeom>
          </p:spPr>
        </p:pic>
        <p:sp>
          <p:nvSpPr>
            <p:cNvPr id="3" name="Textfeld 2"/>
            <p:cNvSpPr txBox="1"/>
            <p:nvPr/>
          </p:nvSpPr>
          <p:spPr>
            <a:xfrm>
              <a:off x="8767047" y="1201000"/>
              <a:ext cx="18774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smtClean="0">
                  <a:ln>
                    <a:noFill/>
                  </a:ln>
                  <a:solidFill>
                    <a:srgbClr val="FF0000"/>
                  </a:solidFill>
                  <a:effectLst/>
                  <a:uLnTx/>
                  <a:uFillTx/>
                  <a:latin typeface="Calibri" panose="020F0502020204030204"/>
                  <a:ea typeface="+mn-ea"/>
                  <a:cs typeface="+mn-cs"/>
                </a:rPr>
                <a:t>2.000 </a:t>
              </a:r>
              <a:r>
                <a:rPr kumimoji="0" lang="de-DE" sz="1800" b="1" i="0" u="none" strike="noStrike" kern="1200" cap="none" spc="0" normalizeH="0" baseline="0" noProof="0" dirty="0" err="1" smtClean="0">
                  <a:ln>
                    <a:noFill/>
                  </a:ln>
                  <a:solidFill>
                    <a:srgbClr val="FF0000"/>
                  </a:solidFill>
                  <a:effectLst/>
                  <a:uLnTx/>
                  <a:uFillTx/>
                  <a:latin typeface="Calibri" panose="020F0502020204030204"/>
                  <a:ea typeface="+mn-ea"/>
                  <a:cs typeface="+mn-cs"/>
                </a:rPr>
                <a:t>ymol</a:t>
              </a:r>
              <a:r>
                <a:rPr kumimoji="0" lang="de-DE" sz="1800" b="1" i="0" u="none" strike="noStrike" kern="1200" cap="none" spc="0" normalizeH="0" baseline="0" noProof="0" dirty="0" smtClean="0">
                  <a:ln>
                    <a:noFill/>
                  </a:ln>
                  <a:solidFill>
                    <a:srgbClr val="FF0000"/>
                  </a:solidFill>
                  <a:effectLst/>
                  <a:uLnTx/>
                  <a:uFillTx/>
                  <a:latin typeface="Calibri" panose="020F0502020204030204"/>
                  <a:ea typeface="+mn-ea"/>
                  <a:cs typeface="+mn-cs"/>
                </a:rPr>
                <a:t> m</a:t>
              </a:r>
              <a:r>
                <a:rPr kumimoji="0" lang="de-DE" sz="1800" b="1" i="0" u="none" strike="noStrike" kern="1200" cap="none" spc="0" normalizeH="0" baseline="30000" noProof="0" dirty="0" smtClean="0">
                  <a:ln>
                    <a:noFill/>
                  </a:ln>
                  <a:solidFill>
                    <a:srgbClr val="FF0000"/>
                  </a:solidFill>
                  <a:effectLst/>
                  <a:uLnTx/>
                  <a:uFillTx/>
                  <a:latin typeface="Calibri" panose="020F0502020204030204"/>
                  <a:ea typeface="+mn-ea"/>
                  <a:cs typeface="+mn-cs"/>
                </a:rPr>
                <a:t>-2</a:t>
              </a:r>
              <a:r>
                <a:rPr kumimoji="0" lang="de-DE" sz="1800" b="1" i="0" u="none" strike="noStrike" kern="1200" cap="none" spc="0" normalizeH="0" baseline="0" noProof="0" dirty="0" smtClean="0">
                  <a:ln>
                    <a:noFill/>
                  </a:ln>
                  <a:solidFill>
                    <a:srgbClr val="FF0000"/>
                  </a:solidFill>
                  <a:effectLst/>
                  <a:uLnTx/>
                  <a:uFillTx/>
                  <a:latin typeface="Calibri" panose="020F0502020204030204"/>
                  <a:ea typeface="+mn-ea"/>
                  <a:cs typeface="+mn-cs"/>
                </a:rPr>
                <a:t> s</a:t>
              </a:r>
              <a:r>
                <a:rPr kumimoji="0" lang="de-DE" sz="1800" b="1" i="0" u="none" strike="noStrike" kern="1200" cap="none" spc="0" normalizeH="0" baseline="30000" noProof="0" dirty="0" smtClean="0">
                  <a:ln>
                    <a:noFill/>
                  </a:ln>
                  <a:solidFill>
                    <a:srgbClr val="FF0000"/>
                  </a:solidFill>
                  <a:effectLst/>
                  <a:uLnTx/>
                  <a:uFillTx/>
                  <a:latin typeface="Calibri" panose="020F0502020204030204"/>
                  <a:ea typeface="+mn-ea"/>
                  <a:cs typeface="+mn-cs"/>
                </a:rPr>
                <a:t>-1</a:t>
              </a:r>
              <a:endParaRPr kumimoji="0" lang="de-DE" sz="1800" b="1" i="0" u="none" strike="noStrike" kern="1200" cap="none" spc="0" normalizeH="0" baseline="30000" noProof="0" dirty="0">
                <a:ln>
                  <a:noFill/>
                </a:ln>
                <a:solidFill>
                  <a:srgbClr val="FF0000"/>
                </a:solidFill>
                <a:effectLst/>
                <a:uLnTx/>
                <a:uFillTx/>
                <a:latin typeface="Calibri" panose="020F0502020204030204"/>
                <a:ea typeface="+mn-ea"/>
                <a:cs typeface="+mn-cs"/>
              </a:endParaRPr>
            </a:p>
          </p:txBody>
        </p:sp>
        <p:sp>
          <p:nvSpPr>
            <p:cNvPr id="4" name="Textfeld 3"/>
            <p:cNvSpPr txBox="1"/>
            <p:nvPr/>
          </p:nvSpPr>
          <p:spPr>
            <a:xfrm>
              <a:off x="8646491" y="6005886"/>
              <a:ext cx="15824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srgbClr val="FF0000"/>
                  </a:solidFill>
                  <a:effectLst/>
                  <a:uLnTx/>
                  <a:uFillTx/>
                  <a:latin typeface="Calibri" panose="020F0502020204030204"/>
                  <a:ea typeface="+mn-ea"/>
                  <a:cs typeface="+mn-cs"/>
                </a:rPr>
                <a:t>4</a:t>
              </a:r>
              <a:r>
                <a:rPr kumimoji="0" lang="de-DE" sz="1800" b="1" i="0" u="none" strike="noStrike" kern="1200" cap="none" spc="0" normalizeH="0" baseline="0" noProof="0" dirty="0" smtClean="0">
                  <a:ln>
                    <a:noFill/>
                  </a:ln>
                  <a:solidFill>
                    <a:srgbClr val="FF0000"/>
                  </a:solidFill>
                  <a:effectLst/>
                  <a:uLnTx/>
                  <a:uFillTx/>
                  <a:latin typeface="Calibri" panose="020F0502020204030204"/>
                  <a:ea typeface="+mn-ea"/>
                  <a:cs typeface="+mn-cs"/>
                </a:rPr>
                <a:t>0 </a:t>
              </a:r>
              <a:r>
                <a:rPr kumimoji="0" lang="de-DE" sz="1800" b="1" i="0" u="none" strike="noStrike" kern="1200" cap="none" spc="0" normalizeH="0" baseline="0" noProof="0" dirty="0" err="1" smtClean="0">
                  <a:ln>
                    <a:noFill/>
                  </a:ln>
                  <a:solidFill>
                    <a:srgbClr val="FF0000"/>
                  </a:solidFill>
                  <a:effectLst/>
                  <a:uLnTx/>
                  <a:uFillTx/>
                  <a:latin typeface="Calibri" panose="020F0502020204030204"/>
                  <a:ea typeface="+mn-ea"/>
                  <a:cs typeface="+mn-cs"/>
                </a:rPr>
                <a:t>ymol</a:t>
              </a:r>
              <a:r>
                <a:rPr kumimoji="0" lang="de-DE" sz="1800" b="1" i="0" u="none" strike="noStrike" kern="1200" cap="none" spc="0" normalizeH="0" baseline="0" noProof="0" dirty="0" smtClean="0">
                  <a:ln>
                    <a:noFill/>
                  </a:ln>
                  <a:solidFill>
                    <a:srgbClr val="FF0000"/>
                  </a:solidFill>
                  <a:effectLst/>
                  <a:uLnTx/>
                  <a:uFillTx/>
                  <a:latin typeface="Calibri" panose="020F0502020204030204"/>
                  <a:ea typeface="+mn-ea"/>
                  <a:cs typeface="+mn-cs"/>
                </a:rPr>
                <a:t> m</a:t>
              </a:r>
              <a:r>
                <a:rPr kumimoji="0" lang="de-DE" sz="1800" b="1" i="0" u="none" strike="noStrike" kern="1200" cap="none" spc="0" normalizeH="0" baseline="30000" noProof="0" dirty="0" smtClean="0">
                  <a:ln>
                    <a:noFill/>
                  </a:ln>
                  <a:solidFill>
                    <a:srgbClr val="FF0000"/>
                  </a:solidFill>
                  <a:effectLst/>
                  <a:uLnTx/>
                  <a:uFillTx/>
                  <a:latin typeface="Calibri" panose="020F0502020204030204"/>
                  <a:ea typeface="+mn-ea"/>
                  <a:cs typeface="+mn-cs"/>
                </a:rPr>
                <a:t>-2</a:t>
              </a:r>
              <a:r>
                <a:rPr kumimoji="0" lang="de-DE" sz="1800" b="1" i="0" u="none" strike="noStrike" kern="1200" cap="none" spc="0" normalizeH="0" baseline="0" noProof="0" dirty="0" smtClean="0">
                  <a:ln>
                    <a:noFill/>
                  </a:ln>
                  <a:solidFill>
                    <a:srgbClr val="FF0000"/>
                  </a:solidFill>
                  <a:effectLst/>
                  <a:uLnTx/>
                  <a:uFillTx/>
                  <a:latin typeface="Calibri" panose="020F0502020204030204"/>
                  <a:ea typeface="+mn-ea"/>
                  <a:cs typeface="+mn-cs"/>
                </a:rPr>
                <a:t> s</a:t>
              </a:r>
              <a:r>
                <a:rPr kumimoji="0" lang="de-DE" sz="1800" b="1" i="0" u="none" strike="noStrike" kern="1200" cap="none" spc="0" normalizeH="0" baseline="30000" noProof="0" dirty="0" smtClean="0">
                  <a:ln>
                    <a:noFill/>
                  </a:ln>
                  <a:solidFill>
                    <a:srgbClr val="FF0000"/>
                  </a:solidFill>
                  <a:effectLst/>
                  <a:uLnTx/>
                  <a:uFillTx/>
                  <a:latin typeface="Calibri" panose="020F0502020204030204"/>
                  <a:ea typeface="+mn-ea"/>
                  <a:cs typeface="+mn-cs"/>
                </a:rPr>
                <a:t>-1</a:t>
              </a:r>
              <a:endParaRPr kumimoji="0" lang="de-DE" sz="1800" b="1" i="0" u="none" strike="noStrike" kern="1200" cap="none" spc="0" normalizeH="0" baseline="30000" noProof="0" dirty="0">
                <a:ln>
                  <a:noFill/>
                </a:ln>
                <a:solidFill>
                  <a:srgbClr val="FF0000"/>
                </a:solidFill>
                <a:effectLst/>
                <a:uLnTx/>
                <a:uFillTx/>
                <a:latin typeface="Calibri" panose="020F0502020204030204"/>
                <a:ea typeface="+mn-ea"/>
                <a:cs typeface="+mn-cs"/>
              </a:endParaRPr>
            </a:p>
          </p:txBody>
        </p:sp>
      </p:grpSp>
      <p:sp>
        <p:nvSpPr>
          <p:cNvPr id="6" name="Textfeld 5"/>
          <p:cNvSpPr txBox="1"/>
          <p:nvPr/>
        </p:nvSpPr>
        <p:spPr>
          <a:xfrm>
            <a:off x="9757380" y="5589159"/>
            <a:ext cx="243462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smtClean="0">
                <a:ln>
                  <a:noFill/>
                </a:ln>
                <a:solidFill>
                  <a:prstClr val="black"/>
                </a:solidFill>
                <a:effectLst/>
                <a:uLnTx/>
                <a:uFillTx/>
                <a:latin typeface="Calibri" panose="020F0502020204030204"/>
                <a:ea typeface="+mn-ea"/>
                <a:cs typeface="+mn-cs"/>
              </a:rPr>
              <a:t>Verändert nach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smtClean="0">
                <a:ln>
                  <a:noFill/>
                </a:ln>
                <a:solidFill>
                  <a:prstClr val="black"/>
                </a:solidFill>
                <a:effectLst/>
                <a:uLnTx/>
                <a:uFillTx/>
                <a:latin typeface="Calibri" panose="020F0502020204030204"/>
                <a:ea typeface="+mn-ea"/>
                <a:cs typeface="+mn-cs"/>
              </a:rPr>
              <a:t>Nachtigall &amp; Werner 1985</a:t>
            </a:r>
            <a:endPar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feld 6"/>
          <p:cNvSpPr txBox="1"/>
          <p:nvPr/>
        </p:nvSpPr>
        <p:spPr>
          <a:xfrm>
            <a:off x="407436" y="287933"/>
            <a:ext cx="1007346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Decrease</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of</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light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intensity</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within</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the</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forest</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canopy</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in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temperate</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mixed</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forest</a:t>
            </a:r>
            <a:endParaRPr kumimoji="0" lang="de-DE"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oliennummernplatzhalt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smtClean="0">
                <a:ln>
                  <a:noFill/>
                </a:ln>
                <a:solidFill>
                  <a:prstClr val="black">
                    <a:tint val="75000"/>
                  </a:prstClr>
                </a:solidFill>
                <a:effectLst/>
                <a:uLnTx/>
                <a:uFillTx/>
                <a:latin typeface="Calibri" panose="020F0502020204030204"/>
                <a:ea typeface="+mn-ea"/>
                <a:cs typeface="+mn-cs"/>
              </a:rPr>
              <a:t>5</a:t>
            </a:r>
            <a:endParaRPr kumimoji="0" lang="de-DE" sz="18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1255090"/>
      </p:ext>
    </p:extLst>
  </p:cSld>
  <p:clrMapOvr>
    <a:masterClrMapping/>
  </p:clrMapOvr>
  <mc:AlternateContent xmlns:mc="http://schemas.openxmlformats.org/markup-compatibility/2006" xmlns:p14="http://schemas.microsoft.com/office/powerpoint/2010/main">
    <mc:Choice Requires="p14">
      <p:transition spd="slow" p14:dur="2000" advTm="49150"/>
    </mc:Choice>
    <mc:Fallback xmlns="">
      <p:transition spd="slow" advTm="4915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2661219" y="-2667003"/>
            <a:ext cx="6858003" cy="12192000"/>
          </a:xfrm>
          <a:prstGeom prst="rect">
            <a:avLst/>
          </a:prstGeom>
        </p:spPr>
      </p:pic>
      <p:sp>
        <p:nvSpPr>
          <p:cNvPr id="3" name="Textfeld 2"/>
          <p:cNvSpPr txBox="1"/>
          <p:nvPr/>
        </p:nvSpPr>
        <p:spPr>
          <a:xfrm>
            <a:off x="2298170" y="320652"/>
            <a:ext cx="5859681" cy="461665"/>
          </a:xfrm>
          <a:prstGeom prst="rect">
            <a:avLst/>
          </a:prstGeom>
          <a:noFill/>
        </p:spPr>
        <p:txBody>
          <a:bodyPr wrap="none" rtlCol="0">
            <a:spAutoFit/>
          </a:bodyPr>
          <a:lstStyle/>
          <a:p>
            <a:r>
              <a:rPr lang="de-DE" sz="2400" b="1" dirty="0" smtClean="0"/>
              <a:t>Interaction </a:t>
            </a:r>
            <a:r>
              <a:rPr lang="de-DE" sz="2400" b="1" dirty="0" err="1" smtClean="0"/>
              <a:t>of</a:t>
            </a:r>
            <a:r>
              <a:rPr lang="de-DE" sz="2400" b="1" dirty="0" smtClean="0"/>
              <a:t> Light </a:t>
            </a:r>
            <a:r>
              <a:rPr lang="de-DE" sz="2400" b="1" dirty="0" err="1" smtClean="0"/>
              <a:t>reaction</a:t>
            </a:r>
            <a:r>
              <a:rPr lang="de-DE" sz="2400" b="1" dirty="0" smtClean="0"/>
              <a:t> </a:t>
            </a:r>
            <a:r>
              <a:rPr lang="de-DE" sz="2400" b="1" dirty="0" err="1" smtClean="0"/>
              <a:t>and</a:t>
            </a:r>
            <a:r>
              <a:rPr lang="de-DE" sz="2400" b="1" dirty="0" smtClean="0"/>
              <a:t> Calvin Cycle</a:t>
            </a:r>
            <a:endParaRPr lang="de-DE" sz="2400" b="1" dirty="0"/>
          </a:p>
        </p:txBody>
      </p:sp>
      <p:grpSp>
        <p:nvGrpSpPr>
          <p:cNvPr id="17" name="Gruppieren 16"/>
          <p:cNvGrpSpPr/>
          <p:nvPr/>
        </p:nvGrpSpPr>
        <p:grpSpPr>
          <a:xfrm>
            <a:off x="2191753" y="1266487"/>
            <a:ext cx="7226969" cy="5354527"/>
            <a:chOff x="2191753" y="1266487"/>
            <a:chExt cx="7226969" cy="5354527"/>
          </a:xfrm>
        </p:grpSpPr>
        <p:grpSp>
          <p:nvGrpSpPr>
            <p:cNvPr id="16" name="Gruppieren 15"/>
            <p:cNvGrpSpPr/>
            <p:nvPr/>
          </p:nvGrpSpPr>
          <p:grpSpPr>
            <a:xfrm>
              <a:off x="2191753" y="1266487"/>
              <a:ext cx="7226969" cy="5354527"/>
              <a:chOff x="2534653" y="1266487"/>
              <a:chExt cx="7226969" cy="5354527"/>
            </a:xfrm>
          </p:grpSpPr>
          <p:pic>
            <p:nvPicPr>
              <p:cNvPr id="2" name="Grafik 1"/>
              <p:cNvPicPr>
                <a:picLocks noChangeAspect="1"/>
              </p:cNvPicPr>
              <p:nvPr/>
            </p:nvPicPr>
            <p:blipFill>
              <a:blip r:embed="rId4"/>
              <a:stretch>
                <a:fillRect/>
              </a:stretch>
            </p:blipFill>
            <p:spPr>
              <a:xfrm>
                <a:off x="2534653" y="1266487"/>
                <a:ext cx="7226969" cy="5354527"/>
              </a:xfrm>
              <a:prstGeom prst="rect">
                <a:avLst/>
              </a:prstGeom>
            </p:spPr>
          </p:pic>
          <p:sp>
            <p:nvSpPr>
              <p:cNvPr id="6" name="Textfeld 5"/>
              <p:cNvSpPr txBox="1"/>
              <p:nvPr/>
            </p:nvSpPr>
            <p:spPr>
              <a:xfrm>
                <a:off x="3689129" y="3943750"/>
                <a:ext cx="1970691" cy="276999"/>
              </a:xfrm>
              <a:prstGeom prst="rect">
                <a:avLst/>
              </a:prstGeom>
              <a:solidFill>
                <a:schemeClr val="bg1"/>
              </a:solidFill>
            </p:spPr>
            <p:txBody>
              <a:bodyPr wrap="square" rtlCol="0">
                <a:spAutoFit/>
              </a:bodyPr>
              <a:lstStyle/>
              <a:p>
                <a:r>
                  <a:rPr lang="de-DE" sz="1200" b="1" dirty="0" err="1" smtClean="0"/>
                  <a:t>Electron</a:t>
                </a:r>
                <a:r>
                  <a:rPr lang="de-DE" sz="1200" b="1" dirty="0" smtClean="0"/>
                  <a:t> </a:t>
                </a:r>
                <a:r>
                  <a:rPr lang="de-DE" sz="1200" b="1" dirty="0" err="1" smtClean="0"/>
                  <a:t>transport</a:t>
                </a:r>
                <a:r>
                  <a:rPr lang="de-DE" sz="1200" b="1" dirty="0" smtClean="0"/>
                  <a:t> </a:t>
                </a:r>
                <a:r>
                  <a:rPr lang="de-DE" sz="1200" b="1" dirty="0" err="1" smtClean="0"/>
                  <a:t>chain</a:t>
                </a:r>
                <a:endParaRPr lang="de-DE" sz="1200" b="1" dirty="0"/>
              </a:p>
            </p:txBody>
          </p:sp>
          <p:sp>
            <p:nvSpPr>
              <p:cNvPr id="8" name="Textfeld 7"/>
              <p:cNvSpPr txBox="1"/>
              <p:nvPr/>
            </p:nvSpPr>
            <p:spPr>
              <a:xfrm>
                <a:off x="8095597" y="4958256"/>
                <a:ext cx="748054" cy="523220"/>
              </a:xfrm>
              <a:prstGeom prst="rect">
                <a:avLst/>
              </a:prstGeom>
              <a:solidFill>
                <a:schemeClr val="bg1">
                  <a:lumMod val="85000"/>
                </a:schemeClr>
              </a:solidFill>
            </p:spPr>
            <p:txBody>
              <a:bodyPr wrap="square" rtlCol="0">
                <a:spAutoFit/>
              </a:bodyPr>
              <a:lstStyle/>
              <a:p>
                <a:r>
                  <a:rPr lang="de-DE" sz="1200" b="1" dirty="0" err="1" smtClean="0"/>
                  <a:t>starch</a:t>
                </a:r>
                <a:r>
                  <a:rPr lang="de-DE" sz="1200" b="1" dirty="0" smtClean="0"/>
                  <a:t> </a:t>
                </a:r>
              </a:p>
              <a:p>
                <a:r>
                  <a:rPr lang="de-DE" sz="1200" b="1" dirty="0" smtClean="0"/>
                  <a:t>(</a:t>
                </a:r>
                <a:r>
                  <a:rPr lang="de-DE" sz="1200" b="1" dirty="0" err="1" smtClean="0"/>
                  <a:t>storage</a:t>
                </a:r>
                <a:r>
                  <a:rPr lang="de-DE" sz="1200" b="1" dirty="0" smtClean="0"/>
                  <a:t>)</a:t>
                </a:r>
              </a:p>
              <a:p>
                <a:endParaRPr lang="de-DE" sz="400" b="1" dirty="0"/>
              </a:p>
            </p:txBody>
          </p:sp>
          <p:sp>
            <p:nvSpPr>
              <p:cNvPr id="11" name="Textfeld 10"/>
              <p:cNvSpPr txBox="1"/>
              <p:nvPr/>
            </p:nvSpPr>
            <p:spPr>
              <a:xfrm>
                <a:off x="8080159" y="5634574"/>
                <a:ext cx="980768" cy="461665"/>
              </a:xfrm>
              <a:prstGeom prst="rect">
                <a:avLst/>
              </a:prstGeom>
              <a:solidFill>
                <a:schemeClr val="bg1"/>
              </a:solidFill>
            </p:spPr>
            <p:txBody>
              <a:bodyPr wrap="square" rtlCol="0">
                <a:spAutoFit/>
              </a:bodyPr>
              <a:lstStyle/>
              <a:p>
                <a:r>
                  <a:rPr lang="de-DE" sz="1200" b="1" dirty="0" err="1" smtClean="0"/>
                  <a:t>Amino</a:t>
                </a:r>
                <a:r>
                  <a:rPr lang="de-DE" sz="1200" b="1" dirty="0" smtClean="0"/>
                  <a:t> </a:t>
                </a:r>
                <a:r>
                  <a:rPr lang="de-DE" sz="1200" b="1" dirty="0" err="1" smtClean="0"/>
                  <a:t>acids</a:t>
                </a:r>
                <a:endParaRPr lang="de-DE" sz="1200" b="1" dirty="0" smtClean="0"/>
              </a:p>
              <a:p>
                <a:r>
                  <a:rPr lang="de-DE" sz="1200" b="1" dirty="0" err="1" smtClean="0"/>
                  <a:t>Fatty</a:t>
                </a:r>
                <a:r>
                  <a:rPr lang="de-DE" sz="1200" b="1" dirty="0" smtClean="0"/>
                  <a:t> </a:t>
                </a:r>
                <a:r>
                  <a:rPr lang="de-DE" sz="1200" b="1" dirty="0" err="1" smtClean="0"/>
                  <a:t>acids</a:t>
                </a:r>
                <a:endParaRPr lang="de-DE" sz="1200" b="1" dirty="0"/>
              </a:p>
            </p:txBody>
          </p:sp>
          <p:sp>
            <p:nvSpPr>
              <p:cNvPr id="12" name="Textfeld 11"/>
              <p:cNvSpPr txBox="1"/>
              <p:nvPr/>
            </p:nvSpPr>
            <p:spPr>
              <a:xfrm>
                <a:off x="7086599" y="6195448"/>
                <a:ext cx="1418897" cy="276999"/>
              </a:xfrm>
              <a:prstGeom prst="rect">
                <a:avLst/>
              </a:prstGeom>
              <a:solidFill>
                <a:schemeClr val="bg1">
                  <a:lumMod val="65000"/>
                </a:schemeClr>
              </a:solidFill>
            </p:spPr>
            <p:txBody>
              <a:bodyPr wrap="square" rtlCol="0">
                <a:spAutoFit/>
              </a:bodyPr>
              <a:lstStyle/>
              <a:p>
                <a:r>
                  <a:rPr lang="de-DE" sz="1200" b="1" dirty="0" smtClean="0"/>
                  <a:t>Glucose (</a:t>
                </a:r>
                <a:r>
                  <a:rPr lang="de-DE" sz="1200" b="1" dirty="0" err="1" smtClean="0"/>
                  <a:t>export</a:t>
                </a:r>
                <a:r>
                  <a:rPr lang="de-DE" sz="1200" b="1" dirty="0" smtClean="0"/>
                  <a:t>)</a:t>
                </a:r>
                <a:endParaRPr lang="de-DE" sz="1200" b="1" dirty="0"/>
              </a:p>
            </p:txBody>
          </p:sp>
          <p:sp>
            <p:nvSpPr>
              <p:cNvPr id="14" name="Textfeld 13"/>
              <p:cNvSpPr txBox="1"/>
              <p:nvPr/>
            </p:nvSpPr>
            <p:spPr>
              <a:xfrm>
                <a:off x="3418894" y="2297341"/>
                <a:ext cx="540469" cy="307777"/>
              </a:xfrm>
              <a:prstGeom prst="rect">
                <a:avLst/>
              </a:prstGeom>
              <a:solidFill>
                <a:schemeClr val="bg1"/>
              </a:solidFill>
            </p:spPr>
            <p:txBody>
              <a:bodyPr wrap="none" rtlCol="0">
                <a:spAutoFit/>
              </a:bodyPr>
              <a:lstStyle/>
              <a:p>
                <a:r>
                  <a:rPr lang="de-DE" sz="1400" dirty="0" smtClean="0"/>
                  <a:t>Light</a:t>
                </a:r>
                <a:endParaRPr lang="de-DE" sz="1400" dirty="0"/>
              </a:p>
            </p:txBody>
          </p:sp>
        </p:grpSp>
        <p:sp>
          <p:nvSpPr>
            <p:cNvPr id="4" name="Textfeld 3"/>
            <p:cNvSpPr txBox="1"/>
            <p:nvPr/>
          </p:nvSpPr>
          <p:spPr>
            <a:xfrm>
              <a:off x="3346228" y="1443359"/>
              <a:ext cx="1558119" cy="369332"/>
            </a:xfrm>
            <a:prstGeom prst="rect">
              <a:avLst/>
            </a:prstGeom>
            <a:solidFill>
              <a:schemeClr val="bg1"/>
            </a:solidFill>
          </p:spPr>
          <p:txBody>
            <a:bodyPr wrap="none" rtlCol="0">
              <a:spAutoFit/>
            </a:bodyPr>
            <a:lstStyle/>
            <a:p>
              <a:r>
                <a:rPr lang="de-DE" dirty="0" smtClean="0"/>
                <a:t>Light </a:t>
              </a:r>
              <a:r>
                <a:rPr lang="de-DE" dirty="0" err="1" smtClean="0"/>
                <a:t>reactions</a:t>
              </a:r>
              <a:endParaRPr lang="de-DE" dirty="0"/>
            </a:p>
          </p:txBody>
        </p:sp>
        <p:sp>
          <p:nvSpPr>
            <p:cNvPr id="7" name="Textfeld 6"/>
            <p:cNvSpPr txBox="1"/>
            <p:nvPr/>
          </p:nvSpPr>
          <p:spPr>
            <a:xfrm>
              <a:off x="6866232" y="1503024"/>
              <a:ext cx="1286186" cy="369332"/>
            </a:xfrm>
            <a:prstGeom prst="rect">
              <a:avLst/>
            </a:prstGeom>
            <a:solidFill>
              <a:schemeClr val="bg1"/>
            </a:solidFill>
          </p:spPr>
          <p:txBody>
            <a:bodyPr wrap="none" rtlCol="0">
              <a:spAutoFit/>
            </a:bodyPr>
            <a:lstStyle/>
            <a:p>
              <a:r>
                <a:rPr lang="de-DE" dirty="0" smtClean="0"/>
                <a:t>Calvin-</a:t>
              </a:r>
              <a:r>
                <a:rPr lang="de-DE" dirty="0" err="1" smtClean="0"/>
                <a:t>cycle</a:t>
              </a:r>
              <a:endParaRPr lang="de-DE" dirty="0"/>
            </a:p>
          </p:txBody>
        </p:sp>
      </p:grpSp>
      <p:sp>
        <p:nvSpPr>
          <p:cNvPr id="18" name="Foliennummernplatzhalter 17"/>
          <p:cNvSpPr>
            <a:spLocks noGrp="1"/>
          </p:cNvSpPr>
          <p:nvPr>
            <p:ph type="sldNum" sz="quarter" idx="12"/>
          </p:nvPr>
        </p:nvSpPr>
        <p:spPr/>
        <p:txBody>
          <a:bodyPr/>
          <a:lstStyle/>
          <a:p>
            <a:r>
              <a:rPr lang="de-DE" dirty="0" smtClean="0"/>
              <a:t>3</a:t>
            </a:r>
            <a:endParaRPr lang="de-DE" dirty="0"/>
          </a:p>
        </p:txBody>
      </p:sp>
    </p:spTree>
    <p:extLst>
      <p:ext uri="{BB962C8B-B14F-4D97-AF65-F5344CB8AC3E}">
        <p14:creationId xmlns:p14="http://schemas.microsoft.com/office/powerpoint/2010/main" val="398978995"/>
      </p:ext>
    </p:extLst>
  </p:cSld>
  <p:clrMapOvr>
    <a:masterClrMapping/>
  </p:clrMapOvr>
  <mc:AlternateContent xmlns:mc="http://schemas.openxmlformats.org/markup-compatibility/2006" xmlns:p14="http://schemas.microsoft.com/office/powerpoint/2010/main">
    <mc:Choice Requires="p14">
      <p:transition spd="slow" p14:dur="2000" advTm="38628"/>
    </mc:Choice>
    <mc:Fallback xmlns="">
      <p:transition spd="slow" advTm="38628"/>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2666999" y="-2667003"/>
            <a:ext cx="6858003" cy="12192000"/>
          </a:xfrm>
          <a:prstGeom prst="rect">
            <a:avLst/>
          </a:prstGeom>
        </p:spPr>
      </p:pic>
      <p:sp>
        <p:nvSpPr>
          <p:cNvPr id="7" name="Textfeld 6"/>
          <p:cNvSpPr txBox="1"/>
          <p:nvPr/>
        </p:nvSpPr>
        <p:spPr>
          <a:xfrm>
            <a:off x="2091950" y="312950"/>
            <a:ext cx="374455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Acclimation</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and</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Adaptation</a:t>
            </a:r>
            <a:endParaRPr kumimoji="0" lang="de-DE"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7" name="Gruppieren 16"/>
          <p:cNvGrpSpPr/>
          <p:nvPr/>
        </p:nvGrpSpPr>
        <p:grpSpPr>
          <a:xfrm>
            <a:off x="1611557" y="923206"/>
            <a:ext cx="4924425" cy="2794472"/>
            <a:chOff x="1611557" y="923206"/>
            <a:chExt cx="4924425" cy="2794472"/>
          </a:xfrm>
        </p:grpSpPr>
        <p:pic>
          <p:nvPicPr>
            <p:cNvPr id="9" name="Grafik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1557" y="1241178"/>
              <a:ext cx="4924425" cy="2476500"/>
            </a:xfrm>
            <a:prstGeom prst="rect">
              <a:avLst/>
            </a:prstGeom>
          </p:spPr>
        </p:pic>
        <p:sp>
          <p:nvSpPr>
            <p:cNvPr id="10" name="Textfeld 9"/>
            <p:cNvSpPr txBox="1"/>
            <p:nvPr/>
          </p:nvSpPr>
          <p:spPr>
            <a:xfrm>
              <a:off x="1998784" y="923206"/>
              <a:ext cx="393088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smtClean="0">
                  <a:ln>
                    <a:noFill/>
                  </a:ln>
                  <a:solidFill>
                    <a:prstClr val="black"/>
                  </a:solidFill>
                  <a:effectLst/>
                  <a:uLnTx/>
                  <a:uFillTx/>
                  <a:latin typeface="Calibri" panose="020F0502020204030204"/>
                  <a:ea typeface="+mn-ea"/>
                  <a:cs typeface="+mn-cs"/>
                </a:rPr>
                <a:t>Sun </a:t>
              </a:r>
              <a:r>
                <a:rPr kumimoji="0" lang="de-DE" sz="1600" b="0" i="0" u="none" strike="noStrike" kern="1200" cap="none" spc="0" normalizeH="0" baseline="0" noProof="0" dirty="0" err="1" smtClean="0">
                  <a:ln>
                    <a:noFill/>
                  </a:ln>
                  <a:solidFill>
                    <a:prstClr val="black"/>
                  </a:solidFill>
                  <a:effectLst/>
                  <a:uLnTx/>
                  <a:uFillTx/>
                  <a:latin typeface="Calibri" panose="020F0502020204030204"/>
                  <a:ea typeface="+mn-ea"/>
                  <a:cs typeface="+mn-cs"/>
                </a:rPr>
                <a:t>and</a:t>
              </a:r>
              <a:r>
                <a:rPr kumimoji="0" lang="de-DE" sz="16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1600" b="0" i="0" u="none" strike="noStrike" kern="1200" cap="none" spc="0" normalizeH="0" baseline="0" noProof="0" dirty="0" err="1" smtClean="0">
                  <a:ln>
                    <a:noFill/>
                  </a:ln>
                  <a:solidFill>
                    <a:prstClr val="black"/>
                  </a:solidFill>
                  <a:effectLst/>
                  <a:uLnTx/>
                  <a:uFillTx/>
                  <a:latin typeface="Calibri" panose="020F0502020204030204"/>
                  <a:ea typeface="+mn-ea"/>
                  <a:cs typeface="+mn-cs"/>
                </a:rPr>
                <a:t>shade</a:t>
              </a:r>
              <a:r>
                <a:rPr kumimoji="0" lang="de-DE" sz="16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1600" b="0" i="0" u="none" strike="noStrike" kern="1200" cap="none" spc="0" normalizeH="0" baseline="0" noProof="0" dirty="0" err="1" smtClean="0">
                  <a:ln>
                    <a:noFill/>
                  </a:ln>
                  <a:solidFill>
                    <a:prstClr val="black"/>
                  </a:solidFill>
                  <a:effectLst/>
                  <a:uLnTx/>
                  <a:uFillTx/>
                  <a:latin typeface="Calibri" panose="020F0502020204030204"/>
                  <a:ea typeface="+mn-ea"/>
                  <a:cs typeface="+mn-cs"/>
                </a:rPr>
                <a:t>leaves</a:t>
              </a:r>
              <a:r>
                <a:rPr kumimoji="0" lang="de-DE" sz="16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1600" b="0" i="0" u="none" strike="noStrike" kern="1200" cap="none" spc="0" normalizeH="0" baseline="0" noProof="0" dirty="0" err="1" smtClean="0">
                  <a:ln>
                    <a:noFill/>
                  </a:ln>
                  <a:solidFill>
                    <a:prstClr val="black"/>
                  </a:solidFill>
                  <a:effectLst/>
                  <a:uLnTx/>
                  <a:uFillTx/>
                  <a:latin typeface="Calibri" panose="020F0502020204030204"/>
                  <a:ea typeface="+mn-ea"/>
                  <a:cs typeface="+mn-cs"/>
                </a:rPr>
                <a:t>of</a:t>
              </a:r>
              <a:r>
                <a:rPr kumimoji="0" lang="de-DE" sz="16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1600" b="0" i="1" u="none" strike="noStrike" kern="1200" cap="none" spc="0" normalizeH="0" baseline="0" noProof="0" dirty="0" err="1" smtClean="0">
                  <a:ln>
                    <a:noFill/>
                  </a:ln>
                  <a:solidFill>
                    <a:prstClr val="black"/>
                  </a:solidFill>
                  <a:effectLst/>
                  <a:uLnTx/>
                  <a:uFillTx/>
                  <a:latin typeface="Calibri" panose="020F0502020204030204"/>
                  <a:ea typeface="+mn-ea"/>
                  <a:cs typeface="+mn-cs"/>
                </a:rPr>
                <a:t>Arabidopsis</a:t>
              </a:r>
              <a:r>
                <a:rPr kumimoji="0" lang="de-DE" sz="1600" b="0" i="1"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1600" b="0" i="1" u="none" strike="noStrike" kern="1200" cap="none" spc="0" normalizeH="0" baseline="0" noProof="0" dirty="0" err="1" smtClean="0">
                  <a:ln>
                    <a:noFill/>
                  </a:ln>
                  <a:solidFill>
                    <a:prstClr val="black"/>
                  </a:solidFill>
                  <a:effectLst/>
                  <a:uLnTx/>
                  <a:uFillTx/>
                  <a:latin typeface="Calibri" panose="020F0502020204030204"/>
                  <a:ea typeface="+mn-ea"/>
                  <a:cs typeface="+mn-cs"/>
                </a:rPr>
                <a:t>thaliana</a:t>
              </a:r>
              <a:endParaRPr kumimoji="0" lang="de-DE" sz="16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8" name="Gruppieren 17"/>
          <p:cNvGrpSpPr/>
          <p:nvPr/>
        </p:nvGrpSpPr>
        <p:grpSpPr>
          <a:xfrm>
            <a:off x="7744173" y="858890"/>
            <a:ext cx="3582704" cy="2775072"/>
            <a:chOff x="8350842" y="712203"/>
            <a:chExt cx="3582704" cy="2775072"/>
          </a:xfrm>
        </p:grpSpPr>
        <p:pic>
          <p:nvPicPr>
            <p:cNvPr id="12" name="Grafik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50842" y="1081113"/>
              <a:ext cx="3582704" cy="2406162"/>
            </a:xfrm>
            <a:prstGeom prst="rect">
              <a:avLst/>
            </a:prstGeom>
          </p:spPr>
        </p:pic>
        <p:sp>
          <p:nvSpPr>
            <p:cNvPr id="13" name="Textfeld 12"/>
            <p:cNvSpPr txBox="1"/>
            <p:nvPr/>
          </p:nvSpPr>
          <p:spPr>
            <a:xfrm>
              <a:off x="9091322" y="712203"/>
              <a:ext cx="190763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1" u="none" strike="noStrike" kern="1200" cap="none" spc="0" normalizeH="0" baseline="0" noProof="0" dirty="0" err="1">
                  <a:ln>
                    <a:noFill/>
                  </a:ln>
                  <a:solidFill>
                    <a:prstClr val="black"/>
                  </a:solidFill>
                  <a:effectLst/>
                  <a:uLnTx/>
                  <a:uFillTx/>
                  <a:latin typeface="Calibri" panose="020F0502020204030204"/>
                  <a:ea typeface="+mn-ea"/>
                  <a:cs typeface="+mn-cs"/>
                </a:rPr>
                <a:t>Stenocereus</a:t>
              </a:r>
              <a:r>
                <a:rPr kumimoji="0" lang="de-DE" sz="1600" b="0"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de-DE" sz="1600" b="0" i="1" u="none" strike="noStrike" kern="1200" cap="none" spc="0" normalizeH="0" baseline="0" noProof="0" dirty="0" err="1">
                  <a:ln>
                    <a:noFill/>
                  </a:ln>
                  <a:solidFill>
                    <a:prstClr val="black"/>
                  </a:solidFill>
                  <a:effectLst/>
                  <a:uLnTx/>
                  <a:uFillTx/>
                  <a:latin typeface="Calibri" panose="020F0502020204030204"/>
                  <a:ea typeface="+mn-ea"/>
                  <a:cs typeface="+mn-cs"/>
                </a:rPr>
                <a:t>thurberi</a:t>
              </a:r>
              <a:endParaRPr kumimoji="0" lang="de-DE"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9" name="Gruppieren 18"/>
          <p:cNvGrpSpPr/>
          <p:nvPr/>
        </p:nvGrpSpPr>
        <p:grpSpPr>
          <a:xfrm>
            <a:off x="8427474" y="3743254"/>
            <a:ext cx="3429441" cy="2937762"/>
            <a:chOff x="8427474" y="3743254"/>
            <a:chExt cx="3429441" cy="2937762"/>
          </a:xfrm>
        </p:grpSpPr>
        <p:pic>
          <p:nvPicPr>
            <p:cNvPr id="14" name="Grafik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27474" y="4108935"/>
              <a:ext cx="3429441" cy="2572081"/>
            </a:xfrm>
            <a:prstGeom prst="rect">
              <a:avLst/>
            </a:prstGeom>
          </p:spPr>
        </p:pic>
        <p:sp>
          <p:nvSpPr>
            <p:cNvPr id="15" name="Textfeld 14"/>
            <p:cNvSpPr txBox="1"/>
            <p:nvPr/>
          </p:nvSpPr>
          <p:spPr>
            <a:xfrm>
              <a:off x="8914062" y="3743254"/>
              <a:ext cx="202331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1" u="none" strike="noStrike" kern="1200" cap="none" spc="0" normalizeH="0" baseline="0" noProof="0" dirty="0" err="1" smtClean="0">
                  <a:ln>
                    <a:noFill/>
                  </a:ln>
                  <a:solidFill>
                    <a:prstClr val="black"/>
                  </a:solidFill>
                  <a:effectLst/>
                  <a:uLnTx/>
                  <a:uFillTx/>
                  <a:latin typeface="Calibri" panose="020F0502020204030204"/>
                  <a:ea typeface="+mn-ea"/>
                  <a:cs typeface="+mn-cs"/>
                </a:rPr>
                <a:t>Asplenium</a:t>
              </a:r>
              <a:r>
                <a:rPr kumimoji="0" lang="de-DE" sz="1600" b="0" i="1"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1600" b="0" i="1" u="none" strike="noStrike" kern="1200" cap="none" spc="0" normalizeH="0" baseline="0" noProof="0" dirty="0" err="1" smtClean="0">
                  <a:ln>
                    <a:noFill/>
                  </a:ln>
                  <a:solidFill>
                    <a:prstClr val="black"/>
                  </a:solidFill>
                  <a:effectLst/>
                  <a:uLnTx/>
                  <a:uFillTx/>
                  <a:latin typeface="Calibri" panose="020F0502020204030204"/>
                  <a:ea typeface="+mn-ea"/>
                  <a:cs typeface="+mn-cs"/>
                </a:rPr>
                <a:t>paleaceum</a:t>
              </a:r>
              <a:endParaRPr kumimoji="0" lang="de-DE" sz="16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6" name="Textfeld 15"/>
          <p:cNvSpPr txBox="1"/>
          <p:nvPr/>
        </p:nvSpPr>
        <p:spPr>
          <a:xfrm>
            <a:off x="952500" y="4312516"/>
            <a:ext cx="6826099"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err="1" smtClean="0">
                <a:ln>
                  <a:noFill/>
                </a:ln>
                <a:solidFill>
                  <a:prstClr val="black"/>
                </a:solidFill>
                <a:effectLst/>
                <a:uLnTx/>
                <a:uFillTx/>
                <a:latin typeface="Calibri" panose="020F0502020204030204"/>
                <a:ea typeface="+mn-ea"/>
                <a:cs typeface="+mn-cs"/>
              </a:rPr>
              <a:t>Acclimation</a:t>
            </a:r>
            <a:r>
              <a:rPr kumimoji="0" lang="de-DE" sz="1800" b="0" i="0" u="none" strike="noStrike" kern="1200" cap="none" spc="0" normalizeH="0" baseline="0" noProof="0" dirty="0" smtClean="0">
                <a:ln>
                  <a:noFill/>
                </a:ln>
                <a:solidFill>
                  <a:prstClr val="black"/>
                </a:solidFill>
                <a:effectLst/>
                <a:uLnTx/>
                <a:uFillTx/>
                <a:latin typeface="Calibri" panose="020F0502020204030204"/>
                <a:ea typeface="+mn-ea"/>
                <a:cs typeface="+mn-cs"/>
              </a:rPr>
              <a:t> = individual </a:t>
            </a:r>
            <a:r>
              <a:rPr kumimoji="0" lang="de-DE" sz="1800" b="0" i="0" u="none" strike="noStrike" kern="1200" cap="none" spc="0" normalizeH="0" baseline="0" noProof="0" dirty="0" err="1" smtClean="0">
                <a:ln>
                  <a:noFill/>
                </a:ln>
                <a:solidFill>
                  <a:prstClr val="black"/>
                </a:solidFill>
                <a:effectLst/>
                <a:uLnTx/>
                <a:uFillTx/>
                <a:latin typeface="Calibri" panose="020F0502020204030204"/>
                <a:ea typeface="+mn-ea"/>
                <a:cs typeface="+mn-cs"/>
              </a:rPr>
              <a:t>adjustments</a:t>
            </a:r>
            <a:r>
              <a:rPr kumimoji="0" lang="de-DE" sz="18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1800" b="0" i="0" u="none" strike="noStrike" kern="1200" cap="none" spc="0" normalizeH="0" baseline="0" noProof="0" dirty="0" err="1" smtClean="0">
                <a:ln>
                  <a:noFill/>
                </a:ln>
                <a:solidFill>
                  <a:prstClr val="black"/>
                </a:solidFill>
                <a:effectLst/>
                <a:uLnTx/>
                <a:uFillTx/>
                <a:latin typeface="Calibri" panose="020F0502020204030204"/>
                <a:ea typeface="+mn-ea"/>
                <a:cs typeface="+mn-cs"/>
              </a:rPr>
              <a:t>to</a:t>
            </a:r>
            <a:r>
              <a:rPr kumimoji="0" lang="de-DE" sz="1800" b="0" i="0" u="none" strike="noStrike" kern="1200" cap="none" spc="0" normalizeH="0" baseline="0" noProof="0" dirty="0" smtClean="0">
                <a:ln>
                  <a:noFill/>
                </a:ln>
                <a:solidFill>
                  <a:prstClr val="black"/>
                </a:solidFill>
                <a:effectLst/>
                <a:uLnTx/>
                <a:uFillTx/>
                <a:latin typeface="Calibri" panose="020F0502020204030204"/>
                <a:ea typeface="+mn-ea"/>
                <a:cs typeface="+mn-cs"/>
              </a:rPr>
              <a:t> environmental </a:t>
            </a:r>
            <a:r>
              <a:rPr kumimoji="0" lang="de-DE" sz="1800" b="0" i="0" u="none" strike="noStrike" kern="1200" cap="none" spc="0" normalizeH="0" baseline="0" noProof="0" dirty="0" err="1" smtClean="0">
                <a:ln>
                  <a:noFill/>
                </a:ln>
                <a:solidFill>
                  <a:prstClr val="black"/>
                </a:solidFill>
                <a:effectLst/>
                <a:uLnTx/>
                <a:uFillTx/>
                <a:latin typeface="Calibri" panose="020F0502020204030204"/>
                <a:ea typeface="+mn-ea"/>
                <a:cs typeface="+mn-cs"/>
              </a:rPr>
              <a:t>variation</a:t>
            </a:r>
            <a:r>
              <a:rPr kumimoji="0" lang="de-DE" sz="18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1800" b="0" i="0" u="none" strike="noStrike" kern="1200" cap="none" spc="0" normalizeH="0" baseline="0" noProof="0" dirty="0" err="1" smtClean="0">
                <a:ln>
                  <a:noFill/>
                </a:ln>
                <a:solidFill>
                  <a:prstClr val="black"/>
                </a:solidFill>
                <a:effectLst/>
                <a:uLnTx/>
                <a:uFillTx/>
                <a:latin typeface="Calibri" panose="020F0502020204030204"/>
                <a:ea typeface="+mn-ea"/>
                <a:cs typeface="+mn-cs"/>
              </a:rPr>
              <a:t>within</a:t>
            </a:r>
            <a:endParaRPr kumimoji="0" lang="de-DE" sz="1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err="1" smtClean="0">
                <a:ln>
                  <a:noFill/>
                </a:ln>
                <a:solidFill>
                  <a:prstClr val="black"/>
                </a:solidFill>
                <a:effectLst/>
                <a:uLnTx/>
                <a:uFillTx/>
                <a:latin typeface="Calibri" panose="020F0502020204030204"/>
                <a:ea typeface="+mn-ea"/>
                <a:cs typeface="+mn-cs"/>
              </a:rPr>
              <a:t>genetic</a:t>
            </a:r>
            <a:r>
              <a:rPr kumimoji="0" lang="de-DE" sz="18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1800" b="0" i="0" u="none" strike="noStrike" kern="1200" cap="none" spc="0" normalizeH="0" baseline="0" noProof="0" dirty="0" err="1" smtClean="0">
                <a:ln>
                  <a:noFill/>
                </a:ln>
                <a:solidFill>
                  <a:prstClr val="black"/>
                </a:solidFill>
                <a:effectLst/>
                <a:uLnTx/>
                <a:uFillTx/>
                <a:latin typeface="Calibri" panose="020F0502020204030204"/>
                <a:ea typeface="+mn-ea"/>
                <a:cs typeface="+mn-cs"/>
              </a:rPr>
              <a:t>constraints</a:t>
            </a:r>
            <a:r>
              <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de-DE" sz="1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1800"/>
              </a:spcAft>
              <a:buClrTx/>
              <a:buSzTx/>
              <a:buFont typeface="Wingdings" panose="05000000000000000000" pitchFamily="2" charset="2"/>
              <a:buChar char="à"/>
              <a:tabLst/>
              <a:defRPr/>
            </a:pPr>
            <a:r>
              <a:rPr kumimoji="0" lang="de-DE" sz="1800" b="0" i="0" u="none" strike="noStrike" kern="1200" cap="none" spc="0" normalizeH="0" baseline="0" noProof="0" dirty="0" err="1" smtClean="0">
                <a:ln>
                  <a:noFill/>
                </a:ln>
                <a:solidFill>
                  <a:prstClr val="black"/>
                </a:solidFill>
                <a:effectLst/>
                <a:uLnTx/>
                <a:uFillTx/>
                <a:latin typeface="Calibri" panose="020F0502020204030204"/>
                <a:ea typeface="+mn-ea"/>
                <a:cs typeface="+mn-cs"/>
                <a:sym typeface="Wingdings" panose="05000000000000000000" pitchFamily="2" charset="2"/>
              </a:rPr>
              <a:t>Phenotypic</a:t>
            </a:r>
            <a:r>
              <a:rPr kumimoji="0" lang="de-DE" sz="1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 </a:t>
            </a:r>
            <a:r>
              <a:rPr kumimoji="0" lang="de-DE" sz="1800" b="0" i="0" u="none" strike="noStrike" kern="1200" cap="none" spc="0" normalizeH="0" baseline="0" noProof="0" dirty="0" err="1" smtClean="0">
                <a:ln>
                  <a:noFill/>
                </a:ln>
                <a:solidFill>
                  <a:prstClr val="black"/>
                </a:solidFill>
                <a:effectLst/>
                <a:uLnTx/>
                <a:uFillTx/>
                <a:latin typeface="Calibri" panose="020F0502020204030204"/>
                <a:ea typeface="+mn-ea"/>
                <a:cs typeface="+mn-cs"/>
                <a:sym typeface="Wingdings" panose="05000000000000000000" pitchFamily="2" charset="2"/>
              </a:rPr>
              <a:t>plasticity</a:t>
            </a:r>
            <a:endParaRPr kumimoji="0" lang="de-DE" sz="1800" b="0" i="0" u="none" strike="noStrike" kern="120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endParaRPr>
          </a:p>
        </p:txBody>
      </p:sp>
      <p:sp>
        <p:nvSpPr>
          <p:cNvPr id="20" name="Textfeld 19"/>
          <p:cNvSpPr txBox="1"/>
          <p:nvPr/>
        </p:nvSpPr>
        <p:spPr>
          <a:xfrm>
            <a:off x="952500" y="5393467"/>
            <a:ext cx="6476388"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Adaptation = </a:t>
            </a:r>
            <a:r>
              <a:rPr kumimoji="0" lang="de-DE" sz="1800" b="0" i="0" u="none" strike="noStrike" kern="1200" cap="none" spc="0" normalizeH="0" baseline="0" noProof="0" dirty="0" err="1">
                <a:ln>
                  <a:noFill/>
                </a:ln>
                <a:solidFill>
                  <a:prstClr val="black"/>
                </a:solidFill>
                <a:effectLst/>
                <a:uLnTx/>
                <a:uFillTx/>
                <a:latin typeface="Calibri" panose="020F0502020204030204"/>
                <a:ea typeface="+mn-ea"/>
                <a:cs typeface="+mn-cs"/>
                <a:sym typeface="Wingdings" panose="05000000000000000000" pitchFamily="2" charset="2"/>
              </a:rPr>
              <a:t>evolutionary</a:t>
            </a:r>
            <a:r>
              <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a:t>
            </a:r>
            <a:r>
              <a:rPr kumimoji="0" lang="de-DE" sz="1800" b="0" i="0" u="none" strike="noStrike" kern="1200" cap="none" spc="0" normalizeH="0" baseline="0" noProof="0" dirty="0" err="1">
                <a:ln>
                  <a:noFill/>
                </a:ln>
                <a:solidFill>
                  <a:prstClr val="black"/>
                </a:solidFill>
                <a:effectLst/>
                <a:uLnTx/>
                <a:uFillTx/>
                <a:latin typeface="Calibri" panose="020F0502020204030204"/>
                <a:ea typeface="+mn-ea"/>
                <a:cs typeface="+mn-cs"/>
                <a:sym typeface="Wingdings" panose="05000000000000000000" pitchFamily="2" charset="2"/>
              </a:rPr>
              <a:t>adjustment</a:t>
            </a:r>
            <a:r>
              <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a:t>
            </a:r>
            <a:r>
              <a:rPr kumimoji="0" lang="de-DE" sz="1800" b="0" i="0" u="none" strike="noStrike" kern="1200" cap="none" spc="0" normalizeH="0" baseline="0" noProof="0" dirty="0" err="1">
                <a:ln>
                  <a:noFill/>
                </a:ln>
                <a:solidFill>
                  <a:prstClr val="black"/>
                </a:solidFill>
                <a:effectLst/>
                <a:uLnTx/>
                <a:uFillTx/>
                <a:latin typeface="Calibri" panose="020F0502020204030204"/>
                <a:ea typeface="+mn-ea"/>
                <a:cs typeface="+mn-cs"/>
                <a:sym typeface="Wingdings" panose="05000000000000000000" pitchFamily="2" charset="2"/>
              </a:rPr>
              <a:t>to</a:t>
            </a:r>
            <a:r>
              <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a:t>
            </a:r>
            <a:r>
              <a:rPr kumimoji="0" lang="de-DE" sz="1800" b="0" i="0" u="none" strike="noStrike" kern="1200" cap="none" spc="0" normalizeH="0" baseline="0" noProof="0" dirty="0" err="1">
                <a:ln>
                  <a:noFill/>
                </a:ln>
                <a:solidFill>
                  <a:prstClr val="black"/>
                </a:solidFill>
                <a:effectLst/>
                <a:uLnTx/>
                <a:uFillTx/>
                <a:latin typeface="Calibri" panose="020F0502020204030204"/>
                <a:ea typeface="+mn-ea"/>
                <a:cs typeface="+mn-cs"/>
                <a:sym typeface="Wingdings" panose="05000000000000000000" pitchFamily="2" charset="2"/>
              </a:rPr>
              <a:t>regular</a:t>
            </a:r>
            <a:r>
              <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a:t>
            </a:r>
            <a:r>
              <a:rPr kumimoji="0" lang="de-DE" sz="1800" b="0" i="0" u="none" strike="noStrike" kern="1200" cap="none" spc="0" normalizeH="0" baseline="0" noProof="0" dirty="0" err="1">
                <a:ln>
                  <a:noFill/>
                </a:ln>
                <a:solidFill>
                  <a:prstClr val="black"/>
                </a:solidFill>
                <a:effectLst/>
                <a:uLnTx/>
                <a:uFillTx/>
                <a:latin typeface="Calibri" panose="020F0502020204030204"/>
                <a:ea typeface="+mn-ea"/>
                <a:cs typeface="+mn-cs"/>
                <a:sym typeface="Wingdings" panose="05000000000000000000" pitchFamily="2" charset="2"/>
              </a:rPr>
              <a:t>growth</a:t>
            </a:r>
            <a:r>
              <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a:t>
            </a:r>
            <a:r>
              <a:rPr kumimoji="0" lang="de-DE" sz="1800" b="0" i="0" u="none" strike="noStrike" kern="1200" cap="none" spc="0" normalizeH="0" baseline="0" noProof="0" dirty="0" err="1">
                <a:ln>
                  <a:noFill/>
                </a:ln>
                <a:solidFill>
                  <a:prstClr val="black"/>
                </a:solidFill>
                <a:effectLst/>
                <a:uLnTx/>
                <a:uFillTx/>
                <a:latin typeface="Calibri" panose="020F0502020204030204"/>
                <a:ea typeface="+mn-ea"/>
                <a:cs typeface="+mn-cs"/>
                <a:sym typeface="Wingdings" panose="05000000000000000000" pitchFamily="2" charset="2"/>
              </a:rPr>
              <a:t>conditions</a:t>
            </a:r>
            <a:endPar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a:t>
            </a:r>
            <a:r>
              <a:rPr kumimoji="0" lang="de-DE" sz="1800" b="0" i="0" u="none" strike="noStrike" kern="1200" cap="none" spc="0" normalizeH="0" baseline="0" noProof="0" dirty="0" err="1">
                <a:ln>
                  <a:noFill/>
                </a:ln>
                <a:solidFill>
                  <a:prstClr val="black"/>
                </a:solidFill>
                <a:effectLst/>
                <a:uLnTx/>
                <a:uFillTx/>
                <a:latin typeface="Calibri" panose="020F0502020204030204"/>
                <a:ea typeface="+mn-ea"/>
                <a:cs typeface="+mn-cs"/>
                <a:sym typeface="Wingdings" panose="05000000000000000000" pitchFamily="2" charset="2"/>
              </a:rPr>
              <a:t>Genetically</a:t>
            </a:r>
            <a:r>
              <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a:t>
            </a:r>
            <a:r>
              <a:rPr kumimoji="0" lang="de-DE" sz="1800" b="0" i="0" u="none" strike="noStrike" kern="1200" cap="none" spc="0" normalizeH="0" baseline="0" noProof="0" dirty="0" err="1">
                <a:ln>
                  <a:noFill/>
                </a:ln>
                <a:solidFill>
                  <a:prstClr val="black"/>
                </a:solidFill>
                <a:effectLst/>
                <a:uLnTx/>
                <a:uFillTx/>
                <a:latin typeface="Calibri" panose="020F0502020204030204"/>
                <a:ea typeface="+mn-ea"/>
                <a:cs typeface="+mn-cs"/>
                <a:sym typeface="Wingdings" panose="05000000000000000000" pitchFamily="2" charset="2"/>
              </a:rPr>
              <a:t>manifested</a:t>
            </a:r>
            <a:endPar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Foliennummernplatzhalt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smtClean="0">
                <a:ln>
                  <a:noFill/>
                </a:ln>
                <a:solidFill>
                  <a:prstClr val="black">
                    <a:tint val="75000"/>
                  </a:prstClr>
                </a:solidFill>
                <a:effectLst/>
                <a:uLnTx/>
                <a:uFillTx/>
                <a:latin typeface="Calibri" panose="020F0502020204030204"/>
                <a:ea typeface="+mn-ea"/>
                <a:cs typeface="+mn-cs"/>
              </a:rPr>
              <a:t>6</a:t>
            </a:r>
            <a:endParaRPr kumimoji="0" lang="de-DE" sz="18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120256119"/>
      </p:ext>
    </p:extLst>
  </p:cSld>
  <p:clrMapOvr>
    <a:masterClrMapping/>
  </p:clrMapOvr>
  <mc:AlternateContent xmlns:mc="http://schemas.openxmlformats.org/markup-compatibility/2006" xmlns:p14="http://schemas.microsoft.com/office/powerpoint/2010/main">
    <mc:Choice Requires="p14">
      <p:transition spd="slow" p14:dur="2000" advTm="44432"/>
    </mc:Choice>
    <mc:Fallback xmlns="">
      <p:transition spd="slow" advTm="44432"/>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fik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2666999" y="-2667003"/>
            <a:ext cx="6858003" cy="12192000"/>
          </a:xfrm>
          <a:prstGeom prst="rect">
            <a:avLst/>
          </a:prstGeom>
        </p:spPr>
      </p:pic>
      <p:grpSp>
        <p:nvGrpSpPr>
          <p:cNvPr id="27" name="Gruppieren 26"/>
          <p:cNvGrpSpPr/>
          <p:nvPr/>
        </p:nvGrpSpPr>
        <p:grpSpPr>
          <a:xfrm>
            <a:off x="2244461" y="1228291"/>
            <a:ext cx="6623914" cy="4968552"/>
            <a:chOff x="2244461" y="1228291"/>
            <a:chExt cx="6623914" cy="4968552"/>
          </a:xfrm>
        </p:grpSpPr>
        <p:grpSp>
          <p:nvGrpSpPr>
            <p:cNvPr id="28" name="Gruppieren 27"/>
            <p:cNvGrpSpPr/>
            <p:nvPr/>
          </p:nvGrpSpPr>
          <p:grpSpPr>
            <a:xfrm>
              <a:off x="2244461" y="1228291"/>
              <a:ext cx="6623914" cy="4968552"/>
              <a:chOff x="2244461" y="1228291"/>
              <a:chExt cx="6623914" cy="4968552"/>
            </a:xfrm>
          </p:grpSpPr>
          <p:pic>
            <p:nvPicPr>
              <p:cNvPr id="33" name="Picture 4" descr="ep2e-fig-02-0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4461" y="1228291"/>
                <a:ext cx="6623914"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Textfeld 33"/>
              <p:cNvSpPr txBox="1"/>
              <p:nvPr/>
            </p:nvSpPr>
            <p:spPr>
              <a:xfrm rot="16200000">
                <a:off x="1852751" y="3470286"/>
                <a:ext cx="2849491"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smtClean="0">
                    <a:ln>
                      <a:noFill/>
                    </a:ln>
                    <a:solidFill>
                      <a:prstClr val="black"/>
                    </a:solidFill>
                    <a:effectLst/>
                    <a:uLnTx/>
                    <a:uFillTx/>
                    <a:latin typeface="Calibri" panose="020F0502020204030204"/>
                    <a:ea typeface="+mn-ea"/>
                    <a:cs typeface="+mn-cs"/>
                  </a:rPr>
                  <a:t>Net CO</a:t>
                </a:r>
                <a:r>
                  <a:rPr kumimoji="0" lang="de-DE" sz="1800" b="0" i="0" u="none" strike="noStrike" kern="1200" cap="none" spc="0" normalizeH="0" baseline="-25000" noProof="0" dirty="0" smtClean="0">
                    <a:ln>
                      <a:noFill/>
                    </a:ln>
                    <a:solidFill>
                      <a:prstClr val="black"/>
                    </a:solidFill>
                    <a:effectLst/>
                    <a:uLnTx/>
                    <a:uFillTx/>
                    <a:latin typeface="Calibri" panose="020F0502020204030204"/>
                    <a:ea typeface="+mn-ea"/>
                    <a:cs typeface="+mn-cs"/>
                  </a:rPr>
                  <a:t>2</a:t>
                </a:r>
                <a:r>
                  <a:rPr kumimoji="0" lang="de-DE" sz="18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1800" b="0" i="0" u="none" strike="noStrike" kern="1200" cap="none" spc="0" normalizeH="0" baseline="0" noProof="0" dirty="0" err="1" smtClean="0">
                    <a:ln>
                      <a:noFill/>
                    </a:ln>
                    <a:solidFill>
                      <a:prstClr val="black"/>
                    </a:solidFill>
                    <a:effectLst/>
                    <a:uLnTx/>
                    <a:uFillTx/>
                    <a:latin typeface="Calibri" panose="020F0502020204030204"/>
                    <a:ea typeface="+mn-ea"/>
                    <a:cs typeface="+mn-cs"/>
                  </a:rPr>
                  <a:t>uptake</a:t>
                </a:r>
                <a:r>
                  <a:rPr kumimoji="0" lang="de-DE" sz="18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1800" b="0" i="0" u="none" strike="noStrike" kern="1200" cap="none" spc="0" normalizeH="0" baseline="0" noProof="0" dirty="0" err="1" smtClean="0">
                    <a:ln>
                      <a:noFill/>
                    </a:ln>
                    <a:solidFill>
                      <a:prstClr val="black"/>
                    </a:solidFill>
                    <a:effectLst/>
                    <a:uLnTx/>
                    <a:uFillTx/>
                    <a:latin typeface="Calibri" panose="020F0502020204030204"/>
                    <a:ea typeface="+mn-ea"/>
                    <a:cs typeface="+mn-cs"/>
                  </a:rPr>
                  <a:t>ymol</a:t>
                </a:r>
                <a:r>
                  <a:rPr kumimoji="0" lang="de-DE" sz="1800" b="0" i="0" u="none" strike="noStrike" kern="1200" cap="none" spc="0" normalizeH="0" baseline="0" noProof="0" dirty="0" smtClean="0">
                    <a:ln>
                      <a:noFill/>
                    </a:ln>
                    <a:solidFill>
                      <a:prstClr val="black"/>
                    </a:solidFill>
                    <a:effectLst/>
                    <a:uLnTx/>
                    <a:uFillTx/>
                    <a:latin typeface="Calibri" panose="020F0502020204030204"/>
                    <a:ea typeface="+mn-ea"/>
                    <a:cs typeface="+mn-cs"/>
                  </a:rPr>
                  <a:t> m</a:t>
                </a:r>
                <a:r>
                  <a:rPr kumimoji="0" lang="de-DE" sz="1800" b="0" i="0" u="none" strike="noStrike" kern="1200" cap="none" spc="0" normalizeH="0" baseline="30000" noProof="0" dirty="0" smtClean="0">
                    <a:ln>
                      <a:noFill/>
                    </a:ln>
                    <a:solidFill>
                      <a:prstClr val="black"/>
                    </a:solidFill>
                    <a:effectLst/>
                    <a:uLnTx/>
                    <a:uFillTx/>
                    <a:latin typeface="Calibri" panose="020F0502020204030204"/>
                    <a:ea typeface="+mn-ea"/>
                    <a:cs typeface="+mn-cs"/>
                  </a:rPr>
                  <a:t>-2</a:t>
                </a:r>
                <a:r>
                  <a:rPr kumimoji="0" lang="de-DE" sz="1800" b="0" i="0" u="none" strike="noStrike" kern="1200" cap="none" spc="0" normalizeH="0" baseline="0" noProof="0" dirty="0" smtClean="0">
                    <a:ln>
                      <a:noFill/>
                    </a:ln>
                    <a:solidFill>
                      <a:prstClr val="black"/>
                    </a:solidFill>
                    <a:effectLst/>
                    <a:uLnTx/>
                    <a:uFillTx/>
                    <a:latin typeface="Calibri" panose="020F0502020204030204"/>
                    <a:ea typeface="+mn-ea"/>
                    <a:cs typeface="+mn-cs"/>
                  </a:rPr>
                  <a:t>s</a:t>
                </a:r>
                <a:r>
                  <a:rPr kumimoji="0" lang="de-DE" sz="1800" b="0" i="0" u="none" strike="noStrike" kern="1200" cap="none" spc="0" normalizeH="0" baseline="30000" noProof="0" dirty="0" smtClean="0">
                    <a:ln>
                      <a:noFill/>
                    </a:ln>
                    <a:solidFill>
                      <a:prstClr val="black"/>
                    </a:solidFill>
                    <a:effectLst/>
                    <a:uLnTx/>
                    <a:uFillTx/>
                    <a:latin typeface="Calibri" panose="020F0502020204030204"/>
                    <a:ea typeface="+mn-ea"/>
                    <a:cs typeface="+mn-cs"/>
                  </a:rPr>
                  <a:t>-1</a:t>
                </a:r>
                <a:r>
                  <a:rPr kumimoji="0" lang="de-DE" sz="1800" b="0" i="0" u="none" strike="noStrike" kern="1200" cap="none" spc="0" normalizeH="0" baseline="0" noProof="0" dirty="0" smtClean="0">
                    <a:ln>
                      <a:noFill/>
                    </a:ln>
                    <a:solidFill>
                      <a:prstClr val="black"/>
                    </a:solidFill>
                    <a:effectLst/>
                    <a:uLnTx/>
                    <a:uFillTx/>
                    <a:latin typeface="Calibri" panose="020F0502020204030204"/>
                    <a:ea typeface="+mn-ea"/>
                    <a:cs typeface="+mn-cs"/>
                  </a:rPr>
                  <a:t>)</a:t>
                </a:r>
                <a:endParaRPr kumimoji="0" lang="de-DE" sz="1800" b="0" i="0" u="none" strike="noStrike" kern="1200" cap="none" spc="0" normalizeH="0" baseline="30000" noProof="0" dirty="0">
                  <a:ln>
                    <a:noFill/>
                  </a:ln>
                  <a:solidFill>
                    <a:prstClr val="black"/>
                  </a:solidFill>
                  <a:effectLst/>
                  <a:uLnTx/>
                  <a:uFillTx/>
                  <a:latin typeface="Calibri" panose="020F0502020204030204"/>
                  <a:ea typeface="+mn-ea"/>
                  <a:cs typeface="+mn-cs"/>
                </a:endParaRPr>
              </a:p>
            </p:txBody>
          </p:sp>
        </p:grpSp>
        <p:sp>
          <p:nvSpPr>
            <p:cNvPr id="32" name="Textfeld 31"/>
            <p:cNvSpPr txBox="1"/>
            <p:nvPr/>
          </p:nvSpPr>
          <p:spPr>
            <a:xfrm>
              <a:off x="4188678" y="4676450"/>
              <a:ext cx="3795492"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err="1" smtClean="0">
                  <a:ln>
                    <a:noFill/>
                  </a:ln>
                  <a:solidFill>
                    <a:prstClr val="black"/>
                  </a:solidFill>
                  <a:effectLst/>
                  <a:uLnTx/>
                  <a:uFillTx/>
                  <a:latin typeface="Calibri" panose="020F0502020204030204"/>
                  <a:ea typeface="+mn-ea"/>
                  <a:cs typeface="+mn-cs"/>
                </a:rPr>
                <a:t>Photosynthetically</a:t>
              </a:r>
              <a:r>
                <a:rPr kumimoji="0" lang="de-DE" sz="18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1800" b="0" i="0" u="none" strike="noStrike" kern="1200" cap="none" spc="0" normalizeH="0" baseline="0" noProof="0" dirty="0" err="1" smtClean="0">
                  <a:ln>
                    <a:noFill/>
                  </a:ln>
                  <a:solidFill>
                    <a:prstClr val="black"/>
                  </a:solidFill>
                  <a:effectLst/>
                  <a:uLnTx/>
                  <a:uFillTx/>
                  <a:latin typeface="Calibri" panose="020F0502020204030204"/>
                  <a:ea typeface="+mn-ea"/>
                  <a:cs typeface="+mn-cs"/>
                </a:rPr>
                <a:t>active</a:t>
              </a:r>
              <a:r>
                <a:rPr kumimoji="0" lang="de-DE" sz="18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1800" b="0" i="0" u="none" strike="noStrike" kern="1200" cap="none" spc="0" normalizeH="0" baseline="0" noProof="0" dirty="0" err="1" smtClean="0">
                  <a:ln>
                    <a:noFill/>
                  </a:ln>
                  <a:solidFill>
                    <a:prstClr val="black"/>
                  </a:solidFill>
                  <a:effectLst/>
                  <a:uLnTx/>
                  <a:uFillTx/>
                  <a:latin typeface="Calibri" panose="020F0502020204030204"/>
                  <a:ea typeface="+mn-ea"/>
                  <a:cs typeface="+mn-cs"/>
                </a:rPr>
                <a:t>radiation</a:t>
              </a:r>
              <a:r>
                <a:rPr kumimoji="0" lang="de-DE" sz="1800" b="0" i="0" u="none" strike="noStrike" kern="1200" cap="none" spc="0" normalizeH="0" baseline="0" noProof="0" dirty="0" smtClean="0">
                  <a:ln>
                    <a:noFill/>
                  </a:ln>
                  <a:solidFill>
                    <a:prstClr val="black"/>
                  </a:solidFill>
                  <a:effectLst/>
                  <a:uLnTx/>
                  <a:uFillTx/>
                  <a:latin typeface="Calibri" panose="020F0502020204030204"/>
                  <a:ea typeface="+mn-ea"/>
                  <a:cs typeface="+mn-cs"/>
                </a:rPr>
                <a:t> PAR</a:t>
              </a:r>
              <a:endPar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6" name="Textfeld 35"/>
          <p:cNvSpPr txBox="1"/>
          <p:nvPr/>
        </p:nvSpPr>
        <p:spPr>
          <a:xfrm>
            <a:off x="2839026" y="297848"/>
            <a:ext cx="499591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Light-</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effect</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curve</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of</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typical</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C</a:t>
            </a:r>
            <a:r>
              <a:rPr kumimoji="0" lang="de-DE" sz="2400" b="1" i="0" u="none" strike="noStrike" kern="1200" cap="none" spc="0" normalizeH="0" baseline="-25000" noProof="0" dirty="0" smtClean="0">
                <a:ln>
                  <a:noFill/>
                </a:ln>
                <a:solidFill>
                  <a:prstClr val="black"/>
                </a:solidFill>
                <a:effectLst/>
                <a:uLnTx/>
                <a:uFillTx/>
                <a:latin typeface="Calibri" panose="020F0502020204030204"/>
                <a:ea typeface="+mn-ea"/>
                <a:cs typeface="+mn-cs"/>
              </a:rPr>
              <a:t>3</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-plant</a:t>
            </a:r>
            <a:endParaRPr kumimoji="0" lang="de-DE"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38" name="Gerade Verbindung 20"/>
          <p:cNvCxnSpPr/>
          <p:nvPr/>
        </p:nvCxnSpPr>
        <p:spPr>
          <a:xfrm>
            <a:off x="4190256" y="4468563"/>
            <a:ext cx="288032" cy="792088"/>
          </a:xfrm>
          <a:prstGeom prst="line">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51" name="Gruppieren 50"/>
          <p:cNvGrpSpPr/>
          <p:nvPr/>
        </p:nvGrpSpPr>
        <p:grpSpPr>
          <a:xfrm>
            <a:off x="3741940" y="1899785"/>
            <a:ext cx="2217702" cy="792087"/>
            <a:chOff x="3741940" y="1899785"/>
            <a:chExt cx="2217702" cy="792087"/>
          </a:xfrm>
        </p:grpSpPr>
        <p:cxnSp>
          <p:nvCxnSpPr>
            <p:cNvPr id="52" name="Gerade Verbindung mit Pfeil 51"/>
            <p:cNvCxnSpPr/>
            <p:nvPr/>
          </p:nvCxnSpPr>
          <p:spPr>
            <a:xfrm>
              <a:off x="3757489" y="1899785"/>
              <a:ext cx="2202153" cy="1653"/>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Textfeld 52"/>
            <p:cNvSpPr txBox="1"/>
            <p:nvPr/>
          </p:nvSpPr>
          <p:spPr>
            <a:xfrm>
              <a:off x="3741940" y="2045541"/>
              <a:ext cx="161640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l</a:t>
              </a:r>
              <a:r>
                <a:rPr kumimoji="0" lang="de-DE" sz="1800" b="1" i="0" u="none" strike="noStrike" kern="1200" cap="none" spc="0" normalizeH="0" baseline="0" noProof="0" dirty="0" smtClean="0">
                  <a:ln>
                    <a:noFill/>
                  </a:ln>
                  <a:solidFill>
                    <a:srgbClr val="5B9BD5">
                      <a:lumMod val="75000"/>
                    </a:srgbClr>
                  </a:solidFill>
                  <a:effectLst/>
                  <a:uLnTx/>
                  <a:uFillTx/>
                  <a:latin typeface="Calibri" panose="020F0502020204030204"/>
                  <a:ea typeface="+mn-ea"/>
                  <a:cs typeface="+mn-cs"/>
                </a:rPr>
                <a:t>imited </a:t>
              </a:r>
              <a:r>
                <a:rPr kumimoji="0" lang="de-DE" sz="1800" b="1" i="0" u="none" strike="noStrike" kern="1200" cap="none" spc="0" normalizeH="0" baseline="0" noProof="0" dirty="0" err="1" smtClean="0">
                  <a:ln>
                    <a:noFill/>
                  </a:ln>
                  <a:solidFill>
                    <a:srgbClr val="5B9BD5">
                      <a:lumMod val="75000"/>
                    </a:srgbClr>
                  </a:solidFill>
                  <a:effectLst/>
                  <a:uLnTx/>
                  <a:uFillTx/>
                  <a:latin typeface="Calibri" panose="020F0502020204030204"/>
                  <a:ea typeface="+mn-ea"/>
                  <a:cs typeface="+mn-cs"/>
                </a:rPr>
                <a:t>by</a:t>
              </a:r>
              <a:r>
                <a:rPr kumimoji="0" lang="de-DE" sz="1800" b="1" i="0" u="none" strike="noStrike" kern="1200" cap="none" spc="0" normalizeH="0" baseline="0" noProof="0" dirty="0" smtClean="0">
                  <a:ln>
                    <a:noFill/>
                  </a:ln>
                  <a:solidFill>
                    <a:srgbClr val="5B9BD5">
                      <a:lumMod val="75000"/>
                    </a:srgbClr>
                  </a:solidFill>
                  <a:effectLst/>
                  <a:uLnTx/>
                  <a:uFillTx/>
                  <a:latin typeface="Calibri" panose="020F0502020204030204"/>
                  <a:ea typeface="+mn-ea"/>
                  <a:cs typeface="+mn-cs"/>
                </a:rPr>
                <a:t> light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err="1" smtClean="0">
                  <a:ln>
                    <a:noFill/>
                  </a:ln>
                  <a:solidFill>
                    <a:srgbClr val="5B9BD5">
                      <a:lumMod val="75000"/>
                    </a:srgbClr>
                  </a:solidFill>
                  <a:effectLst/>
                  <a:uLnTx/>
                  <a:uFillTx/>
                  <a:latin typeface="Calibri" panose="020F0502020204030204"/>
                  <a:ea typeface="+mn-ea"/>
                  <a:cs typeface="+mn-cs"/>
                </a:rPr>
                <a:t>intensity</a:t>
              </a:r>
              <a:endParaRPr kumimoji="0" lang="de-DE" sz="1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endParaRPr>
            </a:p>
          </p:txBody>
        </p:sp>
      </p:grpSp>
      <p:grpSp>
        <p:nvGrpSpPr>
          <p:cNvPr id="54" name="Gruppieren 53"/>
          <p:cNvGrpSpPr/>
          <p:nvPr/>
        </p:nvGrpSpPr>
        <p:grpSpPr>
          <a:xfrm>
            <a:off x="5923403" y="1970733"/>
            <a:ext cx="2060766" cy="1095974"/>
            <a:chOff x="5923403" y="1970733"/>
            <a:chExt cx="2060766" cy="1095974"/>
          </a:xfrm>
        </p:grpSpPr>
        <p:cxnSp>
          <p:nvCxnSpPr>
            <p:cNvPr id="55" name="Gerade Verbindung mit Pfeil 54"/>
            <p:cNvCxnSpPr/>
            <p:nvPr/>
          </p:nvCxnSpPr>
          <p:spPr>
            <a:xfrm flipV="1">
              <a:off x="6141102" y="1970733"/>
              <a:ext cx="1843067" cy="4457"/>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Textfeld 55"/>
            <p:cNvSpPr txBox="1"/>
            <p:nvPr/>
          </p:nvSpPr>
          <p:spPr>
            <a:xfrm>
              <a:off x="5923403" y="2143377"/>
              <a:ext cx="1483035"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l</a:t>
              </a:r>
              <a:r>
                <a:rPr kumimoji="0" lang="de-DE" sz="1800" b="1" i="0" u="none" strike="noStrike" kern="1200" cap="none" spc="0" normalizeH="0" baseline="0" noProof="0" dirty="0" smtClean="0">
                  <a:ln>
                    <a:noFill/>
                  </a:ln>
                  <a:solidFill>
                    <a:srgbClr val="5B9BD5">
                      <a:lumMod val="75000"/>
                    </a:srgbClr>
                  </a:solidFill>
                  <a:effectLst/>
                  <a:uLnTx/>
                  <a:uFillTx/>
                  <a:latin typeface="Calibri" panose="020F0502020204030204"/>
                  <a:ea typeface="+mn-ea"/>
                  <a:cs typeface="+mn-cs"/>
                </a:rPr>
                <a:t>imited </a:t>
              </a:r>
              <a:r>
                <a:rPr kumimoji="0" lang="de-DE" sz="1800" b="1" i="0" u="none" strike="noStrike" kern="1200" cap="none" spc="0" normalizeH="0" baseline="0" noProof="0" dirty="0" err="1" smtClean="0">
                  <a:ln>
                    <a:noFill/>
                  </a:ln>
                  <a:solidFill>
                    <a:srgbClr val="5B9BD5">
                      <a:lumMod val="75000"/>
                    </a:srgbClr>
                  </a:solidFill>
                  <a:effectLst/>
                  <a:uLnTx/>
                  <a:uFillTx/>
                  <a:latin typeface="Calibri" panose="020F0502020204030204"/>
                  <a:ea typeface="+mn-ea"/>
                  <a:cs typeface="+mn-cs"/>
                </a:rPr>
                <a:t>by</a:t>
              </a:r>
              <a:r>
                <a:rPr kumimoji="0" lang="de-DE" sz="1800" b="1" i="0" u="none" strike="noStrike" kern="1200" cap="none" spc="0" normalizeH="0" baseline="0" noProof="0" dirty="0" smtClean="0">
                  <a:ln>
                    <a:noFill/>
                  </a:ln>
                  <a:solidFill>
                    <a:srgbClr val="5B9BD5">
                      <a:lumMod val="75000"/>
                    </a:srgbClr>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err="1">
                  <a:ln>
                    <a:noFill/>
                  </a:ln>
                  <a:solidFill>
                    <a:srgbClr val="5B9BD5">
                      <a:lumMod val="75000"/>
                    </a:srgbClr>
                  </a:solidFill>
                  <a:effectLst/>
                  <a:uLnTx/>
                  <a:uFillTx/>
                  <a:latin typeface="Calibri" panose="020F0502020204030204"/>
                  <a:ea typeface="+mn-ea"/>
                  <a:cs typeface="+mn-cs"/>
                </a:rPr>
                <a:t>c</a:t>
              </a:r>
              <a:r>
                <a:rPr kumimoji="0" lang="de-DE" sz="1800" b="1" i="0" u="none" strike="noStrike" kern="1200" cap="none" spc="0" normalizeH="0" baseline="0" noProof="0" dirty="0" err="1" smtClean="0">
                  <a:ln>
                    <a:noFill/>
                  </a:ln>
                  <a:solidFill>
                    <a:srgbClr val="5B9BD5">
                      <a:lumMod val="75000"/>
                    </a:srgbClr>
                  </a:solidFill>
                  <a:effectLst/>
                  <a:uLnTx/>
                  <a:uFillTx/>
                  <a:latin typeface="Calibri" panose="020F0502020204030204"/>
                  <a:ea typeface="+mn-ea"/>
                  <a:cs typeface="+mn-cs"/>
                </a:rPr>
                <a:t>arboxylation</a:t>
              </a:r>
              <a:endParaRPr kumimoji="0" lang="de-DE" sz="1800" b="1" i="0" u="none" strike="noStrike" kern="1200" cap="none" spc="0" normalizeH="0" baseline="0" noProof="0" dirty="0" smtClean="0">
                <a:ln>
                  <a:noFill/>
                </a:ln>
                <a:solidFill>
                  <a:srgbClr val="5B9BD5">
                    <a:lumMod val="75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err="1" smtClean="0">
                  <a:ln>
                    <a:noFill/>
                  </a:ln>
                  <a:solidFill>
                    <a:srgbClr val="5B9BD5">
                      <a:lumMod val="75000"/>
                    </a:srgbClr>
                  </a:solidFill>
                  <a:effectLst/>
                  <a:uLnTx/>
                  <a:uFillTx/>
                  <a:latin typeface="Calibri" panose="020F0502020204030204"/>
                  <a:ea typeface="+mn-ea"/>
                  <a:cs typeface="+mn-cs"/>
                </a:rPr>
                <a:t>capacity</a:t>
              </a:r>
              <a:endParaRPr kumimoji="0" lang="de-DE" sz="1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endParaRPr>
            </a:p>
          </p:txBody>
        </p:sp>
      </p:grpSp>
      <p:sp>
        <p:nvSpPr>
          <p:cNvPr id="2" name="Foliennummernplatzhalt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smtClean="0">
                <a:ln>
                  <a:noFill/>
                </a:ln>
                <a:solidFill>
                  <a:prstClr val="black">
                    <a:tint val="75000"/>
                  </a:prstClr>
                </a:solidFill>
                <a:effectLst/>
                <a:uLnTx/>
                <a:uFillTx/>
                <a:latin typeface="Calibri" panose="020F0502020204030204"/>
                <a:ea typeface="+mn-ea"/>
                <a:cs typeface="+mn-cs"/>
              </a:rPr>
              <a:t>7</a:t>
            </a:r>
            <a:endParaRPr kumimoji="0" lang="de-DE" sz="18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4430070"/>
      </p:ext>
    </p:extLst>
  </p:cSld>
  <p:clrMapOvr>
    <a:masterClrMapping/>
  </p:clrMapOvr>
  <mc:AlternateContent xmlns:mc="http://schemas.openxmlformats.org/markup-compatibility/2006" xmlns:p14="http://schemas.microsoft.com/office/powerpoint/2010/main">
    <mc:Choice Requires="p14">
      <p:transition spd="slow" p14:dur="2000" advTm="30404"/>
    </mc:Choice>
    <mc:Fallback xmlns="">
      <p:transition spd="slow" advTm="30404"/>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2666999" y="-2667003"/>
            <a:ext cx="6858003" cy="12192000"/>
          </a:xfrm>
          <a:prstGeom prst="rect">
            <a:avLst/>
          </a:prstGeom>
        </p:spPr>
      </p:pic>
      <p:sp>
        <p:nvSpPr>
          <p:cNvPr id="8" name="Rechteck 7"/>
          <p:cNvSpPr/>
          <p:nvPr/>
        </p:nvSpPr>
        <p:spPr>
          <a:xfrm>
            <a:off x="5766486" y="1252151"/>
            <a:ext cx="1087395" cy="50261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feld 1"/>
          <p:cNvSpPr txBox="1"/>
          <p:nvPr/>
        </p:nvSpPr>
        <p:spPr>
          <a:xfrm>
            <a:off x="1096130" y="49587"/>
            <a:ext cx="8835944"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Light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acclimation</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 individual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adjustment</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of</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the</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organism</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within</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its</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genetic</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constraints</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endPar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 name="Gruppieren 5"/>
          <p:cNvGrpSpPr/>
          <p:nvPr/>
        </p:nvGrpSpPr>
        <p:grpSpPr>
          <a:xfrm>
            <a:off x="1087393" y="1086883"/>
            <a:ext cx="10974419" cy="5599839"/>
            <a:chOff x="1087393" y="1086883"/>
            <a:chExt cx="10974419" cy="5599839"/>
          </a:xfrm>
        </p:grpSpPr>
        <p:pic>
          <p:nvPicPr>
            <p:cNvPr id="3"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7393" y="1086884"/>
              <a:ext cx="8834987" cy="5599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Grafik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24403" y="1086883"/>
              <a:ext cx="3953177" cy="5599837"/>
            </a:xfrm>
            <a:prstGeom prst="rect">
              <a:avLst/>
            </a:prstGeom>
          </p:spPr>
        </p:pic>
        <p:sp>
          <p:nvSpPr>
            <p:cNvPr id="5" name="Textfeld 4"/>
            <p:cNvSpPr txBox="1"/>
            <p:nvPr/>
          </p:nvSpPr>
          <p:spPr>
            <a:xfrm>
              <a:off x="10099344" y="5718229"/>
              <a:ext cx="1962468" cy="6453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err="1" smtClean="0">
                  <a:ln>
                    <a:noFill/>
                  </a:ln>
                  <a:solidFill>
                    <a:prstClr val="black"/>
                  </a:solidFill>
                  <a:effectLst/>
                  <a:uLnTx/>
                  <a:uFillTx/>
                  <a:latin typeface="Calibri" panose="020F0502020204030204"/>
                  <a:ea typeface="+mn-ea"/>
                  <a:cs typeface="+mn-cs"/>
                </a:rPr>
                <a:t>Atriplex</a:t>
              </a:r>
              <a:r>
                <a:rPr kumimoji="0" lang="de-DE" sz="18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1800" b="0" i="0" u="none" strike="noStrike" kern="1200" cap="none" spc="0" normalizeH="0" baseline="0" noProof="0" dirty="0" err="1" smtClean="0">
                  <a:ln>
                    <a:noFill/>
                  </a:ln>
                  <a:solidFill>
                    <a:prstClr val="black"/>
                  </a:solidFill>
                  <a:effectLst/>
                  <a:uLnTx/>
                  <a:uFillTx/>
                  <a:latin typeface="Calibri" panose="020F0502020204030204"/>
                  <a:ea typeface="+mn-ea"/>
                  <a:cs typeface="+mn-cs"/>
                </a:rPr>
                <a:t>prostrata</a:t>
              </a:r>
              <a:r>
                <a:rPr kumimoji="0" lang="de-DE" sz="18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err="1">
                  <a:ln>
                    <a:noFill/>
                  </a:ln>
                  <a:solidFill>
                    <a:prstClr val="black"/>
                  </a:solidFill>
                  <a:effectLst/>
                  <a:uLnTx/>
                  <a:uFillTx/>
                  <a:latin typeface="Calibri" panose="020F0502020204030204"/>
                  <a:ea typeface="+mn-ea"/>
                  <a:cs typeface="+mn-cs"/>
                </a:rPr>
                <a:t>s</a:t>
              </a:r>
              <a:r>
                <a:rPr kumimoji="0" lang="de-DE" sz="1800" b="0" i="0" u="none" strike="noStrike" kern="1200" cap="none" spc="0" normalizeH="0" baseline="0" noProof="0" dirty="0" err="1" smtClean="0">
                  <a:ln>
                    <a:noFill/>
                  </a:ln>
                  <a:solidFill>
                    <a:prstClr val="black"/>
                  </a:solidFill>
                  <a:effectLst/>
                  <a:uLnTx/>
                  <a:uFillTx/>
                  <a:latin typeface="Calibri" panose="020F0502020204030204"/>
                  <a:ea typeface="+mn-ea"/>
                  <a:cs typeface="+mn-cs"/>
                </a:rPr>
                <a:t>ubsp</a:t>
              </a:r>
              <a:r>
                <a:rPr kumimoji="0" lang="de-DE" sz="18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1800" b="0" i="0" u="none" strike="noStrike" kern="1200" cap="none" spc="0" normalizeH="0" baseline="0" noProof="0" dirty="0" err="1" smtClean="0">
                  <a:ln>
                    <a:noFill/>
                  </a:ln>
                  <a:solidFill>
                    <a:prstClr val="black"/>
                  </a:solidFill>
                  <a:effectLst/>
                  <a:uLnTx/>
                  <a:uFillTx/>
                  <a:latin typeface="Calibri" panose="020F0502020204030204"/>
                  <a:ea typeface="+mn-ea"/>
                  <a:cs typeface="+mn-cs"/>
                </a:rPr>
                <a:t>triangularis</a:t>
              </a:r>
              <a:endPar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7" name="Foliennummernplatzhalt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smtClean="0">
                <a:ln>
                  <a:noFill/>
                </a:ln>
                <a:solidFill>
                  <a:prstClr val="black">
                    <a:tint val="75000"/>
                  </a:prstClr>
                </a:solidFill>
                <a:effectLst/>
                <a:uLnTx/>
                <a:uFillTx/>
                <a:latin typeface="Calibri" panose="020F0502020204030204"/>
                <a:ea typeface="+mn-ea"/>
                <a:cs typeface="+mn-cs"/>
              </a:rPr>
              <a:t>8</a:t>
            </a:r>
            <a:endParaRPr kumimoji="0" lang="de-DE" sz="18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0776797"/>
      </p:ext>
    </p:extLst>
  </p:cSld>
  <p:clrMapOvr>
    <a:masterClrMapping/>
  </p:clrMapOvr>
  <mc:AlternateContent xmlns:mc="http://schemas.openxmlformats.org/markup-compatibility/2006" xmlns:p14="http://schemas.microsoft.com/office/powerpoint/2010/main">
    <mc:Choice Requires="p14">
      <p:transition spd="slow" p14:dur="2000" advTm="74731"/>
    </mc:Choice>
    <mc:Fallback xmlns="">
      <p:transition spd="slow" advTm="74731"/>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fik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2666999" y="-2667003"/>
            <a:ext cx="6858003" cy="12192000"/>
          </a:xfrm>
          <a:prstGeom prst="rect">
            <a:avLst/>
          </a:prstGeom>
        </p:spPr>
      </p:pic>
      <p:sp>
        <p:nvSpPr>
          <p:cNvPr id="2" name="Textfeld 1"/>
          <p:cNvSpPr txBox="1"/>
          <p:nvPr/>
        </p:nvSpPr>
        <p:spPr>
          <a:xfrm>
            <a:off x="1009935" y="336389"/>
            <a:ext cx="1084997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Light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effect</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curves</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of</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sun</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and</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shade</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leaves</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of</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European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Beech</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Fagus</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sylvatica</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a:t>
            </a:r>
            <a:endParaRPr kumimoji="0" lang="de-DE"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9887" y="959269"/>
            <a:ext cx="4092408" cy="5727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cxnSp>
        <p:nvCxnSpPr>
          <p:cNvPr id="6" name="Gerade Verbindung mit Pfeil 5"/>
          <p:cNvCxnSpPr/>
          <p:nvPr/>
        </p:nvCxnSpPr>
        <p:spPr>
          <a:xfrm flipH="1">
            <a:off x="7383439" y="1296537"/>
            <a:ext cx="928048" cy="1364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Gerade Verbindung mit Pfeil 7"/>
          <p:cNvCxnSpPr/>
          <p:nvPr/>
        </p:nvCxnSpPr>
        <p:spPr>
          <a:xfrm flipH="1">
            <a:off x="7268271" y="5707039"/>
            <a:ext cx="928048" cy="1364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uppieren 15"/>
          <p:cNvGrpSpPr/>
          <p:nvPr/>
        </p:nvGrpSpPr>
        <p:grpSpPr>
          <a:xfrm>
            <a:off x="7097553" y="1808668"/>
            <a:ext cx="1786997" cy="804455"/>
            <a:chOff x="7097553" y="1808668"/>
            <a:chExt cx="1786997" cy="804455"/>
          </a:xfrm>
        </p:grpSpPr>
        <p:sp>
          <p:nvSpPr>
            <p:cNvPr id="7" name="Textfeld 6"/>
            <p:cNvSpPr txBox="1"/>
            <p:nvPr/>
          </p:nvSpPr>
          <p:spPr>
            <a:xfrm>
              <a:off x="8155376" y="2060812"/>
              <a:ext cx="7291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smtClean="0">
                  <a:ln>
                    <a:noFill/>
                  </a:ln>
                  <a:solidFill>
                    <a:srgbClr val="0070C0"/>
                  </a:solidFill>
                  <a:effectLst/>
                  <a:uLnTx/>
                  <a:uFillTx/>
                  <a:latin typeface="Calibri" panose="020F0502020204030204"/>
                  <a:ea typeface="+mn-ea"/>
                  <a:cs typeface="+mn-cs"/>
                </a:rPr>
                <a:t>Amax</a:t>
              </a:r>
              <a:endParaRPr kumimoji="0" lang="de-DE" sz="1800" b="1"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cxnSp>
          <p:nvCxnSpPr>
            <p:cNvPr id="10" name="Gerade Verbindung mit Pfeil 9"/>
            <p:cNvCxnSpPr/>
            <p:nvPr/>
          </p:nvCxnSpPr>
          <p:spPr>
            <a:xfrm flipH="1" flipV="1">
              <a:off x="7097554" y="1808668"/>
              <a:ext cx="924337" cy="33388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p:cNvCxnSpPr/>
            <p:nvPr/>
          </p:nvCxnSpPr>
          <p:spPr>
            <a:xfrm flipH="1">
              <a:off x="7097553" y="2341358"/>
              <a:ext cx="924338" cy="2717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uppieren 24"/>
          <p:cNvGrpSpPr/>
          <p:nvPr/>
        </p:nvGrpSpPr>
        <p:grpSpPr>
          <a:xfrm>
            <a:off x="5098280" y="5044014"/>
            <a:ext cx="4918280" cy="1442688"/>
            <a:chOff x="5098280" y="5044014"/>
            <a:chExt cx="4918280" cy="1442688"/>
          </a:xfrm>
        </p:grpSpPr>
        <p:cxnSp>
          <p:nvCxnSpPr>
            <p:cNvPr id="18" name="Gerade Verbindung mit Pfeil 17"/>
            <p:cNvCxnSpPr/>
            <p:nvPr/>
          </p:nvCxnSpPr>
          <p:spPr>
            <a:xfrm flipH="1" flipV="1">
              <a:off x="5098280" y="5044014"/>
              <a:ext cx="2285159" cy="105922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p:cNvCxnSpPr/>
            <p:nvPr/>
          </p:nvCxnSpPr>
          <p:spPr>
            <a:xfrm flipH="1" flipV="1">
              <a:off x="5850045" y="5044014"/>
              <a:ext cx="1882250" cy="105922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3" name="Textfeld 22"/>
            <p:cNvSpPr txBox="1"/>
            <p:nvPr/>
          </p:nvSpPr>
          <p:spPr>
            <a:xfrm>
              <a:off x="7402831" y="6117370"/>
              <a:ext cx="261372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smtClean="0">
                  <a:ln>
                    <a:noFill/>
                  </a:ln>
                  <a:solidFill>
                    <a:srgbClr val="0070C0"/>
                  </a:solidFill>
                  <a:effectLst/>
                  <a:uLnTx/>
                  <a:uFillTx/>
                  <a:latin typeface="Calibri" panose="020F0502020204030204"/>
                  <a:ea typeface="+mn-ea"/>
                  <a:cs typeface="+mn-cs"/>
                </a:rPr>
                <a:t>Light compensation point</a:t>
              </a:r>
              <a:endParaRPr kumimoji="0" lang="de-DE" sz="1800" b="1"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grpSp>
      <p:sp>
        <p:nvSpPr>
          <p:cNvPr id="3" name="Foliennummernplatzhalt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smtClean="0">
                <a:ln>
                  <a:noFill/>
                </a:ln>
                <a:solidFill>
                  <a:prstClr val="black">
                    <a:tint val="75000"/>
                  </a:prstClr>
                </a:solidFill>
                <a:effectLst/>
                <a:uLnTx/>
                <a:uFillTx/>
                <a:latin typeface="Calibri" panose="020F0502020204030204"/>
                <a:ea typeface="+mn-ea"/>
                <a:cs typeface="+mn-cs"/>
              </a:rPr>
              <a:t>10</a:t>
            </a:r>
            <a:endParaRPr kumimoji="0" lang="de-DE" sz="18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93289708"/>
      </p:ext>
    </p:extLst>
  </p:cSld>
  <p:clrMapOvr>
    <a:masterClrMapping/>
  </p:clrMapOvr>
  <mc:AlternateContent xmlns:mc="http://schemas.openxmlformats.org/markup-compatibility/2006" xmlns:p14="http://schemas.microsoft.com/office/powerpoint/2010/main">
    <mc:Choice Requires="p14">
      <p:transition spd="slow" p14:dur="2000" advTm="70771"/>
    </mc:Choice>
    <mc:Fallback xmlns="">
      <p:transition spd="slow" advTm="70771"/>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Grafik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2666999" y="-2667003"/>
            <a:ext cx="6858003" cy="12192000"/>
          </a:xfrm>
          <a:prstGeom prst="rect">
            <a:avLst/>
          </a:prstGeom>
        </p:spPr>
      </p:pic>
      <p:grpSp>
        <p:nvGrpSpPr>
          <p:cNvPr id="40" name="Gruppieren 39"/>
          <p:cNvGrpSpPr/>
          <p:nvPr/>
        </p:nvGrpSpPr>
        <p:grpSpPr>
          <a:xfrm>
            <a:off x="1214954" y="2157101"/>
            <a:ext cx="9577064" cy="3960440"/>
            <a:chOff x="1214954" y="2157101"/>
            <a:chExt cx="9577064" cy="3960440"/>
          </a:xfrm>
        </p:grpSpPr>
        <p:pic>
          <p:nvPicPr>
            <p:cNvPr id="6" name="Picture 4" descr="ep2e-fig-02-21-1">
              <a:extLst>
                <a:ext uri="{FF2B5EF4-FFF2-40B4-BE49-F238E27FC236}">
                  <a16:creationId xmlns:a16="http://schemas.microsoft.com/office/drawing/2014/main" id="{083FE3B2-553F-40BA-959C-E7F624B5F8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14954" y="2157541"/>
              <a:ext cx="5279345" cy="39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descr="ep2e-fig-02-21-2">
              <a:extLst>
                <a:ext uri="{FF2B5EF4-FFF2-40B4-BE49-F238E27FC236}">
                  <a16:creationId xmlns:a16="http://schemas.microsoft.com/office/drawing/2014/main" id="{D8989627-0A83-4A15-A974-4EE810AD0B4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12672" y="2157101"/>
              <a:ext cx="5279346" cy="39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Textfeld 1"/>
          <p:cNvSpPr txBox="1"/>
          <p:nvPr/>
        </p:nvSpPr>
        <p:spPr>
          <a:xfrm>
            <a:off x="2576035" y="333183"/>
            <a:ext cx="674665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Anatomy</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of</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sun</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and</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shadeleafs</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of</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European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Beech</a:t>
            </a:r>
            <a:endParaRPr kumimoji="0" lang="de-DE"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feld 7">
            <a:extLst>
              <a:ext uri="{FF2B5EF4-FFF2-40B4-BE49-F238E27FC236}">
                <a16:creationId xmlns:a16="http://schemas.microsoft.com/office/drawing/2014/main" id="{650FAB90-4E18-4409-B82E-7E9E3312B127}"/>
              </a:ext>
            </a:extLst>
          </p:cNvPr>
          <p:cNvSpPr txBox="1"/>
          <p:nvPr/>
        </p:nvSpPr>
        <p:spPr>
          <a:xfrm>
            <a:off x="2827850" y="1437021"/>
            <a:ext cx="129843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smtClean="0">
                <a:ln>
                  <a:noFill/>
                </a:ln>
                <a:solidFill>
                  <a:srgbClr val="FF0000"/>
                </a:solidFill>
                <a:effectLst/>
                <a:uLnTx/>
                <a:uFillTx/>
                <a:latin typeface="Calibri" panose="020F0502020204030204"/>
                <a:ea typeface="+mn-ea"/>
                <a:cs typeface="+mn-cs"/>
              </a:rPr>
              <a:t>Sunleaf</a:t>
            </a:r>
            <a:endParaRPr kumimoji="0" lang="en-US" sz="28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Textfeld 8">
            <a:extLst>
              <a:ext uri="{FF2B5EF4-FFF2-40B4-BE49-F238E27FC236}">
                <a16:creationId xmlns:a16="http://schemas.microsoft.com/office/drawing/2014/main" id="{E1F8ECAE-CB46-4283-8E03-CD367560942E}"/>
              </a:ext>
            </a:extLst>
          </p:cNvPr>
          <p:cNvSpPr txBox="1"/>
          <p:nvPr/>
        </p:nvSpPr>
        <p:spPr>
          <a:xfrm>
            <a:off x="7151637" y="1437021"/>
            <a:ext cx="165750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smtClean="0">
                <a:ln>
                  <a:noFill/>
                </a:ln>
                <a:solidFill>
                  <a:srgbClr val="FF0000"/>
                </a:solidFill>
                <a:effectLst/>
                <a:uLnTx/>
                <a:uFillTx/>
                <a:latin typeface="Calibri" panose="020F0502020204030204"/>
                <a:ea typeface="+mn-ea"/>
                <a:cs typeface="+mn-cs"/>
              </a:rPr>
              <a:t>Shadeleaf</a:t>
            </a:r>
            <a:endParaRPr kumimoji="0" lang="en-US" sz="28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5" name="Rechteck 14">
            <a:extLst>
              <a:ext uri="{FF2B5EF4-FFF2-40B4-BE49-F238E27FC236}">
                <a16:creationId xmlns:a16="http://schemas.microsoft.com/office/drawing/2014/main" id="{CEBD75D2-8F7B-4749-BD9F-5E41F40F2A49}"/>
              </a:ext>
            </a:extLst>
          </p:cNvPr>
          <p:cNvSpPr/>
          <p:nvPr/>
        </p:nvSpPr>
        <p:spPr>
          <a:xfrm>
            <a:off x="9711899" y="3669269"/>
            <a:ext cx="1008111"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hteck 15">
            <a:extLst>
              <a:ext uri="{FF2B5EF4-FFF2-40B4-BE49-F238E27FC236}">
                <a16:creationId xmlns:a16="http://schemas.microsoft.com/office/drawing/2014/main" id="{9219F97D-0475-45C9-AE90-5D7A4FA5D2E0}"/>
              </a:ext>
            </a:extLst>
          </p:cNvPr>
          <p:cNvSpPr/>
          <p:nvPr/>
        </p:nvSpPr>
        <p:spPr>
          <a:xfrm>
            <a:off x="5319410" y="3453245"/>
            <a:ext cx="1008111"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hteck 16">
            <a:extLst>
              <a:ext uri="{FF2B5EF4-FFF2-40B4-BE49-F238E27FC236}">
                <a16:creationId xmlns:a16="http://schemas.microsoft.com/office/drawing/2014/main" id="{A782EA2F-4219-480D-845D-E2BBFB607B81}"/>
              </a:ext>
            </a:extLst>
          </p:cNvPr>
          <p:cNvSpPr/>
          <p:nvPr/>
        </p:nvSpPr>
        <p:spPr>
          <a:xfrm>
            <a:off x="5319410" y="4893405"/>
            <a:ext cx="1008111"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hteck 18">
            <a:extLst>
              <a:ext uri="{FF2B5EF4-FFF2-40B4-BE49-F238E27FC236}">
                <a16:creationId xmlns:a16="http://schemas.microsoft.com/office/drawing/2014/main" id="{DE939A5E-E835-46E0-8B21-6537EC444819}"/>
              </a:ext>
            </a:extLst>
          </p:cNvPr>
          <p:cNvSpPr/>
          <p:nvPr/>
        </p:nvSpPr>
        <p:spPr>
          <a:xfrm>
            <a:off x="2295072" y="2148249"/>
            <a:ext cx="2880322" cy="296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2" name="Gruppieren 41"/>
          <p:cNvGrpSpPr/>
          <p:nvPr/>
        </p:nvGrpSpPr>
        <p:grpSpPr>
          <a:xfrm>
            <a:off x="4683692" y="2302858"/>
            <a:ext cx="2556378" cy="1150387"/>
            <a:chOff x="4683692" y="2302858"/>
            <a:chExt cx="2556378" cy="1150387"/>
          </a:xfrm>
        </p:grpSpPr>
        <p:sp>
          <p:nvSpPr>
            <p:cNvPr id="10" name="Textfeld 9">
              <a:extLst>
                <a:ext uri="{FF2B5EF4-FFF2-40B4-BE49-F238E27FC236}">
                  <a16:creationId xmlns:a16="http://schemas.microsoft.com/office/drawing/2014/main" id="{A3DF7BB2-A7D3-4C71-B11C-D3EC92D3A2B2}"/>
                </a:ext>
              </a:extLst>
            </p:cNvPr>
            <p:cNvSpPr txBox="1"/>
            <p:nvPr/>
          </p:nvSpPr>
          <p:spPr>
            <a:xfrm>
              <a:off x="5292382" y="2302858"/>
              <a:ext cx="1145378" cy="646331"/>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smtClean="0">
                  <a:ln>
                    <a:noFill/>
                  </a:ln>
                  <a:solidFill>
                    <a:prstClr val="black"/>
                  </a:solidFill>
                  <a:effectLst/>
                  <a:uLnTx/>
                  <a:uFillTx/>
                  <a:latin typeface="Calibri" panose="020F0502020204030204"/>
                  <a:ea typeface="+mn-ea"/>
                  <a:cs typeface="+mn-cs"/>
                </a:rPr>
                <a:t>Palisade-</a:t>
              </a:r>
              <a:endPar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err="1" smtClean="0">
                  <a:ln>
                    <a:noFill/>
                  </a:ln>
                  <a:solidFill>
                    <a:prstClr val="black"/>
                  </a:solidFill>
                  <a:effectLst/>
                  <a:uLnTx/>
                  <a:uFillTx/>
                  <a:latin typeface="Calibri" panose="020F0502020204030204"/>
                  <a:ea typeface="+mn-ea"/>
                  <a:cs typeface="+mn-cs"/>
                </a:rPr>
                <a:t>mesophyll</a:t>
              </a:r>
              <a:endPar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0" name="Gerade Verbindung mit Pfeil 19">
              <a:extLst>
                <a:ext uri="{FF2B5EF4-FFF2-40B4-BE49-F238E27FC236}">
                  <a16:creationId xmlns:a16="http://schemas.microsoft.com/office/drawing/2014/main" id="{53E0D055-13EE-4583-AA04-C245B5CF579C}"/>
                </a:ext>
              </a:extLst>
            </p:cNvPr>
            <p:cNvCxnSpPr>
              <a:cxnSpLocks/>
              <a:stCxn id="10" idx="1"/>
            </p:cNvCxnSpPr>
            <p:nvPr/>
          </p:nvCxnSpPr>
          <p:spPr>
            <a:xfrm flipH="1">
              <a:off x="4683692" y="2626024"/>
              <a:ext cx="608690" cy="61119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58DE1663-145D-4F2C-B834-E7965D548D70}"/>
                </a:ext>
              </a:extLst>
            </p:cNvPr>
            <p:cNvCxnSpPr>
              <a:cxnSpLocks/>
            </p:cNvCxnSpPr>
            <p:nvPr/>
          </p:nvCxnSpPr>
          <p:spPr>
            <a:xfrm>
              <a:off x="6460336" y="2662898"/>
              <a:ext cx="779734" cy="79034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uppieren 40"/>
          <p:cNvGrpSpPr/>
          <p:nvPr/>
        </p:nvGrpSpPr>
        <p:grpSpPr>
          <a:xfrm>
            <a:off x="1851824" y="2157646"/>
            <a:ext cx="6576284" cy="1141458"/>
            <a:chOff x="1851824" y="2157646"/>
            <a:chExt cx="6576284" cy="1141458"/>
          </a:xfrm>
        </p:grpSpPr>
        <p:sp>
          <p:nvSpPr>
            <p:cNvPr id="14" name="Textfeld 13">
              <a:extLst>
                <a:ext uri="{FF2B5EF4-FFF2-40B4-BE49-F238E27FC236}">
                  <a16:creationId xmlns:a16="http://schemas.microsoft.com/office/drawing/2014/main" id="{7B8738A8-2235-4BD7-99D1-3C5FE3D4C394}"/>
                </a:ext>
              </a:extLst>
            </p:cNvPr>
            <p:cNvSpPr txBox="1"/>
            <p:nvPr/>
          </p:nvSpPr>
          <p:spPr>
            <a:xfrm>
              <a:off x="7047602" y="2579857"/>
              <a:ext cx="1380506"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smtClean="0">
                  <a:ln>
                    <a:noFill/>
                  </a:ln>
                  <a:solidFill>
                    <a:prstClr val="black"/>
                  </a:solidFill>
                  <a:effectLst/>
                  <a:uLnTx/>
                  <a:uFillTx/>
                  <a:latin typeface="Calibri" panose="020F0502020204030204"/>
                  <a:ea typeface="+mn-ea"/>
                  <a:cs typeface="+mn-cs"/>
                </a:rPr>
                <a:t>Epidermis     </a:t>
              </a:r>
              <a:endPar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2" name="Gerade Verbindung mit Pfeil 21">
              <a:extLst>
                <a:ext uri="{FF2B5EF4-FFF2-40B4-BE49-F238E27FC236}">
                  <a16:creationId xmlns:a16="http://schemas.microsoft.com/office/drawing/2014/main" id="{F0B3CD7D-EBCB-4FA0-AE76-0604DFD2453D}"/>
                </a:ext>
              </a:extLst>
            </p:cNvPr>
            <p:cNvCxnSpPr>
              <a:cxnSpLocks/>
            </p:cNvCxnSpPr>
            <p:nvPr/>
          </p:nvCxnSpPr>
          <p:spPr>
            <a:xfrm>
              <a:off x="7612464" y="2882239"/>
              <a:ext cx="443250" cy="416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feld 28">
              <a:extLst>
                <a:ext uri="{FF2B5EF4-FFF2-40B4-BE49-F238E27FC236}">
                  <a16:creationId xmlns:a16="http://schemas.microsoft.com/office/drawing/2014/main" id="{5894F5CD-45FF-4A83-BDFD-F29A555D3152}"/>
                </a:ext>
              </a:extLst>
            </p:cNvPr>
            <p:cNvSpPr txBox="1"/>
            <p:nvPr/>
          </p:nvSpPr>
          <p:spPr>
            <a:xfrm>
              <a:off x="1851824" y="2157646"/>
              <a:ext cx="1380506"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smtClean="0">
                  <a:ln>
                    <a:noFill/>
                  </a:ln>
                  <a:solidFill>
                    <a:prstClr val="black"/>
                  </a:solidFill>
                  <a:effectLst/>
                  <a:uLnTx/>
                  <a:uFillTx/>
                  <a:latin typeface="Calibri" panose="020F0502020204030204"/>
                  <a:ea typeface="+mn-ea"/>
                  <a:cs typeface="+mn-cs"/>
                </a:rPr>
                <a:t>Epidermis     </a:t>
              </a:r>
              <a:endPar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30" name="Gerade Verbindung mit Pfeil 29">
              <a:extLst>
                <a:ext uri="{FF2B5EF4-FFF2-40B4-BE49-F238E27FC236}">
                  <a16:creationId xmlns:a16="http://schemas.microsoft.com/office/drawing/2014/main" id="{9F6F320F-31DA-40AF-87A6-3D003E6CA9A8}"/>
                </a:ext>
              </a:extLst>
            </p:cNvPr>
            <p:cNvCxnSpPr>
              <a:cxnSpLocks/>
            </p:cNvCxnSpPr>
            <p:nvPr/>
          </p:nvCxnSpPr>
          <p:spPr>
            <a:xfrm>
              <a:off x="2703566" y="2460028"/>
              <a:ext cx="528764" cy="30110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Gruppieren 44"/>
          <p:cNvGrpSpPr/>
          <p:nvPr/>
        </p:nvGrpSpPr>
        <p:grpSpPr>
          <a:xfrm>
            <a:off x="1863026" y="3848419"/>
            <a:ext cx="8983406" cy="2278414"/>
            <a:chOff x="1863026" y="3848419"/>
            <a:chExt cx="8983406" cy="2278414"/>
          </a:xfrm>
        </p:grpSpPr>
        <p:sp>
          <p:nvSpPr>
            <p:cNvPr id="11" name="Textfeld 10">
              <a:extLst>
                <a:ext uri="{FF2B5EF4-FFF2-40B4-BE49-F238E27FC236}">
                  <a16:creationId xmlns:a16="http://schemas.microsoft.com/office/drawing/2014/main" id="{99D13234-4326-4AB3-91B4-0F4AF67528F9}"/>
                </a:ext>
              </a:extLst>
            </p:cNvPr>
            <p:cNvSpPr txBox="1"/>
            <p:nvPr/>
          </p:nvSpPr>
          <p:spPr>
            <a:xfrm>
              <a:off x="1863026" y="5757501"/>
              <a:ext cx="1675459"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err="1" smtClean="0">
                  <a:ln>
                    <a:noFill/>
                  </a:ln>
                  <a:solidFill>
                    <a:prstClr val="black"/>
                  </a:solidFill>
                  <a:effectLst/>
                  <a:uLnTx/>
                  <a:uFillTx/>
                  <a:latin typeface="Calibri" panose="020F0502020204030204"/>
                  <a:ea typeface="+mn-ea"/>
                  <a:cs typeface="+mn-cs"/>
                </a:rPr>
                <a:t>Vascular</a:t>
              </a:r>
              <a:r>
                <a:rPr kumimoji="0" lang="de-DE" sz="18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1800" b="0" i="0" u="none" strike="noStrike" kern="1200" cap="none" spc="0" normalizeH="0" baseline="0" noProof="0" dirty="0" err="1" smtClean="0">
                  <a:ln>
                    <a:noFill/>
                  </a:ln>
                  <a:solidFill>
                    <a:prstClr val="black"/>
                  </a:solidFill>
                  <a:effectLst/>
                  <a:uLnTx/>
                  <a:uFillTx/>
                  <a:latin typeface="Calibri" panose="020F0502020204030204"/>
                  <a:ea typeface="+mn-ea"/>
                  <a:cs typeface="+mn-cs"/>
                </a:rPr>
                <a:t>bundle</a:t>
              </a:r>
              <a:endPar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feld 11">
              <a:extLst>
                <a:ext uri="{FF2B5EF4-FFF2-40B4-BE49-F238E27FC236}">
                  <a16:creationId xmlns:a16="http://schemas.microsoft.com/office/drawing/2014/main" id="{AF212B68-09FA-4442-A44B-8567598355DE}"/>
                </a:ext>
              </a:extLst>
            </p:cNvPr>
            <p:cNvSpPr txBox="1"/>
            <p:nvPr/>
          </p:nvSpPr>
          <p:spPr>
            <a:xfrm>
              <a:off x="9207842" y="4821397"/>
              <a:ext cx="1638590"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err="1" smtClean="0">
                  <a:ln>
                    <a:noFill/>
                  </a:ln>
                  <a:solidFill>
                    <a:prstClr val="black"/>
                  </a:solidFill>
                  <a:effectLst/>
                  <a:uLnTx/>
                  <a:uFillTx/>
                  <a:latin typeface="Calibri" panose="020F0502020204030204"/>
                  <a:ea typeface="+mn-ea"/>
                  <a:cs typeface="+mn-cs"/>
                </a:rPr>
                <a:t>Vacular</a:t>
              </a:r>
              <a:r>
                <a:rPr kumimoji="0" lang="de-DE" sz="18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1800" b="0" i="0" u="none" strike="noStrike" kern="1200" cap="none" spc="0" normalizeH="0" baseline="0" noProof="0" dirty="0" err="1" smtClean="0">
                  <a:ln>
                    <a:noFill/>
                  </a:ln>
                  <a:solidFill>
                    <a:prstClr val="black"/>
                  </a:solidFill>
                  <a:effectLst/>
                  <a:uLnTx/>
                  <a:uFillTx/>
                  <a:latin typeface="Calibri" panose="020F0502020204030204"/>
                  <a:ea typeface="+mn-ea"/>
                  <a:cs typeface="+mn-cs"/>
                </a:rPr>
                <a:t>bundle</a:t>
              </a:r>
              <a:endPar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feld 17">
              <a:extLst>
                <a:ext uri="{FF2B5EF4-FFF2-40B4-BE49-F238E27FC236}">
                  <a16:creationId xmlns:a16="http://schemas.microsoft.com/office/drawing/2014/main" id="{BF00FA6A-69EF-482C-852F-3D1F13B417B0}"/>
                </a:ext>
              </a:extLst>
            </p:cNvPr>
            <p:cNvSpPr txBox="1"/>
            <p:nvPr/>
          </p:nvSpPr>
          <p:spPr>
            <a:xfrm>
              <a:off x="5284085" y="4821397"/>
              <a:ext cx="1867551" cy="646331"/>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err="1" smtClean="0">
                  <a:ln>
                    <a:noFill/>
                  </a:ln>
                  <a:solidFill>
                    <a:prstClr val="black"/>
                  </a:solidFill>
                  <a:effectLst/>
                  <a:uLnTx/>
                  <a:uFillTx/>
                  <a:latin typeface="Calibri" panose="020F0502020204030204"/>
                  <a:ea typeface="+mn-ea"/>
                  <a:cs typeface="+mn-cs"/>
                </a:rPr>
                <a:t>Spongy</a:t>
              </a:r>
              <a:endPar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err="1" smtClean="0">
                  <a:ln>
                    <a:noFill/>
                  </a:ln>
                  <a:solidFill>
                    <a:prstClr val="black"/>
                  </a:solidFill>
                  <a:effectLst/>
                  <a:uLnTx/>
                  <a:uFillTx/>
                  <a:latin typeface="Calibri" panose="020F0502020204030204"/>
                  <a:ea typeface="+mn-ea"/>
                  <a:cs typeface="+mn-cs"/>
                </a:rPr>
                <a:t>mesophyll</a:t>
              </a:r>
              <a:endPar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3" name="Gerade Verbindung mit Pfeil 22">
              <a:extLst>
                <a:ext uri="{FF2B5EF4-FFF2-40B4-BE49-F238E27FC236}">
                  <a16:creationId xmlns:a16="http://schemas.microsoft.com/office/drawing/2014/main" id="{D34A6133-C896-43B8-BDFE-5B2085E1EEFF}"/>
                </a:ext>
              </a:extLst>
            </p:cNvPr>
            <p:cNvCxnSpPr>
              <a:cxnSpLocks/>
            </p:cNvCxnSpPr>
            <p:nvPr/>
          </p:nvCxnSpPr>
          <p:spPr>
            <a:xfrm flipH="1" flipV="1">
              <a:off x="4766108" y="4533366"/>
              <a:ext cx="968156" cy="50309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id="{D7F84064-42CF-4968-9813-35A351DE2B6C}"/>
                </a:ext>
              </a:extLst>
            </p:cNvPr>
            <p:cNvCxnSpPr>
              <a:cxnSpLocks/>
            </p:cNvCxnSpPr>
            <p:nvPr/>
          </p:nvCxnSpPr>
          <p:spPr>
            <a:xfrm flipV="1">
              <a:off x="6612736" y="3885293"/>
              <a:ext cx="593348" cy="9378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a:extLst>
                <a:ext uri="{FF2B5EF4-FFF2-40B4-BE49-F238E27FC236}">
                  <a16:creationId xmlns:a16="http://schemas.microsoft.com/office/drawing/2014/main" id="{351C0E02-2915-4D12-9676-AA9CCFE3C8B0}"/>
                </a:ext>
              </a:extLst>
            </p:cNvPr>
            <p:cNvCxnSpPr>
              <a:cxnSpLocks/>
            </p:cNvCxnSpPr>
            <p:nvPr/>
          </p:nvCxnSpPr>
          <p:spPr>
            <a:xfrm flipV="1">
              <a:off x="2585694" y="4245335"/>
              <a:ext cx="1149540" cy="15121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a:extLst>
                <a:ext uri="{FF2B5EF4-FFF2-40B4-BE49-F238E27FC236}">
                  <a16:creationId xmlns:a16="http://schemas.microsoft.com/office/drawing/2014/main" id="{594DDCA4-D41D-4506-AC90-66F777016D25}"/>
                </a:ext>
              </a:extLst>
            </p:cNvPr>
            <p:cNvCxnSpPr>
              <a:cxnSpLocks/>
            </p:cNvCxnSpPr>
            <p:nvPr/>
          </p:nvCxnSpPr>
          <p:spPr>
            <a:xfrm flipH="1" flipV="1">
              <a:off x="9248189" y="3848419"/>
              <a:ext cx="593349" cy="9378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uppieren 45"/>
          <p:cNvGrpSpPr/>
          <p:nvPr/>
        </p:nvGrpSpPr>
        <p:grpSpPr>
          <a:xfrm>
            <a:off x="4126282" y="4299786"/>
            <a:ext cx="4614067" cy="1822377"/>
            <a:chOff x="4126282" y="4299786"/>
            <a:chExt cx="4614067" cy="1822377"/>
          </a:xfrm>
        </p:grpSpPr>
        <p:sp>
          <p:nvSpPr>
            <p:cNvPr id="13" name="Textfeld 12">
              <a:extLst>
                <a:ext uri="{FF2B5EF4-FFF2-40B4-BE49-F238E27FC236}">
                  <a16:creationId xmlns:a16="http://schemas.microsoft.com/office/drawing/2014/main" id="{D05AF1F3-7BBD-4EFB-A75E-597E381883FD}"/>
                </a:ext>
              </a:extLst>
            </p:cNvPr>
            <p:cNvSpPr txBox="1"/>
            <p:nvPr/>
          </p:nvSpPr>
          <p:spPr>
            <a:xfrm>
              <a:off x="4126282" y="5752831"/>
              <a:ext cx="3110786" cy="36933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rPr>
                <a:t>Epidermis     </a:t>
              </a:r>
            </a:p>
          </p:txBody>
        </p:sp>
        <p:cxnSp>
          <p:nvCxnSpPr>
            <p:cNvPr id="27" name="Gerade Verbindung mit Pfeil 26">
              <a:extLst>
                <a:ext uri="{FF2B5EF4-FFF2-40B4-BE49-F238E27FC236}">
                  <a16:creationId xmlns:a16="http://schemas.microsoft.com/office/drawing/2014/main" id="{2C8EB139-554B-4BB1-90FC-221257E2F830}"/>
                </a:ext>
              </a:extLst>
            </p:cNvPr>
            <p:cNvCxnSpPr>
              <a:cxnSpLocks/>
            </p:cNvCxnSpPr>
            <p:nvPr/>
          </p:nvCxnSpPr>
          <p:spPr>
            <a:xfrm flipH="1" flipV="1">
              <a:off x="4285920" y="5455029"/>
              <a:ext cx="801416" cy="45592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Gerade Verbindung mit Pfeil 32"/>
            <p:cNvCxnSpPr/>
            <p:nvPr/>
          </p:nvCxnSpPr>
          <p:spPr>
            <a:xfrm flipV="1">
              <a:off x="6294053" y="4299786"/>
              <a:ext cx="2446296" cy="16248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Foliennummernplatzhalt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smtClean="0">
                <a:ln>
                  <a:noFill/>
                </a:ln>
                <a:solidFill>
                  <a:prstClr val="black">
                    <a:tint val="75000"/>
                  </a:prstClr>
                </a:solidFill>
                <a:effectLst/>
                <a:uLnTx/>
                <a:uFillTx/>
                <a:latin typeface="Calibri" panose="020F0502020204030204"/>
                <a:ea typeface="+mn-ea"/>
                <a:cs typeface="+mn-cs"/>
              </a:rPr>
              <a:t>11</a:t>
            </a:r>
            <a:endParaRPr kumimoji="0" lang="de-DE" sz="18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3281110524"/>
      </p:ext>
    </p:extLst>
  </p:cSld>
  <p:clrMapOvr>
    <a:masterClrMapping/>
  </p:clrMapOvr>
  <mc:AlternateContent xmlns:mc="http://schemas.openxmlformats.org/markup-compatibility/2006" xmlns:p14="http://schemas.microsoft.com/office/powerpoint/2010/main">
    <mc:Choice Requires="p14">
      <p:transition spd="slow" p14:dur="2000" advTm="68104"/>
    </mc:Choice>
    <mc:Fallback xmlns="">
      <p:transition spd="slow" advTm="68104"/>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fik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2666999" y="-2667003"/>
            <a:ext cx="6858003" cy="12192000"/>
          </a:xfrm>
          <a:prstGeom prst="rect">
            <a:avLst/>
          </a:prstGeom>
        </p:spPr>
      </p:pic>
      <p:graphicFrame>
        <p:nvGraphicFramePr>
          <p:cNvPr id="32" name="Tabelle 31">
            <a:extLst>
              <a:ext uri="{FF2B5EF4-FFF2-40B4-BE49-F238E27FC236}">
                <a16:creationId xmlns:a16="http://schemas.microsoft.com/office/drawing/2014/main" id="{8C15BF80-CABF-40C8-8894-C7D5F9BA1185}"/>
              </a:ext>
            </a:extLst>
          </p:cNvPr>
          <p:cNvGraphicFramePr>
            <a:graphicFrameLocks noGrp="1"/>
          </p:cNvGraphicFramePr>
          <p:nvPr>
            <p:extLst>
              <p:ext uri="{D42A27DB-BD31-4B8C-83A1-F6EECF244321}">
                <p14:modId xmlns:p14="http://schemas.microsoft.com/office/powerpoint/2010/main" val="1701666549"/>
              </p:ext>
            </p:extLst>
          </p:nvPr>
        </p:nvGraphicFramePr>
        <p:xfrm>
          <a:off x="972458" y="1166155"/>
          <a:ext cx="9695542" cy="5463080"/>
        </p:xfrm>
        <a:graphic>
          <a:graphicData uri="http://schemas.openxmlformats.org/drawingml/2006/table">
            <a:tbl>
              <a:tblPr firstRow="1" bandRow="1">
                <a:tableStyleId>{F5AB1C69-6EDB-4FF4-983F-18BD219EF322}</a:tableStyleId>
              </a:tblPr>
              <a:tblGrid>
                <a:gridCol w="4905828">
                  <a:extLst>
                    <a:ext uri="{9D8B030D-6E8A-4147-A177-3AD203B41FA5}">
                      <a16:colId xmlns:a16="http://schemas.microsoft.com/office/drawing/2014/main" val="3057622891"/>
                    </a:ext>
                  </a:extLst>
                </a:gridCol>
                <a:gridCol w="2064453">
                  <a:extLst>
                    <a:ext uri="{9D8B030D-6E8A-4147-A177-3AD203B41FA5}">
                      <a16:colId xmlns:a16="http://schemas.microsoft.com/office/drawing/2014/main" val="3411450308"/>
                    </a:ext>
                  </a:extLst>
                </a:gridCol>
                <a:gridCol w="2725261">
                  <a:extLst>
                    <a:ext uri="{9D8B030D-6E8A-4147-A177-3AD203B41FA5}">
                      <a16:colId xmlns:a16="http://schemas.microsoft.com/office/drawing/2014/main" val="1506150357"/>
                    </a:ext>
                  </a:extLst>
                </a:gridCol>
              </a:tblGrid>
              <a:tr h="580015">
                <a:tc>
                  <a:txBody>
                    <a:bodyPr/>
                    <a:lstStyle/>
                    <a:p>
                      <a:endParaRPr lang="en-US" dirty="0"/>
                    </a:p>
                  </a:txBody>
                  <a:tcPr/>
                </a:tc>
                <a:tc>
                  <a:txBody>
                    <a:bodyPr/>
                    <a:lstStyle/>
                    <a:p>
                      <a:pPr algn="ctr"/>
                      <a:r>
                        <a:rPr lang="de-DE" noProof="0" dirty="0" err="1" smtClean="0"/>
                        <a:t>Sunleaf</a:t>
                      </a:r>
                      <a:endParaRPr lang="de-DE" noProof="0" dirty="0"/>
                    </a:p>
                  </a:txBody>
                  <a:tcPr/>
                </a:tc>
                <a:tc>
                  <a:txBody>
                    <a:bodyPr/>
                    <a:lstStyle/>
                    <a:p>
                      <a:pPr algn="ctr"/>
                      <a:r>
                        <a:rPr lang="de-DE" noProof="0" dirty="0" err="1" smtClean="0"/>
                        <a:t>Shadeleaf</a:t>
                      </a:r>
                      <a:endParaRPr lang="de-DE" noProof="0" dirty="0"/>
                    </a:p>
                  </a:txBody>
                  <a:tcPr/>
                </a:tc>
                <a:extLst>
                  <a:ext uri="{0D108BD9-81ED-4DB2-BD59-A6C34878D82A}">
                    <a16:rowId xmlns:a16="http://schemas.microsoft.com/office/drawing/2014/main" val="1297953707"/>
                  </a:ext>
                </a:extLst>
              </a:tr>
              <a:tr h="580015">
                <a:tc>
                  <a:txBody>
                    <a:bodyPr/>
                    <a:lstStyle/>
                    <a:p>
                      <a:r>
                        <a:rPr lang="de-DE" sz="2400" noProof="0" dirty="0" err="1" smtClean="0"/>
                        <a:t>Leaf</a:t>
                      </a:r>
                      <a:r>
                        <a:rPr lang="de-DE" sz="2400" noProof="0" dirty="0" smtClean="0"/>
                        <a:t> </a:t>
                      </a:r>
                      <a:r>
                        <a:rPr lang="de-DE" sz="2400" noProof="0" dirty="0" err="1" smtClean="0"/>
                        <a:t>thickness</a:t>
                      </a:r>
                      <a:r>
                        <a:rPr lang="de-DE" sz="2400" noProof="0" dirty="0" smtClean="0"/>
                        <a:t> </a:t>
                      </a:r>
                      <a:r>
                        <a:rPr lang="de-DE" sz="2400" noProof="0" dirty="0"/>
                        <a:t>(µm)</a:t>
                      </a:r>
                    </a:p>
                  </a:txBody>
                  <a:tcPr/>
                </a:tc>
                <a:tc>
                  <a:txBody>
                    <a:bodyPr/>
                    <a:lstStyle/>
                    <a:p>
                      <a:pPr algn="ctr"/>
                      <a:r>
                        <a:rPr lang="en-US" sz="2400" dirty="0" smtClean="0"/>
                        <a:t>185 ± 12</a:t>
                      </a:r>
                      <a:endParaRPr lang="en-US" sz="2400" dirty="0"/>
                    </a:p>
                  </a:txBody>
                  <a:tcPr/>
                </a:tc>
                <a:tc>
                  <a:txBody>
                    <a:bodyPr/>
                    <a:lstStyle/>
                    <a:p>
                      <a:pPr algn="ctr"/>
                      <a:r>
                        <a:rPr lang="en-US" sz="2400" dirty="0" smtClean="0"/>
                        <a:t>93 ± 5</a:t>
                      </a:r>
                      <a:endParaRPr lang="en-US" sz="2400" dirty="0"/>
                    </a:p>
                  </a:txBody>
                  <a:tcPr/>
                </a:tc>
                <a:extLst>
                  <a:ext uri="{0D108BD9-81ED-4DB2-BD59-A6C34878D82A}">
                    <a16:rowId xmlns:a16="http://schemas.microsoft.com/office/drawing/2014/main" val="1739708824"/>
                  </a:ext>
                </a:extLst>
              </a:tr>
              <a:tr h="580015">
                <a:tc>
                  <a:txBody>
                    <a:bodyPr/>
                    <a:lstStyle/>
                    <a:p>
                      <a:r>
                        <a:rPr lang="de-DE" sz="2400" noProof="0" dirty="0" err="1" smtClean="0"/>
                        <a:t>Leaf</a:t>
                      </a:r>
                      <a:r>
                        <a:rPr lang="de-DE" sz="2400" noProof="0" dirty="0" smtClean="0"/>
                        <a:t> </a:t>
                      </a:r>
                      <a:r>
                        <a:rPr lang="de-DE" sz="2400" noProof="0" dirty="0" err="1" smtClean="0"/>
                        <a:t>area</a:t>
                      </a:r>
                      <a:r>
                        <a:rPr lang="de-DE" sz="2400" noProof="0" dirty="0" smtClean="0"/>
                        <a:t> </a:t>
                      </a:r>
                      <a:r>
                        <a:rPr lang="de-DE" sz="2400" noProof="0" dirty="0"/>
                        <a:t>(cm</a:t>
                      </a:r>
                      <a:r>
                        <a:rPr lang="de-DE" sz="2400" baseline="30000" noProof="0" dirty="0"/>
                        <a:t>2</a:t>
                      </a:r>
                      <a:r>
                        <a:rPr lang="de-DE" sz="2400" noProof="0" dirty="0"/>
                        <a:t>)</a:t>
                      </a:r>
                    </a:p>
                  </a:txBody>
                  <a:tcPr/>
                </a:tc>
                <a:tc>
                  <a:txBody>
                    <a:bodyPr/>
                    <a:lstStyle/>
                    <a:p>
                      <a:pPr algn="ctr"/>
                      <a:r>
                        <a:rPr lang="en-US" sz="2400" dirty="0" smtClean="0"/>
                        <a:t>29 ± 4</a:t>
                      </a:r>
                      <a:endParaRPr lang="en-US" sz="2400" dirty="0"/>
                    </a:p>
                  </a:txBody>
                  <a:tcPr/>
                </a:tc>
                <a:tc>
                  <a:txBody>
                    <a:bodyPr/>
                    <a:lstStyle/>
                    <a:p>
                      <a:pPr algn="ctr"/>
                      <a:r>
                        <a:rPr lang="en-US" sz="2400" dirty="0" smtClean="0"/>
                        <a:t>49 ± 7</a:t>
                      </a:r>
                      <a:endParaRPr lang="en-US" sz="2400" dirty="0"/>
                    </a:p>
                  </a:txBody>
                  <a:tcPr/>
                </a:tc>
                <a:extLst>
                  <a:ext uri="{0D108BD9-81ED-4DB2-BD59-A6C34878D82A}">
                    <a16:rowId xmlns:a16="http://schemas.microsoft.com/office/drawing/2014/main" val="2618371533"/>
                  </a:ext>
                </a:extLst>
              </a:tr>
              <a:tr h="580015">
                <a:tc>
                  <a:txBody>
                    <a:bodyPr/>
                    <a:lstStyle/>
                    <a:p>
                      <a:r>
                        <a:rPr lang="de-DE" sz="2400" noProof="0" dirty="0" err="1" smtClean="0"/>
                        <a:t>Stomatal</a:t>
                      </a:r>
                      <a:r>
                        <a:rPr lang="de-DE" sz="2400" baseline="0" noProof="0" dirty="0" smtClean="0"/>
                        <a:t> </a:t>
                      </a:r>
                      <a:r>
                        <a:rPr lang="de-DE" sz="2400" baseline="0" noProof="0" dirty="0" err="1" smtClean="0"/>
                        <a:t>density</a:t>
                      </a:r>
                      <a:r>
                        <a:rPr lang="de-DE" sz="2400" baseline="0" noProof="0" dirty="0" smtClean="0"/>
                        <a:t> </a:t>
                      </a:r>
                      <a:r>
                        <a:rPr lang="de-DE" sz="2400" noProof="0" dirty="0" smtClean="0"/>
                        <a:t> (</a:t>
                      </a:r>
                      <a:r>
                        <a:rPr lang="de-DE" sz="2400" noProof="0" dirty="0" err="1" smtClean="0"/>
                        <a:t>stomata</a:t>
                      </a:r>
                      <a:r>
                        <a:rPr lang="de-DE" sz="2400" noProof="0" dirty="0" smtClean="0"/>
                        <a:t> /mm</a:t>
                      </a:r>
                      <a:r>
                        <a:rPr lang="de-DE" sz="2400" baseline="30000" noProof="0" dirty="0" smtClean="0"/>
                        <a:t>2</a:t>
                      </a:r>
                      <a:r>
                        <a:rPr lang="de-DE" sz="2400" noProof="0" dirty="0"/>
                        <a:t>)</a:t>
                      </a:r>
                    </a:p>
                  </a:txBody>
                  <a:tcPr/>
                </a:tc>
                <a:tc>
                  <a:txBody>
                    <a:bodyPr/>
                    <a:lstStyle/>
                    <a:p>
                      <a:pPr algn="ctr"/>
                      <a:r>
                        <a:rPr lang="en-US" sz="2400" dirty="0" smtClean="0"/>
                        <a:t>214 ± 26</a:t>
                      </a:r>
                      <a:endParaRPr lang="en-US" sz="2400" dirty="0"/>
                    </a:p>
                  </a:txBody>
                  <a:tcPr/>
                </a:tc>
                <a:tc>
                  <a:txBody>
                    <a:bodyPr/>
                    <a:lstStyle/>
                    <a:p>
                      <a:pPr algn="ctr"/>
                      <a:r>
                        <a:rPr lang="en-US" sz="2400" dirty="0" smtClean="0"/>
                        <a:t>144 ± 11</a:t>
                      </a:r>
                      <a:endParaRPr lang="en-US" sz="2400" dirty="0"/>
                    </a:p>
                  </a:txBody>
                  <a:tcPr/>
                </a:tc>
                <a:extLst>
                  <a:ext uri="{0D108BD9-81ED-4DB2-BD59-A6C34878D82A}">
                    <a16:rowId xmlns:a16="http://schemas.microsoft.com/office/drawing/2014/main" val="1357221212"/>
                  </a:ext>
                </a:extLst>
              </a:tr>
              <a:tr h="580015">
                <a:tc>
                  <a:txBody>
                    <a:bodyPr/>
                    <a:lstStyle/>
                    <a:p>
                      <a:r>
                        <a:rPr lang="de-DE" sz="2400" noProof="0" dirty="0" err="1" smtClean="0"/>
                        <a:t>Water</a:t>
                      </a:r>
                      <a:r>
                        <a:rPr lang="de-DE" sz="2400" noProof="0" dirty="0" smtClean="0"/>
                        <a:t> </a:t>
                      </a:r>
                      <a:r>
                        <a:rPr lang="de-DE" sz="2400" noProof="0" dirty="0" err="1" smtClean="0"/>
                        <a:t>content</a:t>
                      </a:r>
                      <a:r>
                        <a:rPr lang="de-DE" sz="2400" noProof="0" dirty="0" smtClean="0"/>
                        <a:t> </a:t>
                      </a:r>
                      <a:r>
                        <a:rPr lang="de-DE" sz="2400" noProof="0" dirty="0"/>
                        <a:t>(% </a:t>
                      </a:r>
                      <a:r>
                        <a:rPr lang="de-DE" sz="2400" noProof="0" dirty="0" err="1" smtClean="0"/>
                        <a:t>fresh</a:t>
                      </a:r>
                      <a:r>
                        <a:rPr lang="de-DE" sz="2400" baseline="0" noProof="0" dirty="0" smtClean="0"/>
                        <a:t> </a:t>
                      </a:r>
                      <a:r>
                        <a:rPr lang="de-DE" sz="2400" baseline="0" noProof="0" dirty="0" err="1" smtClean="0"/>
                        <a:t>weight</a:t>
                      </a:r>
                      <a:r>
                        <a:rPr lang="de-DE" sz="2400" noProof="0" dirty="0" smtClean="0"/>
                        <a:t>)</a:t>
                      </a:r>
                      <a:endParaRPr lang="de-DE" sz="2400" noProof="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t>53 ± 4</a:t>
                      </a:r>
                      <a:endParaRPr lang="en-US" sz="2400" dirty="0"/>
                    </a:p>
                  </a:txBody>
                  <a:tcPr/>
                </a:tc>
                <a:tc>
                  <a:txBody>
                    <a:bodyPr/>
                    <a:lstStyle/>
                    <a:p>
                      <a:pPr algn="ctr"/>
                      <a:r>
                        <a:rPr lang="en-US" sz="2400" dirty="0" smtClean="0"/>
                        <a:t>70 ± 5</a:t>
                      </a:r>
                      <a:endParaRPr lang="en-US" sz="2400" dirty="0"/>
                    </a:p>
                  </a:txBody>
                  <a:tcPr/>
                </a:tc>
                <a:extLst>
                  <a:ext uri="{0D108BD9-81ED-4DB2-BD59-A6C34878D82A}">
                    <a16:rowId xmlns:a16="http://schemas.microsoft.com/office/drawing/2014/main" val="2852174333"/>
                  </a:ext>
                </a:extLst>
              </a:tr>
              <a:tr h="580015">
                <a:tc>
                  <a:txBody>
                    <a:bodyPr/>
                    <a:lstStyle/>
                    <a:p>
                      <a:r>
                        <a:rPr lang="de-DE" sz="2400" dirty="0"/>
                        <a:t>A</a:t>
                      </a:r>
                      <a:r>
                        <a:rPr lang="de-DE" sz="2400" baseline="-25000" dirty="0"/>
                        <a:t>max</a:t>
                      </a:r>
                      <a:endParaRPr lang="en-US" sz="2400" dirty="0"/>
                    </a:p>
                  </a:txBody>
                  <a:tcPr/>
                </a:tc>
                <a:tc>
                  <a:txBody>
                    <a:bodyPr/>
                    <a:lstStyle/>
                    <a:p>
                      <a:pPr algn="ctr"/>
                      <a:endParaRPr lang="de-DE" sz="2400" noProof="0" dirty="0"/>
                    </a:p>
                  </a:txBody>
                  <a:tcPr/>
                </a:tc>
                <a:tc>
                  <a:txBody>
                    <a:bodyPr/>
                    <a:lstStyle/>
                    <a:p>
                      <a:pPr algn="ctr"/>
                      <a:endParaRPr lang="de-DE" sz="2400" noProof="0" dirty="0"/>
                    </a:p>
                  </a:txBody>
                  <a:tcPr/>
                </a:tc>
                <a:extLst>
                  <a:ext uri="{0D108BD9-81ED-4DB2-BD59-A6C34878D82A}">
                    <a16:rowId xmlns:a16="http://schemas.microsoft.com/office/drawing/2014/main" val="2098518233"/>
                  </a:ext>
                </a:extLst>
              </a:tr>
              <a:tr h="5800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dirty="0" smtClean="0"/>
                        <a:t>Light </a:t>
                      </a:r>
                      <a:r>
                        <a:rPr lang="de-DE" sz="2400" dirty="0" err="1" smtClean="0"/>
                        <a:t>saturation</a:t>
                      </a:r>
                      <a:endParaRPr lang="en-US" sz="2400" dirty="0" smtClean="0"/>
                    </a:p>
                  </a:txBody>
                  <a:tcPr/>
                </a:tc>
                <a:tc>
                  <a:txBody>
                    <a:bodyPr/>
                    <a:lstStyle/>
                    <a:p>
                      <a:pPr algn="ctr"/>
                      <a:endParaRPr lang="de-DE" sz="2400" noProof="0" dirty="0"/>
                    </a:p>
                  </a:txBody>
                  <a:tcPr/>
                </a:tc>
                <a:tc>
                  <a:txBody>
                    <a:bodyPr/>
                    <a:lstStyle/>
                    <a:p>
                      <a:pPr algn="ctr"/>
                      <a:endParaRPr lang="de-DE" sz="2400" noProof="0" dirty="0"/>
                    </a:p>
                  </a:txBody>
                  <a:tcPr/>
                </a:tc>
                <a:extLst>
                  <a:ext uri="{0D108BD9-81ED-4DB2-BD59-A6C34878D82A}">
                    <a16:rowId xmlns:a16="http://schemas.microsoft.com/office/drawing/2014/main" val="2868202164"/>
                  </a:ext>
                </a:extLst>
              </a:tr>
              <a:tr h="580015">
                <a:tc>
                  <a:txBody>
                    <a:bodyPr/>
                    <a:lstStyle/>
                    <a:p>
                      <a:r>
                        <a:rPr lang="de-DE" sz="2400" dirty="0" smtClean="0"/>
                        <a:t>Dark </a:t>
                      </a:r>
                      <a:r>
                        <a:rPr lang="de-DE" sz="2400" dirty="0" err="1" smtClean="0"/>
                        <a:t>respiration</a:t>
                      </a:r>
                      <a:r>
                        <a:rPr lang="de-DE" sz="2400" dirty="0" smtClean="0"/>
                        <a:t> </a:t>
                      </a:r>
                      <a:endParaRPr lang="en-US" sz="2400" dirty="0"/>
                    </a:p>
                  </a:txBody>
                  <a:tcPr/>
                </a:tc>
                <a:tc>
                  <a:txBody>
                    <a:bodyPr/>
                    <a:lstStyle/>
                    <a:p>
                      <a:pPr algn="ctr"/>
                      <a:endParaRPr lang="de-DE" sz="2400" noProof="0" dirty="0"/>
                    </a:p>
                  </a:txBody>
                  <a:tcPr/>
                </a:tc>
                <a:tc>
                  <a:txBody>
                    <a:bodyPr/>
                    <a:lstStyle/>
                    <a:p>
                      <a:pPr algn="ctr"/>
                      <a:endParaRPr lang="de-DE" sz="2400" noProof="0" dirty="0"/>
                    </a:p>
                  </a:txBody>
                  <a:tcPr/>
                </a:tc>
                <a:extLst>
                  <a:ext uri="{0D108BD9-81ED-4DB2-BD59-A6C34878D82A}">
                    <a16:rowId xmlns:a16="http://schemas.microsoft.com/office/drawing/2014/main" val="3861867766"/>
                  </a:ext>
                </a:extLst>
              </a:tr>
              <a:tr h="5800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dirty="0" smtClean="0"/>
                        <a:t>Light </a:t>
                      </a:r>
                      <a:r>
                        <a:rPr lang="de-DE" sz="2400" dirty="0" err="1" smtClean="0"/>
                        <a:t>compensation</a:t>
                      </a:r>
                      <a:r>
                        <a:rPr lang="de-DE" sz="2400" baseline="0" dirty="0" smtClean="0"/>
                        <a:t> </a:t>
                      </a:r>
                      <a:endParaRPr lang="en-US" sz="2400" dirty="0" smtClean="0"/>
                    </a:p>
                    <a:p>
                      <a:endParaRPr lang="en-US" sz="2400" dirty="0"/>
                    </a:p>
                  </a:txBody>
                  <a:tcPr/>
                </a:tc>
                <a:tc>
                  <a:txBody>
                    <a:bodyPr/>
                    <a:lstStyle/>
                    <a:p>
                      <a:pPr algn="ctr"/>
                      <a:endParaRPr lang="de-DE" sz="2400" noProof="0" dirty="0"/>
                    </a:p>
                  </a:txBody>
                  <a:tcPr/>
                </a:tc>
                <a:tc>
                  <a:txBody>
                    <a:bodyPr/>
                    <a:lstStyle/>
                    <a:p>
                      <a:pPr algn="ctr"/>
                      <a:endParaRPr lang="de-DE" sz="2400" noProof="0" dirty="0"/>
                    </a:p>
                  </a:txBody>
                  <a:tcPr/>
                </a:tc>
                <a:extLst>
                  <a:ext uri="{0D108BD9-81ED-4DB2-BD59-A6C34878D82A}">
                    <a16:rowId xmlns:a16="http://schemas.microsoft.com/office/drawing/2014/main" val="415196667"/>
                  </a:ext>
                </a:extLst>
              </a:tr>
            </a:tbl>
          </a:graphicData>
        </a:graphic>
      </p:graphicFrame>
      <p:sp>
        <p:nvSpPr>
          <p:cNvPr id="4" name="Textfeld 3"/>
          <p:cNvSpPr txBox="1"/>
          <p:nvPr/>
        </p:nvSpPr>
        <p:spPr>
          <a:xfrm>
            <a:off x="2238575" y="315040"/>
            <a:ext cx="674665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Anatomy</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of</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sun</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and</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shadeleafs</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of</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European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Beech</a:t>
            </a:r>
            <a:endParaRPr kumimoji="0" lang="de-DE"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3" name="Gruppieren 12"/>
          <p:cNvGrpSpPr/>
          <p:nvPr/>
        </p:nvGrpSpPr>
        <p:grpSpPr>
          <a:xfrm>
            <a:off x="6865254" y="4107546"/>
            <a:ext cx="2612570" cy="558797"/>
            <a:chOff x="7460343" y="4107546"/>
            <a:chExt cx="2612570" cy="558797"/>
          </a:xfrm>
        </p:grpSpPr>
        <p:cxnSp>
          <p:nvCxnSpPr>
            <p:cNvPr id="5" name="Gerade Verbindung mit Pfeil 4"/>
            <p:cNvCxnSpPr/>
            <p:nvPr/>
          </p:nvCxnSpPr>
          <p:spPr>
            <a:xfrm flipV="1">
              <a:off x="7460343" y="4107546"/>
              <a:ext cx="0" cy="508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p:cNvCxnSpPr/>
            <p:nvPr/>
          </p:nvCxnSpPr>
          <p:spPr>
            <a:xfrm>
              <a:off x="10065656" y="4107546"/>
              <a:ext cx="7257" cy="55879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uppieren 14"/>
          <p:cNvGrpSpPr/>
          <p:nvPr/>
        </p:nvGrpSpPr>
        <p:grpSpPr>
          <a:xfrm>
            <a:off x="6858000" y="4680860"/>
            <a:ext cx="2612570" cy="558797"/>
            <a:chOff x="7460343" y="4107546"/>
            <a:chExt cx="2612570" cy="558797"/>
          </a:xfrm>
        </p:grpSpPr>
        <p:cxnSp>
          <p:nvCxnSpPr>
            <p:cNvPr id="16" name="Gerade Verbindung mit Pfeil 15"/>
            <p:cNvCxnSpPr/>
            <p:nvPr/>
          </p:nvCxnSpPr>
          <p:spPr>
            <a:xfrm flipV="1">
              <a:off x="7460343" y="4107546"/>
              <a:ext cx="0" cy="508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Gerade Verbindung mit Pfeil 16"/>
            <p:cNvCxnSpPr/>
            <p:nvPr/>
          </p:nvCxnSpPr>
          <p:spPr>
            <a:xfrm>
              <a:off x="10065656" y="4107546"/>
              <a:ext cx="7257" cy="55879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uppieren 17"/>
          <p:cNvGrpSpPr/>
          <p:nvPr/>
        </p:nvGrpSpPr>
        <p:grpSpPr>
          <a:xfrm>
            <a:off x="6865260" y="5254172"/>
            <a:ext cx="2612570" cy="558797"/>
            <a:chOff x="7460343" y="4107546"/>
            <a:chExt cx="2612570" cy="558797"/>
          </a:xfrm>
        </p:grpSpPr>
        <p:cxnSp>
          <p:nvCxnSpPr>
            <p:cNvPr id="19" name="Gerade Verbindung mit Pfeil 18"/>
            <p:cNvCxnSpPr/>
            <p:nvPr/>
          </p:nvCxnSpPr>
          <p:spPr>
            <a:xfrm flipV="1">
              <a:off x="7460343" y="4107546"/>
              <a:ext cx="0" cy="508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Gerade Verbindung mit Pfeil 19"/>
            <p:cNvCxnSpPr/>
            <p:nvPr/>
          </p:nvCxnSpPr>
          <p:spPr>
            <a:xfrm>
              <a:off x="10065656" y="4107546"/>
              <a:ext cx="7257" cy="55879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uppieren 20"/>
          <p:cNvGrpSpPr/>
          <p:nvPr/>
        </p:nvGrpSpPr>
        <p:grpSpPr>
          <a:xfrm>
            <a:off x="6858000" y="5871031"/>
            <a:ext cx="2612570" cy="558797"/>
            <a:chOff x="7460343" y="4107546"/>
            <a:chExt cx="2612570" cy="558797"/>
          </a:xfrm>
        </p:grpSpPr>
        <p:cxnSp>
          <p:nvCxnSpPr>
            <p:cNvPr id="22" name="Gerade Verbindung mit Pfeil 21"/>
            <p:cNvCxnSpPr/>
            <p:nvPr/>
          </p:nvCxnSpPr>
          <p:spPr>
            <a:xfrm flipV="1">
              <a:off x="7460343" y="4107546"/>
              <a:ext cx="0" cy="508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p:cNvCxnSpPr/>
            <p:nvPr/>
          </p:nvCxnSpPr>
          <p:spPr>
            <a:xfrm>
              <a:off x="10065656" y="4107546"/>
              <a:ext cx="7257" cy="55879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5" name="Textfeld 24">
            <a:extLst>
              <a:ext uri="{FF2B5EF4-FFF2-40B4-BE49-F238E27FC236}">
                <a16:creationId xmlns:a16="http://schemas.microsoft.com/office/drawing/2014/main" id="{C16A9FBD-64FE-4C29-9B3D-A91CCB7ABE84}"/>
              </a:ext>
            </a:extLst>
          </p:cNvPr>
          <p:cNvSpPr txBox="1"/>
          <p:nvPr/>
        </p:nvSpPr>
        <p:spPr>
          <a:xfrm>
            <a:off x="6015834" y="6474822"/>
            <a:ext cx="593803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Quelle: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Lichtenthaler</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et al. 1981,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verändert</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nach</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Gurevitch</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et al. 2006</a:t>
            </a:r>
          </a:p>
        </p:txBody>
      </p:sp>
      <p:sp>
        <p:nvSpPr>
          <p:cNvPr id="2" name="Foliennummernplatzhalt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5744F-E677-42CC-8971-3B32B699ADB5}" type="slidenum">
              <a:rPr kumimoji="0" lang="de-DE" sz="18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de-DE" sz="18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2057964303"/>
      </p:ext>
    </p:extLst>
  </p:cSld>
  <p:clrMapOvr>
    <a:masterClrMapping/>
  </p:clrMapOvr>
  <mc:AlternateContent xmlns:mc="http://schemas.openxmlformats.org/markup-compatibility/2006" xmlns:p14="http://schemas.microsoft.com/office/powerpoint/2010/main">
    <mc:Choice Requires="p14">
      <p:transition spd="slow" p14:dur="2000" advTm="109702"/>
    </mc:Choice>
    <mc:Fallback xmlns="">
      <p:transition spd="slow" advTm="109702"/>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2666999" y="-2667003"/>
            <a:ext cx="6858003" cy="12192000"/>
          </a:xfrm>
          <a:prstGeom prst="rect">
            <a:avLst/>
          </a:prstGeom>
        </p:spPr>
      </p:pic>
      <p:grpSp>
        <p:nvGrpSpPr>
          <p:cNvPr id="10" name="Gruppieren 9"/>
          <p:cNvGrpSpPr/>
          <p:nvPr/>
        </p:nvGrpSpPr>
        <p:grpSpPr>
          <a:xfrm>
            <a:off x="1057989" y="1151257"/>
            <a:ext cx="8541019" cy="5462128"/>
            <a:chOff x="470965" y="1151257"/>
            <a:chExt cx="8541019" cy="5462128"/>
          </a:xfrm>
        </p:grpSpPr>
        <p:pic>
          <p:nvPicPr>
            <p:cNvPr id="3"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6232" y="1151257"/>
              <a:ext cx="8335752" cy="51963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hteck 8"/>
            <p:cNvSpPr/>
            <p:nvPr/>
          </p:nvSpPr>
          <p:spPr>
            <a:xfrm>
              <a:off x="470965" y="1207826"/>
              <a:ext cx="4703778" cy="52208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feld 3"/>
            <p:cNvSpPr txBox="1"/>
            <p:nvPr/>
          </p:nvSpPr>
          <p:spPr>
            <a:xfrm>
              <a:off x="6118577" y="6244053"/>
              <a:ext cx="19495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smtClean="0">
                  <a:ln>
                    <a:noFill/>
                  </a:ln>
                  <a:solidFill>
                    <a:prstClr val="black"/>
                  </a:solidFill>
                  <a:effectLst/>
                  <a:uLnTx/>
                  <a:uFillTx/>
                  <a:latin typeface="Calibri" panose="020F0502020204030204"/>
                  <a:ea typeface="+mn-ea"/>
                  <a:cs typeface="+mn-cs"/>
                </a:rPr>
                <a:t>PPFD (</a:t>
              </a:r>
              <a:r>
                <a:rPr kumimoji="0" lang="de-DE" sz="1800" b="0" i="0" u="none" strike="noStrike" kern="1200" cap="none" spc="0" normalizeH="0" baseline="0" noProof="0" dirty="0" err="1" smtClean="0">
                  <a:ln>
                    <a:noFill/>
                  </a:ln>
                  <a:solidFill>
                    <a:prstClr val="black"/>
                  </a:solidFill>
                  <a:effectLst/>
                  <a:uLnTx/>
                  <a:uFillTx/>
                  <a:latin typeface="Calibri" panose="020F0502020204030204"/>
                  <a:ea typeface="+mn-ea"/>
                  <a:cs typeface="+mn-cs"/>
                </a:rPr>
                <a:t>ymol</a:t>
              </a:r>
              <a:r>
                <a:rPr kumimoji="0" lang="de-DE" sz="1800" b="0" i="0" u="none" strike="noStrike" kern="1200" cap="none" spc="0" normalizeH="0" baseline="0" noProof="0" dirty="0" smtClean="0">
                  <a:ln>
                    <a:noFill/>
                  </a:ln>
                  <a:solidFill>
                    <a:prstClr val="black"/>
                  </a:solidFill>
                  <a:effectLst/>
                  <a:uLnTx/>
                  <a:uFillTx/>
                  <a:latin typeface="Calibri" panose="020F0502020204030204"/>
                  <a:ea typeface="+mn-ea"/>
                  <a:cs typeface="+mn-cs"/>
                </a:rPr>
                <a:t> m</a:t>
              </a:r>
              <a:r>
                <a:rPr kumimoji="0" lang="de-DE" sz="1800" b="0" i="0" u="none" strike="noStrike" kern="1200" cap="none" spc="0" normalizeH="0" baseline="30000" noProof="0" dirty="0" smtClean="0">
                  <a:ln>
                    <a:noFill/>
                  </a:ln>
                  <a:solidFill>
                    <a:prstClr val="black"/>
                  </a:solidFill>
                  <a:effectLst/>
                  <a:uLnTx/>
                  <a:uFillTx/>
                  <a:latin typeface="Calibri" panose="020F0502020204030204"/>
                  <a:ea typeface="+mn-ea"/>
                  <a:cs typeface="+mn-cs"/>
                </a:rPr>
                <a:t>-2</a:t>
              </a:r>
              <a:r>
                <a:rPr kumimoji="0" lang="de-DE" sz="1800" b="0" i="0" u="none" strike="noStrike" kern="1200" cap="none" spc="0" normalizeH="0" baseline="0" noProof="0" dirty="0" smtClean="0">
                  <a:ln>
                    <a:noFill/>
                  </a:ln>
                  <a:solidFill>
                    <a:prstClr val="black"/>
                  </a:solidFill>
                  <a:effectLst/>
                  <a:uLnTx/>
                  <a:uFillTx/>
                  <a:latin typeface="Calibri" panose="020F0502020204030204"/>
                  <a:ea typeface="+mn-ea"/>
                  <a:cs typeface="+mn-cs"/>
                </a:rPr>
                <a:t> s</a:t>
              </a:r>
              <a:r>
                <a:rPr kumimoji="0" lang="de-DE" sz="1800" b="0" i="0" u="none" strike="noStrike" kern="1200" cap="none" spc="0" normalizeH="0" baseline="30000" noProof="0" dirty="0" smtClean="0">
                  <a:ln>
                    <a:noFill/>
                  </a:ln>
                  <a:solidFill>
                    <a:prstClr val="black"/>
                  </a:solidFill>
                  <a:effectLst/>
                  <a:uLnTx/>
                  <a:uFillTx/>
                  <a:latin typeface="Calibri" panose="020F0502020204030204"/>
                  <a:ea typeface="+mn-ea"/>
                  <a:cs typeface="+mn-cs"/>
                </a:rPr>
                <a:t>-1</a:t>
              </a:r>
              <a:r>
                <a:rPr kumimoji="0" lang="de-DE" sz="1800" b="0" i="0" u="none" strike="noStrike" kern="1200" cap="none" spc="0" normalizeH="0" baseline="0" noProof="0" dirty="0" smtClean="0">
                  <a:ln>
                    <a:noFill/>
                  </a:ln>
                  <a:solidFill>
                    <a:prstClr val="black"/>
                  </a:solidFill>
                  <a:effectLst/>
                  <a:uLnTx/>
                  <a:uFillTx/>
                  <a:latin typeface="Calibri" panose="020F0502020204030204"/>
                  <a:ea typeface="+mn-ea"/>
                  <a:cs typeface="+mn-cs"/>
                </a:rPr>
                <a:t>)</a:t>
              </a:r>
              <a:endPar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feld 11"/>
            <p:cNvSpPr txBox="1"/>
            <p:nvPr/>
          </p:nvSpPr>
          <p:spPr>
            <a:xfrm rot="16200000">
              <a:off x="3742460" y="3395228"/>
              <a:ext cx="25726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smtClean="0">
                  <a:ln>
                    <a:noFill/>
                  </a:ln>
                  <a:solidFill>
                    <a:prstClr val="black"/>
                  </a:solidFill>
                  <a:effectLst/>
                  <a:uLnTx/>
                  <a:uFillTx/>
                  <a:latin typeface="Calibri" panose="020F0502020204030204"/>
                  <a:ea typeface="+mn-ea"/>
                  <a:cs typeface="+mn-cs"/>
                </a:rPr>
                <a:t>CO</a:t>
              </a:r>
              <a:r>
                <a:rPr kumimoji="0" lang="de-DE" sz="1800" b="0" i="0" u="none" strike="noStrike" kern="1200" cap="none" spc="0" normalizeH="0" baseline="-25000" noProof="0" dirty="0" smtClean="0">
                  <a:ln>
                    <a:noFill/>
                  </a:ln>
                  <a:solidFill>
                    <a:prstClr val="black"/>
                  </a:solidFill>
                  <a:effectLst/>
                  <a:uLnTx/>
                  <a:uFillTx/>
                  <a:latin typeface="Calibri" panose="020F0502020204030204"/>
                  <a:ea typeface="+mn-ea"/>
                  <a:cs typeface="+mn-cs"/>
                </a:rPr>
                <a:t>2</a:t>
              </a:r>
              <a:r>
                <a:rPr kumimoji="0" lang="de-DE" sz="1800" b="0" i="0" u="none" strike="noStrike" kern="1200" cap="none" spc="0" normalizeH="0" baseline="0" noProof="0" dirty="0" smtClean="0">
                  <a:ln>
                    <a:noFill/>
                  </a:ln>
                  <a:solidFill>
                    <a:prstClr val="black"/>
                  </a:solidFill>
                  <a:effectLst/>
                  <a:uLnTx/>
                  <a:uFillTx/>
                  <a:latin typeface="Calibri" panose="020F0502020204030204"/>
                  <a:ea typeface="+mn-ea"/>
                  <a:cs typeface="+mn-cs"/>
                </a:rPr>
                <a:t>-uptake (</a:t>
              </a:r>
              <a:r>
                <a:rPr kumimoji="0" lang="de-DE" sz="1800" b="0" i="0" u="none" strike="noStrike" kern="1200" cap="none" spc="0" normalizeH="0" baseline="0" noProof="0" dirty="0" err="1" smtClean="0">
                  <a:ln>
                    <a:noFill/>
                  </a:ln>
                  <a:solidFill>
                    <a:prstClr val="black"/>
                  </a:solidFill>
                  <a:effectLst/>
                  <a:uLnTx/>
                  <a:uFillTx/>
                  <a:latin typeface="Calibri" panose="020F0502020204030204"/>
                  <a:ea typeface="+mn-ea"/>
                  <a:cs typeface="+mn-cs"/>
                </a:rPr>
                <a:t>ymol</a:t>
              </a:r>
              <a:r>
                <a:rPr kumimoji="0" lang="de-DE" sz="1800" b="0" i="0" u="none" strike="noStrike" kern="1200" cap="none" spc="0" normalizeH="0" baseline="0" noProof="0" dirty="0" smtClean="0">
                  <a:ln>
                    <a:noFill/>
                  </a:ln>
                  <a:solidFill>
                    <a:prstClr val="black"/>
                  </a:solidFill>
                  <a:effectLst/>
                  <a:uLnTx/>
                  <a:uFillTx/>
                  <a:latin typeface="Calibri" panose="020F0502020204030204"/>
                  <a:ea typeface="+mn-ea"/>
                  <a:cs typeface="+mn-cs"/>
                </a:rPr>
                <a:t> m</a:t>
              </a:r>
              <a:r>
                <a:rPr kumimoji="0" lang="de-DE" sz="1800" b="0" i="0" u="none" strike="noStrike" kern="1200" cap="none" spc="0" normalizeH="0" baseline="30000" noProof="0" dirty="0" smtClean="0">
                  <a:ln>
                    <a:noFill/>
                  </a:ln>
                  <a:solidFill>
                    <a:prstClr val="black"/>
                  </a:solidFill>
                  <a:effectLst/>
                  <a:uLnTx/>
                  <a:uFillTx/>
                  <a:latin typeface="Calibri" panose="020F0502020204030204"/>
                  <a:ea typeface="+mn-ea"/>
                  <a:cs typeface="+mn-cs"/>
                </a:rPr>
                <a:t>-2</a:t>
              </a:r>
              <a:r>
                <a:rPr kumimoji="0" lang="de-DE" sz="1800" b="0" i="0" u="none" strike="noStrike" kern="1200" cap="none" spc="0" normalizeH="0" baseline="0" noProof="0" dirty="0" smtClean="0">
                  <a:ln>
                    <a:noFill/>
                  </a:ln>
                  <a:solidFill>
                    <a:prstClr val="black"/>
                  </a:solidFill>
                  <a:effectLst/>
                  <a:uLnTx/>
                  <a:uFillTx/>
                  <a:latin typeface="Calibri" panose="020F0502020204030204"/>
                  <a:ea typeface="+mn-ea"/>
                  <a:cs typeface="+mn-cs"/>
                </a:rPr>
                <a:t> s</a:t>
              </a:r>
              <a:r>
                <a:rPr kumimoji="0" lang="de-DE" sz="1800" b="0" i="0" u="none" strike="noStrike" kern="1200" cap="none" spc="0" normalizeH="0" baseline="30000" noProof="0" dirty="0" smtClean="0">
                  <a:ln>
                    <a:noFill/>
                  </a:ln>
                  <a:solidFill>
                    <a:prstClr val="black"/>
                  </a:solidFill>
                  <a:effectLst/>
                  <a:uLnTx/>
                  <a:uFillTx/>
                  <a:latin typeface="Calibri" panose="020F0502020204030204"/>
                  <a:ea typeface="+mn-ea"/>
                  <a:cs typeface="+mn-cs"/>
                </a:rPr>
                <a:t>-1</a:t>
              </a:r>
              <a:r>
                <a:rPr kumimoji="0" lang="de-DE" sz="1800" b="0" i="0" u="none" strike="noStrike" kern="1200" cap="none" spc="0" normalizeH="0" baseline="0" noProof="0" dirty="0" smtClean="0">
                  <a:ln>
                    <a:noFill/>
                  </a:ln>
                  <a:solidFill>
                    <a:prstClr val="black"/>
                  </a:solidFill>
                  <a:effectLst/>
                  <a:uLnTx/>
                  <a:uFillTx/>
                  <a:latin typeface="Calibri" panose="020F0502020204030204"/>
                  <a:ea typeface="+mn-ea"/>
                  <a:cs typeface="+mn-cs"/>
                </a:rPr>
                <a:t>)</a:t>
              </a:r>
              <a:endPar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5" name="Grafik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88845" y="720124"/>
            <a:ext cx="2022006" cy="1988692"/>
          </a:xfrm>
          <a:prstGeom prst="rect">
            <a:avLst/>
          </a:prstGeom>
        </p:spPr>
      </p:pic>
      <p:pic>
        <p:nvPicPr>
          <p:cNvPr id="6" name="Grafik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8856" y="2664814"/>
            <a:ext cx="2548338" cy="1830160"/>
          </a:xfrm>
          <a:prstGeom prst="rect">
            <a:avLst/>
          </a:prstGeom>
        </p:spPr>
      </p:pic>
      <p:pic>
        <p:nvPicPr>
          <p:cNvPr id="7" name="Grafik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88845" y="4126335"/>
            <a:ext cx="2022006" cy="2652417"/>
          </a:xfrm>
          <a:prstGeom prst="rect">
            <a:avLst/>
          </a:prstGeom>
        </p:spPr>
      </p:pic>
      <p:sp>
        <p:nvSpPr>
          <p:cNvPr id="2" name="Textfeld 1"/>
          <p:cNvSpPr txBox="1"/>
          <p:nvPr/>
        </p:nvSpPr>
        <p:spPr>
          <a:xfrm>
            <a:off x="684513" y="295339"/>
            <a:ext cx="972035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Light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adaptation</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genetic</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adaptation</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to</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light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environment</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on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species</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level</a:t>
            </a:r>
            <a:endParaRPr kumimoji="0" lang="de-DE"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Foliennummernplatzhalt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5744F-E677-42CC-8971-3B32B699ADB5}" type="slidenum">
              <a:rPr kumimoji="0" lang="de-DE" sz="18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de-DE" sz="18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7486961"/>
      </p:ext>
    </p:extLst>
  </p:cSld>
  <p:clrMapOvr>
    <a:masterClrMapping/>
  </p:clrMapOvr>
  <mc:AlternateContent xmlns:mc="http://schemas.openxmlformats.org/markup-compatibility/2006" xmlns:p14="http://schemas.microsoft.com/office/powerpoint/2010/main">
    <mc:Choice Requires="p14">
      <p:transition spd="slow" p14:dur="2000" advTm="91671"/>
    </mc:Choice>
    <mc:Fallback xmlns="">
      <p:transition spd="slow" advTm="91671"/>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2666999" y="-2667003"/>
            <a:ext cx="6858003" cy="12192000"/>
          </a:xfrm>
          <a:prstGeom prst="rect">
            <a:avLst/>
          </a:prstGeom>
        </p:spPr>
      </p:pic>
      <p:sp>
        <p:nvSpPr>
          <p:cNvPr id="2" name="Textfeld 1"/>
          <p:cNvSpPr txBox="1"/>
          <p:nvPr/>
        </p:nvSpPr>
        <p:spPr>
          <a:xfrm>
            <a:off x="1472075" y="331718"/>
            <a:ext cx="723614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Light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curves</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of</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plants</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from</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different light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environments</a:t>
            </a:r>
            <a:endParaRPr kumimoji="0" lang="de-DE"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9" name="Gruppieren 8"/>
          <p:cNvGrpSpPr/>
          <p:nvPr/>
        </p:nvGrpSpPr>
        <p:grpSpPr>
          <a:xfrm>
            <a:off x="1934369" y="1307958"/>
            <a:ext cx="5884863" cy="4592638"/>
            <a:chOff x="1934369" y="1307958"/>
            <a:chExt cx="5884863" cy="4592638"/>
          </a:xfrm>
        </p:grpSpPr>
        <p:pic>
          <p:nvPicPr>
            <p:cNvPr id="3"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34369" y="1307958"/>
              <a:ext cx="5884863" cy="4592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feld 3"/>
            <p:cNvSpPr txBox="1"/>
            <p:nvPr/>
          </p:nvSpPr>
          <p:spPr>
            <a:xfrm>
              <a:off x="4267199" y="4775200"/>
              <a:ext cx="1384803"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err="1" smtClean="0">
                  <a:ln>
                    <a:noFill/>
                  </a:ln>
                  <a:solidFill>
                    <a:prstClr val="black"/>
                  </a:solidFill>
                  <a:effectLst/>
                  <a:uLnTx/>
                  <a:uFillTx/>
                  <a:latin typeface="Calibri" panose="020F0502020204030204"/>
                  <a:ea typeface="+mn-ea"/>
                  <a:cs typeface="+mn-cs"/>
                </a:rPr>
                <a:t>Shade</a:t>
              </a:r>
              <a:r>
                <a:rPr kumimoji="0" lang="de-DE" sz="18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1800" b="0" i="0" u="none" strike="noStrike" kern="1200" cap="none" spc="0" normalizeH="0" baseline="0" noProof="0" dirty="0" err="1" smtClean="0">
                  <a:ln>
                    <a:noFill/>
                  </a:ln>
                  <a:solidFill>
                    <a:prstClr val="black"/>
                  </a:solidFill>
                  <a:effectLst/>
                  <a:uLnTx/>
                  <a:uFillTx/>
                  <a:latin typeface="Calibri" panose="020F0502020204030204"/>
                  <a:ea typeface="+mn-ea"/>
                  <a:cs typeface="+mn-cs"/>
                </a:rPr>
                <a:t>plants</a:t>
              </a:r>
              <a:endPar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feld 5"/>
            <p:cNvSpPr txBox="1"/>
            <p:nvPr/>
          </p:nvSpPr>
          <p:spPr>
            <a:xfrm>
              <a:off x="5311845" y="3917245"/>
              <a:ext cx="680314"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err="1" smtClean="0">
                  <a:ln>
                    <a:noFill/>
                  </a:ln>
                  <a:solidFill>
                    <a:prstClr val="black"/>
                  </a:solidFill>
                  <a:effectLst/>
                  <a:uLnTx/>
                  <a:uFillTx/>
                  <a:latin typeface="Calibri" panose="020F0502020204030204"/>
                  <a:ea typeface="+mn-ea"/>
                  <a:cs typeface="+mn-cs"/>
                </a:rPr>
                <a:t>Trees</a:t>
              </a:r>
              <a:endPar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feld 6"/>
            <p:cNvSpPr txBox="1"/>
            <p:nvPr/>
          </p:nvSpPr>
          <p:spPr>
            <a:xfrm>
              <a:off x="6728178" y="2348089"/>
              <a:ext cx="772969" cy="646331"/>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smtClean="0">
                  <a:ln>
                    <a:noFill/>
                  </a:ln>
                  <a:solidFill>
                    <a:prstClr val="black"/>
                  </a:solidFill>
                  <a:effectLst/>
                  <a:uLnTx/>
                  <a:uFillTx/>
                  <a:latin typeface="Calibri" panose="020F0502020204030204"/>
                  <a:ea typeface="+mn-ea"/>
                  <a:cs typeface="+mn-cs"/>
                </a:rPr>
                <a:t>C</a:t>
              </a:r>
              <a:r>
                <a:rPr kumimoji="0" lang="de-DE" sz="1800" b="0" i="0" u="none" strike="noStrike" kern="1200" cap="none" spc="0" normalizeH="0" baseline="-25000" noProof="0" dirty="0" smtClean="0">
                  <a:ln>
                    <a:noFill/>
                  </a:ln>
                  <a:solidFill>
                    <a:prstClr val="black"/>
                  </a:solidFill>
                  <a:effectLst/>
                  <a:uLnTx/>
                  <a:uFillTx/>
                  <a:latin typeface="Calibri" panose="020F0502020204030204"/>
                  <a:ea typeface="+mn-ea"/>
                  <a:cs typeface="+mn-cs"/>
                </a:rPr>
                <a:t>3</a:t>
              </a:r>
              <a:r>
                <a:rPr kumimoji="0" lang="de-DE" sz="18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1800" b="0" i="0" u="none" strike="noStrike" kern="1200" cap="none" spc="0" normalizeH="0" baseline="0" noProof="0" dirty="0" err="1" smtClean="0">
                  <a:ln>
                    <a:noFill/>
                  </a:ln>
                  <a:solidFill>
                    <a:prstClr val="black"/>
                  </a:solidFill>
                  <a:effectLst/>
                  <a:uLnTx/>
                  <a:uFillTx/>
                  <a:latin typeface="Calibri" panose="020F0502020204030204"/>
                  <a:ea typeface="+mn-ea"/>
                  <a:cs typeface="+mn-cs"/>
                </a:rPr>
                <a:t>sun</a:t>
              </a:r>
              <a:endParaRPr kumimoji="0" lang="de-DE" sz="1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1800" b="0" i="0" u="none" strike="noStrike" kern="1200" cap="none" spc="0" normalizeH="0" baseline="0" noProof="0" dirty="0" err="1" smtClean="0">
                  <a:ln>
                    <a:noFill/>
                  </a:ln>
                  <a:solidFill>
                    <a:prstClr val="black"/>
                  </a:solidFill>
                  <a:effectLst/>
                  <a:uLnTx/>
                  <a:uFillTx/>
                  <a:latin typeface="Calibri" panose="020F0502020204030204"/>
                  <a:ea typeface="+mn-ea"/>
                  <a:cs typeface="+mn-cs"/>
                </a:rPr>
                <a:t>herbs</a:t>
              </a:r>
              <a:endPar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feld 7"/>
            <p:cNvSpPr txBox="1"/>
            <p:nvPr/>
          </p:nvSpPr>
          <p:spPr>
            <a:xfrm>
              <a:off x="6126277" y="1802305"/>
              <a:ext cx="1067408"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smtClean="0">
                  <a:ln>
                    <a:noFill/>
                  </a:ln>
                  <a:solidFill>
                    <a:prstClr val="black"/>
                  </a:solidFill>
                  <a:effectLst/>
                  <a:uLnTx/>
                  <a:uFillTx/>
                  <a:latin typeface="Calibri" panose="020F0502020204030204"/>
                  <a:ea typeface="+mn-ea"/>
                  <a:cs typeface="+mn-cs"/>
                </a:rPr>
                <a:t>C</a:t>
              </a:r>
              <a:r>
                <a:rPr kumimoji="0" lang="de-DE" sz="1800" b="0" i="0" u="none" strike="noStrike" kern="1200" cap="none" spc="0" normalizeH="0" baseline="-25000" noProof="0" dirty="0" smtClean="0">
                  <a:ln>
                    <a:noFill/>
                  </a:ln>
                  <a:solidFill>
                    <a:prstClr val="black"/>
                  </a:solidFill>
                  <a:effectLst/>
                  <a:uLnTx/>
                  <a:uFillTx/>
                  <a:latin typeface="Calibri" panose="020F0502020204030204"/>
                  <a:ea typeface="+mn-ea"/>
                  <a:cs typeface="+mn-cs"/>
                </a:rPr>
                <a:t>4</a:t>
              </a:r>
              <a:r>
                <a:rPr kumimoji="0" lang="de-DE" sz="1800" b="0" i="0" u="none" strike="noStrike" kern="1200" cap="none" spc="0" normalizeH="0" baseline="0" noProof="0" dirty="0" smtClean="0">
                  <a:ln>
                    <a:noFill/>
                  </a:ln>
                  <a:solidFill>
                    <a:prstClr val="black"/>
                  </a:solidFill>
                  <a:effectLst/>
                  <a:uLnTx/>
                  <a:uFillTx/>
                  <a:latin typeface="Calibri" panose="020F0502020204030204"/>
                  <a:ea typeface="+mn-ea"/>
                  <a:cs typeface="+mn-cs"/>
                </a:rPr>
                <a:t>-plants</a:t>
              </a:r>
              <a:endPar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5" name="Gruppieren 14"/>
          <p:cNvGrpSpPr/>
          <p:nvPr/>
        </p:nvGrpSpPr>
        <p:grpSpPr>
          <a:xfrm>
            <a:off x="4154312" y="4968566"/>
            <a:ext cx="7502852" cy="369332"/>
            <a:chOff x="4154312" y="4968566"/>
            <a:chExt cx="7502852" cy="369332"/>
          </a:xfrm>
        </p:grpSpPr>
        <p:cxnSp>
          <p:nvCxnSpPr>
            <p:cNvPr id="11" name="Gerade Verbindung mit Pfeil 10"/>
            <p:cNvCxnSpPr/>
            <p:nvPr/>
          </p:nvCxnSpPr>
          <p:spPr>
            <a:xfrm flipH="1">
              <a:off x="4154312" y="5144532"/>
              <a:ext cx="4199466" cy="87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feld 13"/>
            <p:cNvSpPr txBox="1"/>
            <p:nvPr/>
          </p:nvSpPr>
          <p:spPr>
            <a:xfrm>
              <a:off x="8469945" y="4968566"/>
              <a:ext cx="318721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err="1" smtClean="0">
                  <a:ln>
                    <a:noFill/>
                  </a:ln>
                  <a:solidFill>
                    <a:prstClr val="black"/>
                  </a:solidFill>
                  <a:effectLst/>
                  <a:uLnTx/>
                  <a:uFillTx/>
                  <a:latin typeface="Calibri" panose="020F0502020204030204"/>
                  <a:ea typeface="+mn-ea"/>
                  <a:cs typeface="+mn-cs"/>
                </a:rPr>
                <a:t>Photoinhibition</a:t>
              </a:r>
              <a:r>
                <a:rPr kumimoji="0" lang="de-DE" sz="18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1800" b="0" i="0" u="none" strike="noStrike" kern="1200" cap="none" spc="0" normalizeH="0" baseline="0" noProof="0" dirty="0" err="1" smtClean="0">
                  <a:ln>
                    <a:noFill/>
                  </a:ln>
                  <a:solidFill>
                    <a:prstClr val="black"/>
                  </a:solidFill>
                  <a:effectLst/>
                  <a:uLnTx/>
                  <a:uFillTx/>
                  <a:latin typeface="Calibri" panose="020F0502020204030204"/>
                  <a:ea typeface="+mn-ea"/>
                  <a:cs typeface="+mn-cs"/>
                </a:rPr>
                <a:t>photooxidation</a:t>
              </a:r>
              <a:endPar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0" name="Foliennummernplatzhalt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5744F-E677-42CC-8971-3B32B699ADB5}" type="slidenum">
              <a:rPr kumimoji="0" lang="de-DE" sz="18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de-DE" sz="18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5258152"/>
      </p:ext>
    </p:extLst>
  </p:cSld>
  <p:clrMapOvr>
    <a:masterClrMapping/>
  </p:clrMapOvr>
  <mc:AlternateContent xmlns:mc="http://schemas.openxmlformats.org/markup-compatibility/2006" xmlns:p14="http://schemas.microsoft.com/office/powerpoint/2010/main">
    <mc:Choice Requires="p14">
      <p:transition spd="slow" p14:dur="2000" advTm="56100"/>
    </mc:Choice>
    <mc:Fallback xmlns="">
      <p:transition spd="slow" advTm="5610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2666999" y="-2667003"/>
            <a:ext cx="6858003" cy="12192000"/>
          </a:xfrm>
          <a:prstGeom prst="rect">
            <a:avLst/>
          </a:prstGeom>
        </p:spPr>
      </p:pic>
      <p:sp>
        <p:nvSpPr>
          <p:cNvPr id="2" name="Textfeld 1"/>
          <p:cNvSpPr txBox="1"/>
          <p:nvPr/>
        </p:nvSpPr>
        <p:spPr>
          <a:xfrm>
            <a:off x="1447060" y="293040"/>
            <a:ext cx="57375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Fast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responses</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to</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short</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sunflecks</a:t>
            </a:r>
            <a:endPar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endParaRPr>
          </a:p>
        </p:txBody>
      </p:sp>
      <p:sp>
        <p:nvSpPr>
          <p:cNvPr id="13" name="Textfeld 12"/>
          <p:cNvSpPr txBox="1"/>
          <p:nvPr/>
        </p:nvSpPr>
        <p:spPr>
          <a:xfrm>
            <a:off x="9565777" y="1065725"/>
            <a:ext cx="2702086"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dirty="0" smtClean="0">
                <a:ln>
                  <a:noFill/>
                </a:ln>
                <a:solidFill>
                  <a:prstClr val="black"/>
                </a:solidFill>
                <a:effectLst/>
                <a:uLnTx/>
                <a:uFillTx/>
                <a:latin typeface="Calibri" panose="020F0502020204030204"/>
                <a:ea typeface="+mn-ea"/>
                <a:cs typeface="+mn-cs"/>
              </a:rPr>
              <a:t>20-80% </a:t>
            </a:r>
            <a:r>
              <a:rPr kumimoji="0" lang="de-DE" sz="2000" b="0" i="0" u="none" strike="noStrike" kern="1200" cap="none" spc="0" normalizeH="0" baseline="0" noProof="0" dirty="0" err="1" smtClean="0">
                <a:ln>
                  <a:noFill/>
                </a:ln>
                <a:solidFill>
                  <a:prstClr val="black"/>
                </a:solidFill>
                <a:effectLst/>
                <a:uLnTx/>
                <a:uFillTx/>
                <a:latin typeface="Calibri" panose="020F0502020204030204"/>
                <a:ea typeface="+mn-ea"/>
                <a:cs typeface="+mn-cs"/>
              </a:rPr>
              <a:t>of</a:t>
            </a:r>
            <a:r>
              <a:rPr kumimoji="0" lang="de-DE" sz="20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000" b="0" i="0" u="none" strike="noStrike" kern="1200" cap="none" spc="0" normalizeH="0" baseline="0" noProof="0" dirty="0" err="1" smtClean="0">
                <a:ln>
                  <a:noFill/>
                </a:ln>
                <a:solidFill>
                  <a:prstClr val="black"/>
                </a:solidFill>
                <a:effectLst/>
                <a:uLnTx/>
                <a:uFillTx/>
                <a:latin typeface="Calibri" panose="020F0502020204030204"/>
                <a:ea typeface="+mn-ea"/>
                <a:cs typeface="+mn-cs"/>
              </a:rPr>
              <a:t>daily</a:t>
            </a:r>
            <a:r>
              <a:rPr kumimoji="0" lang="de-DE" sz="20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000" b="0" i="0" u="none" strike="noStrike" kern="1200" cap="none" spc="0" normalizeH="0" baseline="0" noProof="0" dirty="0" err="1" smtClean="0">
                <a:ln>
                  <a:noFill/>
                </a:ln>
                <a:solidFill>
                  <a:prstClr val="black"/>
                </a:solidFill>
                <a:effectLst/>
                <a:uLnTx/>
                <a:uFillTx/>
                <a:latin typeface="Calibri" panose="020F0502020204030204"/>
                <a:ea typeface="+mn-ea"/>
                <a:cs typeface="+mn-cs"/>
              </a:rPr>
              <a:t>photons</a:t>
            </a:r>
            <a:endParaRPr kumimoji="0" lang="de-DE" sz="20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dirty="0">
                <a:ln>
                  <a:noFill/>
                </a:ln>
                <a:solidFill>
                  <a:prstClr val="black"/>
                </a:solidFill>
                <a:effectLst/>
                <a:uLnTx/>
                <a:uFillTx/>
                <a:latin typeface="Calibri" panose="020F0502020204030204"/>
                <a:ea typeface="+mn-ea"/>
                <a:cs typeface="+mn-cs"/>
              </a:rPr>
              <a:t>i</a:t>
            </a:r>
            <a:r>
              <a:rPr kumimoji="0" lang="de-DE" sz="2000" b="0" i="0" u="none" strike="noStrike" kern="1200" cap="none" spc="0" normalizeH="0" baseline="0" noProof="0" dirty="0" smtClean="0">
                <a:ln>
                  <a:noFill/>
                </a:ln>
                <a:solidFill>
                  <a:prstClr val="black"/>
                </a:solidFill>
                <a:effectLst/>
                <a:uLnTx/>
                <a:uFillTx/>
                <a:latin typeface="Calibri" panose="020F0502020204030204"/>
                <a:ea typeface="+mn-ea"/>
                <a:cs typeface="+mn-cs"/>
              </a:rPr>
              <a:t>n </a:t>
            </a:r>
            <a:r>
              <a:rPr kumimoji="0" lang="de-DE" sz="2000" b="0" i="0" u="none" strike="noStrike" kern="1200" cap="none" spc="0" normalizeH="0" baseline="0" noProof="0" dirty="0" err="1" smtClean="0">
                <a:ln>
                  <a:noFill/>
                </a:ln>
                <a:solidFill>
                  <a:prstClr val="black"/>
                </a:solidFill>
                <a:effectLst/>
                <a:uLnTx/>
                <a:uFillTx/>
                <a:latin typeface="Calibri" panose="020F0502020204030204"/>
                <a:ea typeface="+mn-ea"/>
                <a:cs typeface="+mn-cs"/>
              </a:rPr>
              <a:t>understorey</a:t>
            </a:r>
            <a:r>
              <a:rPr kumimoji="0" lang="de-DE" sz="20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000" b="0" i="0" u="none" strike="noStrike" kern="1200" cap="none" spc="0" normalizeH="0" baseline="0" noProof="0" dirty="0" err="1" smtClean="0">
                <a:ln>
                  <a:noFill/>
                </a:ln>
                <a:solidFill>
                  <a:prstClr val="black"/>
                </a:solidFill>
                <a:effectLst/>
                <a:uLnTx/>
                <a:uFillTx/>
                <a:latin typeface="Calibri" panose="020F0502020204030204"/>
                <a:ea typeface="+mn-ea"/>
                <a:cs typeface="+mn-cs"/>
              </a:rPr>
              <a:t>habitats</a:t>
            </a:r>
            <a:endParaRPr kumimoji="0" lang="de-DE" sz="20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dirty="0" err="1" smtClean="0">
                <a:ln>
                  <a:noFill/>
                </a:ln>
                <a:solidFill>
                  <a:prstClr val="black"/>
                </a:solidFill>
                <a:effectLst/>
                <a:uLnTx/>
                <a:uFillTx/>
                <a:latin typeface="Calibri" panose="020F0502020204030204"/>
                <a:ea typeface="+mn-ea"/>
                <a:cs typeface="+mn-cs"/>
              </a:rPr>
              <a:t>from</a:t>
            </a:r>
            <a:r>
              <a:rPr kumimoji="0" lang="de-DE" sz="20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000" b="0" i="0" u="none" strike="noStrike" kern="1200" cap="none" spc="0" normalizeH="0" baseline="0" noProof="0" dirty="0" err="1" smtClean="0">
                <a:ln>
                  <a:noFill/>
                </a:ln>
                <a:solidFill>
                  <a:prstClr val="black"/>
                </a:solidFill>
                <a:effectLst/>
                <a:uLnTx/>
                <a:uFillTx/>
                <a:latin typeface="Calibri" panose="020F0502020204030204"/>
                <a:ea typeface="+mn-ea"/>
                <a:cs typeface="+mn-cs"/>
              </a:rPr>
              <a:t>sunflecks</a:t>
            </a:r>
            <a:endParaRPr kumimoji="0" lang="de-DE"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7" name="Gruppieren 16"/>
          <p:cNvGrpSpPr/>
          <p:nvPr/>
        </p:nvGrpSpPr>
        <p:grpSpPr>
          <a:xfrm>
            <a:off x="9565777" y="2069051"/>
            <a:ext cx="2616550" cy="3063615"/>
            <a:chOff x="9735339" y="2069051"/>
            <a:chExt cx="2616550" cy="3063615"/>
          </a:xfrm>
        </p:grpSpPr>
        <p:cxnSp>
          <p:nvCxnSpPr>
            <p:cNvPr id="15" name="Gerade Verbindung mit Pfeil 14"/>
            <p:cNvCxnSpPr/>
            <p:nvPr/>
          </p:nvCxnSpPr>
          <p:spPr>
            <a:xfrm>
              <a:off x="10767060" y="2069051"/>
              <a:ext cx="0" cy="42907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feld 15"/>
            <p:cNvSpPr txBox="1"/>
            <p:nvPr/>
          </p:nvSpPr>
          <p:spPr>
            <a:xfrm>
              <a:off x="9735339" y="2578121"/>
              <a:ext cx="2616550" cy="25545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dirty="0" err="1" smtClean="0">
                  <a:ln>
                    <a:noFill/>
                  </a:ln>
                  <a:solidFill>
                    <a:prstClr val="black"/>
                  </a:solidFill>
                  <a:effectLst/>
                  <a:uLnTx/>
                  <a:uFillTx/>
                  <a:latin typeface="Calibri" panose="020F0502020204030204"/>
                  <a:ea typeface="+mn-ea"/>
                  <a:cs typeface="+mn-cs"/>
                </a:rPr>
                <a:t>Sunflecks</a:t>
              </a:r>
              <a:r>
                <a:rPr kumimoji="0" lang="de-DE" sz="20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000" b="0" i="0" u="none" strike="noStrike" kern="1200" cap="none" spc="0" normalizeH="0" baseline="0" noProof="0" dirty="0" err="1" smtClean="0">
                  <a:ln>
                    <a:noFill/>
                  </a:ln>
                  <a:solidFill>
                    <a:prstClr val="black"/>
                  </a:solidFill>
                  <a:effectLst/>
                  <a:uLnTx/>
                  <a:uFillTx/>
                  <a:latin typeface="Calibri" panose="020F0502020204030204"/>
                  <a:ea typeface="+mn-ea"/>
                  <a:cs typeface="+mn-cs"/>
                </a:rPr>
                <a:t>are</a:t>
              </a:r>
              <a:r>
                <a:rPr kumimoji="0" lang="de-DE" sz="20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000" b="0" i="0" u="none" strike="noStrike" kern="1200" cap="none" spc="0" normalizeH="0" baseline="0" noProof="0" dirty="0" err="1" smtClean="0">
                  <a:ln>
                    <a:noFill/>
                  </a:ln>
                  <a:solidFill>
                    <a:prstClr val="black"/>
                  </a:solidFill>
                  <a:effectLst/>
                  <a:uLnTx/>
                  <a:uFillTx/>
                  <a:latin typeface="Calibri" panose="020F0502020204030204"/>
                  <a:ea typeface="+mn-ea"/>
                  <a:cs typeface="+mn-cs"/>
                </a:rPr>
                <a:t>major</a:t>
              </a:r>
              <a:endParaRPr kumimoji="0" lang="de-DE" sz="20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dirty="0" err="1">
                  <a:ln>
                    <a:noFill/>
                  </a:ln>
                  <a:solidFill>
                    <a:prstClr val="black"/>
                  </a:solidFill>
                  <a:effectLst/>
                  <a:uLnTx/>
                  <a:uFillTx/>
                  <a:latin typeface="Calibri" panose="020F0502020204030204"/>
                  <a:ea typeface="+mn-ea"/>
                  <a:cs typeface="+mn-cs"/>
                </a:rPr>
                <a:t>s</a:t>
              </a:r>
              <a:r>
                <a:rPr kumimoji="0" lang="de-DE" sz="2000" b="0" i="0" u="none" strike="noStrike" kern="1200" cap="none" spc="0" normalizeH="0" baseline="0" noProof="0" dirty="0" err="1" smtClean="0">
                  <a:ln>
                    <a:noFill/>
                  </a:ln>
                  <a:solidFill>
                    <a:prstClr val="black"/>
                  </a:solidFill>
                  <a:effectLst/>
                  <a:uLnTx/>
                  <a:uFillTx/>
                  <a:latin typeface="Calibri" panose="020F0502020204030204"/>
                  <a:ea typeface="+mn-ea"/>
                  <a:cs typeface="+mn-cs"/>
                </a:rPr>
                <a:t>ource</a:t>
              </a:r>
              <a:r>
                <a:rPr kumimoji="0" lang="de-DE" sz="20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000" b="0" i="0" u="none" strike="noStrike" kern="1200" cap="none" spc="0" normalizeH="0" baseline="0" noProof="0" dirty="0" err="1" smtClean="0">
                  <a:ln>
                    <a:noFill/>
                  </a:ln>
                  <a:solidFill>
                    <a:prstClr val="black"/>
                  </a:solidFill>
                  <a:effectLst/>
                  <a:uLnTx/>
                  <a:uFillTx/>
                  <a:latin typeface="Calibri" panose="020F0502020204030204"/>
                  <a:ea typeface="+mn-ea"/>
                  <a:cs typeface="+mn-cs"/>
                </a:rPr>
                <a:t>of</a:t>
              </a:r>
              <a:r>
                <a:rPr kumimoji="0" lang="de-DE" sz="20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000" b="0" i="0" u="none" strike="noStrike" kern="1200" cap="none" spc="0" normalizeH="0" baseline="0" noProof="0" dirty="0" err="1" smtClean="0">
                  <a:ln>
                    <a:noFill/>
                  </a:ln>
                  <a:solidFill>
                    <a:prstClr val="black"/>
                  </a:solidFill>
                  <a:effectLst/>
                  <a:uLnTx/>
                  <a:uFillTx/>
                  <a:latin typeface="Calibri" panose="020F0502020204030204"/>
                  <a:ea typeface="+mn-ea"/>
                  <a:cs typeface="+mn-cs"/>
                </a:rPr>
                <a:t>energy</a:t>
              </a:r>
              <a:r>
                <a:rPr kumimoji="0" lang="de-DE" sz="20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000" b="0" i="0" u="none" strike="noStrike" kern="1200" cap="none" spc="0" normalizeH="0" baseline="0" noProof="0" dirty="0" err="1" smtClean="0">
                  <a:ln>
                    <a:noFill/>
                  </a:ln>
                  <a:solidFill>
                    <a:prstClr val="black"/>
                  </a:solidFill>
                  <a:effectLst/>
                  <a:uLnTx/>
                  <a:uFillTx/>
                  <a:latin typeface="Calibri" panose="020F0502020204030204"/>
                  <a:ea typeface="+mn-ea"/>
                  <a:cs typeface="+mn-cs"/>
                </a:rPr>
                <a:t>for</a:t>
              </a:r>
              <a:endParaRPr kumimoji="0" lang="de-DE" sz="20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dirty="0" err="1">
                  <a:ln>
                    <a:noFill/>
                  </a:ln>
                  <a:solidFill>
                    <a:prstClr val="black"/>
                  </a:solidFill>
                  <a:effectLst/>
                  <a:uLnTx/>
                  <a:uFillTx/>
                  <a:latin typeface="Calibri" panose="020F0502020204030204"/>
                  <a:ea typeface="+mn-ea"/>
                  <a:cs typeface="+mn-cs"/>
                </a:rPr>
                <a:t>s</a:t>
              </a:r>
              <a:r>
                <a:rPr kumimoji="0" lang="de-DE" sz="2000" b="0" i="0" u="none" strike="noStrike" kern="1200" cap="none" spc="0" normalizeH="0" baseline="0" noProof="0" dirty="0" err="1" smtClean="0">
                  <a:ln>
                    <a:noFill/>
                  </a:ln>
                  <a:solidFill>
                    <a:prstClr val="black"/>
                  </a:solidFill>
                  <a:effectLst/>
                  <a:uLnTx/>
                  <a:uFillTx/>
                  <a:latin typeface="Calibri" panose="020F0502020204030204"/>
                  <a:ea typeface="+mn-ea"/>
                  <a:cs typeface="+mn-cs"/>
                </a:rPr>
                <a:t>hotosynthesis</a:t>
              </a:r>
              <a:r>
                <a:rPr kumimoji="0" lang="de-DE" sz="2000" b="0" i="0" u="none" strike="noStrike" kern="1200" cap="none" spc="0" normalizeH="0" baseline="0" noProof="0" dirty="0" smtClean="0">
                  <a:ln>
                    <a:noFill/>
                  </a:ln>
                  <a:solidFill>
                    <a:prstClr val="black"/>
                  </a:solidFill>
                  <a:effectLst/>
                  <a:uLnTx/>
                  <a:uFillTx/>
                  <a:latin typeface="Calibri" panose="020F0502020204030204"/>
                  <a:ea typeface="+mn-ea"/>
                  <a:cs typeface="+mn-cs"/>
                </a:rPr>
                <a:t> in </a:t>
              </a:r>
              <a:r>
                <a:rPr kumimoji="0" lang="de-DE" sz="2000" b="0" i="0" u="none" strike="noStrike" kern="1200" cap="none" spc="0" normalizeH="0" baseline="0" noProof="0" dirty="0" err="1" smtClean="0">
                  <a:ln>
                    <a:noFill/>
                  </a:ln>
                  <a:solidFill>
                    <a:prstClr val="black"/>
                  </a:solidFill>
                  <a:effectLst/>
                  <a:uLnTx/>
                  <a:uFillTx/>
                  <a:latin typeface="Calibri" panose="020F0502020204030204"/>
                  <a:ea typeface="+mn-ea"/>
                  <a:cs typeface="+mn-cs"/>
                </a:rPr>
                <a:t>these</a:t>
              </a:r>
              <a:endParaRPr kumimoji="0" lang="de-DE" sz="20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dirty="0" err="1" smtClean="0">
                  <a:ln>
                    <a:noFill/>
                  </a:ln>
                  <a:solidFill>
                    <a:prstClr val="black"/>
                  </a:solidFill>
                  <a:effectLst/>
                  <a:uLnTx/>
                  <a:uFillTx/>
                  <a:latin typeface="Calibri" panose="020F0502020204030204"/>
                  <a:ea typeface="+mn-ea"/>
                  <a:cs typeface="+mn-cs"/>
                </a:rPr>
                <a:t>habitats</a:t>
              </a:r>
              <a:r>
                <a:rPr kumimoji="0" lang="de-DE" sz="20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dirty="0" smtClean="0">
                  <a:ln>
                    <a:noFill/>
                  </a:ln>
                  <a:solidFill>
                    <a:prstClr val="black"/>
                  </a:solidFill>
                  <a:effectLst/>
                  <a:uLnTx/>
                  <a:uFillTx/>
                  <a:latin typeface="Calibri" panose="020F0502020204030204"/>
                  <a:ea typeface="+mn-ea"/>
                  <a:cs typeface="+mn-cs"/>
                </a:rPr>
                <a:t>30-60% </a:t>
              </a:r>
              <a:r>
                <a:rPr kumimoji="0" lang="de-DE" sz="2000" b="0" i="0" u="none" strike="noStrike" kern="1200" cap="none" spc="0" normalizeH="0" baseline="0" noProof="0" dirty="0" err="1" smtClean="0">
                  <a:ln>
                    <a:noFill/>
                  </a:ln>
                  <a:solidFill>
                    <a:prstClr val="black"/>
                  </a:solidFill>
                  <a:effectLst/>
                  <a:uLnTx/>
                  <a:uFillTx/>
                  <a:latin typeface="Calibri" panose="020F0502020204030204"/>
                  <a:ea typeface="+mn-ea"/>
                  <a:cs typeface="+mn-cs"/>
                </a:rPr>
                <a:t>of</a:t>
              </a:r>
              <a:r>
                <a:rPr kumimoji="0" lang="de-DE" sz="20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000" b="0" i="0" u="none" strike="noStrike" kern="1200" cap="none" spc="0" normalizeH="0" baseline="0" noProof="0" dirty="0" err="1" smtClean="0">
                  <a:ln>
                    <a:noFill/>
                  </a:ln>
                  <a:solidFill>
                    <a:prstClr val="black"/>
                  </a:solidFill>
                  <a:effectLst/>
                  <a:uLnTx/>
                  <a:uFillTx/>
                  <a:latin typeface="Calibri" panose="020F0502020204030204"/>
                  <a:ea typeface="+mn-ea"/>
                  <a:cs typeface="+mn-cs"/>
                </a:rPr>
                <a:t>daily</a:t>
              </a:r>
              <a:r>
                <a:rPr kumimoji="0" lang="de-DE" sz="20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000" b="0" i="0" u="none" strike="noStrike" kern="1200" cap="none" spc="0" normalizeH="0" baseline="0" noProof="0" dirty="0" err="1" smtClean="0">
                  <a:ln>
                    <a:noFill/>
                  </a:ln>
                  <a:solidFill>
                    <a:prstClr val="black"/>
                  </a:solidFill>
                  <a:effectLst/>
                  <a:uLnTx/>
                  <a:uFillTx/>
                  <a:latin typeface="Calibri" panose="020F0502020204030204"/>
                  <a:ea typeface="+mn-ea"/>
                  <a:cs typeface="+mn-cs"/>
                </a:rPr>
                <a:t>carbon</a:t>
              </a:r>
              <a:endParaRPr kumimoji="0" lang="de-DE" sz="20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dirty="0" err="1" smtClean="0">
                  <a:ln>
                    <a:noFill/>
                  </a:ln>
                  <a:solidFill>
                    <a:prstClr val="black"/>
                  </a:solidFill>
                  <a:effectLst/>
                  <a:uLnTx/>
                  <a:uFillTx/>
                  <a:latin typeface="Calibri" panose="020F0502020204030204"/>
                  <a:ea typeface="+mn-ea"/>
                  <a:cs typeface="+mn-cs"/>
                </a:rPr>
                <a:t>gain</a:t>
              </a:r>
              <a:r>
                <a:rPr kumimoji="0" lang="de-DE" sz="2000" b="0" i="0" u="none" strike="noStrike" kern="1200" cap="none" spc="0" normalizeH="0" baseline="0" noProof="0" dirty="0" smtClean="0">
                  <a:ln>
                    <a:noFill/>
                  </a:ln>
                  <a:solidFill>
                    <a:prstClr val="black"/>
                  </a:solidFill>
                  <a:effectLst/>
                  <a:uLnTx/>
                  <a:uFillTx/>
                  <a:latin typeface="Calibri" panose="020F0502020204030204"/>
                  <a:ea typeface="+mn-ea"/>
                  <a:cs typeface="+mn-cs"/>
                </a:rPr>
                <a:t> in </a:t>
              </a:r>
              <a:r>
                <a:rPr kumimoji="0" lang="de-DE" sz="2000" b="0" i="0" u="none" strike="noStrike" kern="1200" cap="none" spc="0" normalizeH="0" baseline="0" noProof="0" dirty="0" err="1" smtClean="0">
                  <a:ln>
                    <a:noFill/>
                  </a:ln>
                  <a:solidFill>
                    <a:prstClr val="black"/>
                  </a:solidFill>
                  <a:effectLst/>
                  <a:uLnTx/>
                  <a:uFillTx/>
                  <a:latin typeface="Calibri" panose="020F0502020204030204"/>
                  <a:ea typeface="+mn-ea"/>
                  <a:cs typeface="+mn-cs"/>
                </a:rPr>
                <a:t>tropical</a:t>
              </a:r>
              <a:r>
                <a:rPr kumimoji="0" lang="de-DE" sz="20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000" b="0" i="0" u="none" strike="noStrike" kern="1200" cap="none" spc="0" normalizeH="0" baseline="0" noProof="0" dirty="0" err="1" smtClean="0">
                  <a:ln>
                    <a:noFill/>
                  </a:ln>
                  <a:solidFill>
                    <a:prstClr val="black"/>
                  </a:solidFill>
                  <a:effectLst/>
                  <a:uLnTx/>
                  <a:uFillTx/>
                  <a:latin typeface="Calibri" panose="020F0502020204030204"/>
                  <a:ea typeface="+mn-ea"/>
                  <a:cs typeface="+mn-cs"/>
                </a:rPr>
                <a:t>forest</a:t>
              </a:r>
              <a:endParaRPr kumimoji="0" lang="de-DE" sz="20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dirty="0" err="1" smtClean="0">
                  <a:ln>
                    <a:noFill/>
                  </a:ln>
                  <a:solidFill>
                    <a:prstClr val="black"/>
                  </a:solidFill>
                  <a:effectLst/>
                  <a:uLnTx/>
                  <a:uFillTx/>
                  <a:latin typeface="Calibri" panose="020F0502020204030204"/>
                  <a:ea typeface="+mn-ea"/>
                  <a:cs typeface="+mn-cs"/>
                </a:rPr>
                <a:t>understoreys</a:t>
              </a:r>
              <a:endParaRPr kumimoji="0" lang="de-DE" sz="20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dirty="0" smtClean="0">
                  <a:ln>
                    <a:noFill/>
                  </a:ln>
                  <a:solidFill>
                    <a:prstClr val="black"/>
                  </a:solidFill>
                  <a:effectLst/>
                  <a:uLnTx/>
                  <a:uFillTx/>
                  <a:latin typeface="Calibri" panose="020F0502020204030204"/>
                  <a:ea typeface="+mn-ea"/>
                  <a:cs typeface="+mn-cs"/>
                </a:rPr>
                <a:t>(Way &amp; </a:t>
              </a:r>
              <a:r>
                <a:rPr kumimoji="0" lang="de-DE" sz="2000" b="0" i="0" u="none" strike="noStrike" kern="1200" cap="none" spc="0" normalizeH="0" baseline="0" noProof="0" dirty="0" err="1" smtClean="0">
                  <a:ln>
                    <a:noFill/>
                  </a:ln>
                  <a:solidFill>
                    <a:prstClr val="black"/>
                  </a:solidFill>
                  <a:effectLst/>
                  <a:uLnTx/>
                  <a:uFillTx/>
                  <a:latin typeface="Calibri" panose="020F0502020204030204"/>
                  <a:ea typeface="+mn-ea"/>
                  <a:cs typeface="+mn-cs"/>
                </a:rPr>
                <a:t>Pearcy</a:t>
              </a:r>
              <a:r>
                <a:rPr kumimoji="0" lang="de-DE" sz="2000" b="0" i="0" u="none" strike="noStrike" kern="1200" cap="none" spc="0" normalizeH="0" baseline="0" noProof="0" dirty="0" smtClean="0">
                  <a:ln>
                    <a:noFill/>
                  </a:ln>
                  <a:solidFill>
                    <a:prstClr val="black"/>
                  </a:solidFill>
                  <a:effectLst/>
                  <a:uLnTx/>
                  <a:uFillTx/>
                  <a:latin typeface="Calibri" panose="020F0502020204030204"/>
                  <a:ea typeface="+mn-ea"/>
                  <a:cs typeface="+mn-cs"/>
                </a:rPr>
                <a:t> 2012)</a:t>
              </a:r>
              <a:endParaRPr kumimoji="0" lang="de-DE"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18" name="Grafik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457" y="937813"/>
            <a:ext cx="8662987" cy="5737077"/>
          </a:xfrm>
          <a:prstGeom prst="rect">
            <a:avLst/>
          </a:prstGeom>
        </p:spPr>
      </p:pic>
      <p:sp>
        <p:nvSpPr>
          <p:cNvPr id="3" name="Foliennummernplatzhalt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5744F-E677-42CC-8971-3B32B699ADB5}" type="slidenum">
              <a:rPr kumimoji="0" lang="de-DE" sz="18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de-DE" sz="18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684820947"/>
      </p:ext>
    </p:extLst>
  </p:cSld>
  <p:clrMapOvr>
    <a:masterClrMapping/>
  </p:clrMapOvr>
  <mc:AlternateContent xmlns:mc="http://schemas.openxmlformats.org/markup-compatibility/2006" xmlns:p14="http://schemas.microsoft.com/office/powerpoint/2010/main">
    <mc:Choice Requires="p14">
      <p:transition spd="slow" p14:dur="2000" advTm="63464"/>
    </mc:Choice>
    <mc:Fallback xmlns="">
      <p:transition spd="slow" advTm="63464"/>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2666999" y="-2670375"/>
            <a:ext cx="6858003" cy="12192000"/>
          </a:xfrm>
          <a:prstGeom prst="rect">
            <a:avLst/>
          </a:prstGeom>
        </p:spPr>
      </p:pic>
      <p:sp>
        <p:nvSpPr>
          <p:cNvPr id="2" name="Textfeld 1"/>
          <p:cNvSpPr txBox="1"/>
          <p:nvPr/>
        </p:nvSpPr>
        <p:spPr>
          <a:xfrm>
            <a:off x="1435630" y="314744"/>
            <a:ext cx="57375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Fast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reaction</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to</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short</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sunflecks</a:t>
            </a:r>
            <a:endPar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endParaRPr>
          </a:p>
        </p:txBody>
      </p:sp>
      <p:grpSp>
        <p:nvGrpSpPr>
          <p:cNvPr id="15" name="Gruppieren 14"/>
          <p:cNvGrpSpPr/>
          <p:nvPr/>
        </p:nvGrpSpPr>
        <p:grpSpPr>
          <a:xfrm>
            <a:off x="400050" y="1021278"/>
            <a:ext cx="10778490" cy="5612129"/>
            <a:chOff x="400050" y="1021278"/>
            <a:chExt cx="10778490" cy="5612129"/>
          </a:xfrm>
        </p:grpSpPr>
        <p:pic>
          <p:nvPicPr>
            <p:cNvPr id="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0050" y="1021278"/>
              <a:ext cx="10778490" cy="5612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Gerade Verbindung mit Pfeil 5"/>
            <p:cNvCxnSpPr/>
            <p:nvPr/>
          </p:nvCxnSpPr>
          <p:spPr>
            <a:xfrm flipV="1">
              <a:off x="5388256" y="1397229"/>
              <a:ext cx="0" cy="4251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Gerade Verbindung mit Pfeil 7"/>
            <p:cNvCxnSpPr/>
            <p:nvPr/>
          </p:nvCxnSpPr>
          <p:spPr>
            <a:xfrm>
              <a:off x="6878420" y="1345981"/>
              <a:ext cx="5309" cy="46645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5" name="Picture 4" descr="ep2e-fig-02-24-0">
            <a:extLst>
              <a:ext uri="{FF2B5EF4-FFF2-40B4-BE49-F238E27FC236}">
                <a16:creationId xmlns:a16="http://schemas.microsoft.com/office/drawing/2014/main" id="{EA8EF26B-8BE1-4CEF-85F1-8CFFFB6090D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0050" y="1070881"/>
            <a:ext cx="2731803" cy="2049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feld 8"/>
          <p:cNvSpPr txBox="1"/>
          <p:nvPr/>
        </p:nvSpPr>
        <p:spPr>
          <a:xfrm>
            <a:off x="620152" y="2897955"/>
            <a:ext cx="21459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1" u="none" strike="noStrike" kern="1200" cap="none" spc="0" normalizeH="0" baseline="0" noProof="0" dirty="0" err="1" smtClean="0">
                <a:ln>
                  <a:noFill/>
                </a:ln>
                <a:solidFill>
                  <a:prstClr val="black"/>
                </a:solidFill>
                <a:effectLst/>
                <a:uLnTx/>
                <a:uFillTx/>
                <a:latin typeface="Calibri" panose="020F0502020204030204"/>
                <a:ea typeface="+mn-ea"/>
                <a:cs typeface="+mn-cs"/>
              </a:rPr>
              <a:t>Alocasia</a:t>
            </a:r>
            <a:r>
              <a:rPr kumimoji="0" lang="de-DE" sz="1800" b="0" i="1"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1800" b="0" i="1" u="none" strike="noStrike" kern="1200" cap="none" spc="0" normalizeH="0" baseline="0" noProof="0" dirty="0" err="1" smtClean="0">
                <a:ln>
                  <a:noFill/>
                </a:ln>
                <a:solidFill>
                  <a:prstClr val="black"/>
                </a:solidFill>
                <a:effectLst/>
                <a:uLnTx/>
                <a:uFillTx/>
                <a:latin typeface="Calibri" panose="020F0502020204030204"/>
                <a:ea typeface="+mn-ea"/>
                <a:cs typeface="+mn-cs"/>
              </a:rPr>
              <a:t>macrorrhiza</a:t>
            </a:r>
            <a:endParaRPr kumimoji="0" lang="de-DE" sz="18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oliennummernplatzhalter 1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5744F-E677-42CC-8971-3B32B699ADB5}" type="slidenum">
              <a:rPr kumimoji="0" lang="de-DE" sz="18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de-DE" sz="18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2532730039"/>
      </p:ext>
    </p:extLst>
  </p:cSld>
  <p:clrMapOvr>
    <a:masterClrMapping/>
  </p:clrMapOvr>
  <mc:AlternateContent xmlns:mc="http://schemas.openxmlformats.org/markup-compatibility/2006" xmlns:p14="http://schemas.microsoft.com/office/powerpoint/2010/main">
    <mc:Choice Requires="p14">
      <p:transition spd="slow" p14:dur="2000" advTm="115977"/>
    </mc:Choice>
    <mc:Fallback xmlns="">
      <p:transition spd="slow" advTm="115977"/>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fik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2666999" y="-2667002"/>
            <a:ext cx="6858003" cy="12192000"/>
          </a:xfrm>
          <a:prstGeom prst="rect">
            <a:avLst/>
          </a:prstGeom>
        </p:spPr>
      </p:pic>
      <p:pic>
        <p:nvPicPr>
          <p:cNvPr id="5" name="Grafik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2609849" y="-2667003"/>
            <a:ext cx="6858003" cy="12192000"/>
          </a:xfrm>
          <a:prstGeom prst="rect">
            <a:avLst/>
          </a:prstGeom>
        </p:spPr>
      </p:pic>
      <p:pic>
        <p:nvPicPr>
          <p:cNvPr id="9" name="Grafik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432" y="1688964"/>
            <a:ext cx="10590575" cy="5050074"/>
          </a:xfrm>
          <a:prstGeom prst="rect">
            <a:avLst/>
          </a:prstGeom>
        </p:spPr>
      </p:pic>
      <p:sp>
        <p:nvSpPr>
          <p:cNvPr id="3" name="Textfeld 2"/>
          <p:cNvSpPr txBox="1"/>
          <p:nvPr/>
        </p:nvSpPr>
        <p:spPr>
          <a:xfrm>
            <a:off x="2298170" y="320652"/>
            <a:ext cx="5859681" cy="461665"/>
          </a:xfrm>
          <a:prstGeom prst="rect">
            <a:avLst/>
          </a:prstGeom>
          <a:noFill/>
        </p:spPr>
        <p:txBody>
          <a:bodyPr wrap="none" rtlCol="0">
            <a:spAutoFit/>
          </a:bodyPr>
          <a:lstStyle/>
          <a:p>
            <a:r>
              <a:rPr lang="de-DE" sz="2400" b="1" dirty="0" smtClean="0"/>
              <a:t>Interaction </a:t>
            </a:r>
            <a:r>
              <a:rPr lang="de-DE" sz="2400" b="1" dirty="0" err="1" smtClean="0"/>
              <a:t>of</a:t>
            </a:r>
            <a:r>
              <a:rPr lang="de-DE" sz="2400" b="1" dirty="0" smtClean="0"/>
              <a:t> Light </a:t>
            </a:r>
            <a:r>
              <a:rPr lang="de-DE" sz="2400" b="1" dirty="0" err="1" smtClean="0"/>
              <a:t>reaction</a:t>
            </a:r>
            <a:r>
              <a:rPr lang="de-DE" sz="2400" b="1" dirty="0" smtClean="0"/>
              <a:t> </a:t>
            </a:r>
            <a:r>
              <a:rPr lang="de-DE" sz="2400" b="1" dirty="0" err="1" smtClean="0"/>
              <a:t>and</a:t>
            </a:r>
            <a:r>
              <a:rPr lang="de-DE" sz="2400" b="1" dirty="0" smtClean="0"/>
              <a:t> Calvin Cycle</a:t>
            </a:r>
            <a:endParaRPr lang="de-DE" sz="2400" b="1" dirty="0"/>
          </a:p>
        </p:txBody>
      </p:sp>
      <p:grpSp>
        <p:nvGrpSpPr>
          <p:cNvPr id="18" name="Gruppieren 17"/>
          <p:cNvGrpSpPr/>
          <p:nvPr/>
        </p:nvGrpSpPr>
        <p:grpSpPr>
          <a:xfrm>
            <a:off x="3145124" y="2954772"/>
            <a:ext cx="2503516" cy="2765313"/>
            <a:chOff x="3145124" y="2954772"/>
            <a:chExt cx="2503516" cy="2765313"/>
          </a:xfrm>
        </p:grpSpPr>
        <p:sp>
          <p:nvSpPr>
            <p:cNvPr id="19" name="Ellipse 18"/>
            <p:cNvSpPr/>
            <p:nvPr/>
          </p:nvSpPr>
          <p:spPr>
            <a:xfrm>
              <a:off x="4005882" y="3030974"/>
              <a:ext cx="860758" cy="474226"/>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Ellipse 19"/>
            <p:cNvSpPr/>
            <p:nvPr/>
          </p:nvSpPr>
          <p:spPr>
            <a:xfrm>
              <a:off x="4787882" y="5245859"/>
              <a:ext cx="860758" cy="474226"/>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Ellipse 20"/>
            <p:cNvSpPr/>
            <p:nvPr/>
          </p:nvSpPr>
          <p:spPr>
            <a:xfrm>
              <a:off x="3145124" y="2954772"/>
              <a:ext cx="860758" cy="474226"/>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5" name="Textfeld 24"/>
          <p:cNvSpPr txBox="1"/>
          <p:nvPr/>
        </p:nvSpPr>
        <p:spPr>
          <a:xfrm>
            <a:off x="189547" y="1303637"/>
            <a:ext cx="771163" cy="369332"/>
          </a:xfrm>
          <a:prstGeom prst="rect">
            <a:avLst/>
          </a:prstGeom>
          <a:noFill/>
        </p:spPr>
        <p:txBody>
          <a:bodyPr wrap="square" rtlCol="0">
            <a:spAutoFit/>
          </a:bodyPr>
          <a:lstStyle/>
          <a:p>
            <a:r>
              <a:rPr lang="de-DE" dirty="0" smtClean="0"/>
              <a:t>I</a:t>
            </a:r>
            <a:endParaRPr lang="de-DE" dirty="0"/>
          </a:p>
        </p:txBody>
      </p:sp>
      <p:sp>
        <p:nvSpPr>
          <p:cNvPr id="13" name="Foliennummernplatzhalter 12"/>
          <p:cNvSpPr>
            <a:spLocks noGrp="1"/>
          </p:cNvSpPr>
          <p:nvPr>
            <p:ph type="sldNum" sz="quarter" idx="12"/>
          </p:nvPr>
        </p:nvSpPr>
        <p:spPr/>
        <p:txBody>
          <a:bodyPr/>
          <a:lstStyle/>
          <a:p>
            <a:r>
              <a:rPr lang="de-DE" dirty="0" smtClean="0"/>
              <a:t>4</a:t>
            </a:r>
            <a:endParaRPr lang="de-DE" dirty="0"/>
          </a:p>
        </p:txBody>
      </p:sp>
    </p:spTree>
    <p:custDataLst>
      <p:tags r:id="rId1"/>
    </p:custDataLst>
    <p:extLst>
      <p:ext uri="{BB962C8B-B14F-4D97-AF65-F5344CB8AC3E}">
        <p14:creationId xmlns:p14="http://schemas.microsoft.com/office/powerpoint/2010/main" val="685408185"/>
      </p:ext>
    </p:extLst>
  </p:cSld>
  <p:clrMapOvr>
    <a:masterClrMapping/>
  </p:clrMapOvr>
  <mc:AlternateContent xmlns:mc="http://schemas.openxmlformats.org/markup-compatibility/2006" xmlns:p14="http://schemas.microsoft.com/office/powerpoint/2010/main">
    <mc:Choice Requires="p14">
      <p:transition spd="slow" p14:dur="2000" advTm="113318"/>
    </mc:Choice>
    <mc:Fallback xmlns="">
      <p:transition spd="slow" advTm="113318"/>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2666999" y="-2667003"/>
            <a:ext cx="6858003" cy="12192000"/>
          </a:xfrm>
          <a:prstGeom prst="rect">
            <a:avLst/>
          </a:prstGeom>
        </p:spPr>
      </p:pic>
      <p:sp>
        <p:nvSpPr>
          <p:cNvPr id="2" name="Titel 1"/>
          <p:cNvSpPr>
            <a:spLocks noGrp="1"/>
          </p:cNvSpPr>
          <p:nvPr>
            <p:ph type="ctrTitle"/>
          </p:nvPr>
        </p:nvSpPr>
        <p:spPr>
          <a:xfrm>
            <a:off x="1524000" y="648224"/>
            <a:ext cx="9144000" cy="5436481"/>
          </a:xfrm>
        </p:spPr>
        <p:txBody>
          <a:bodyPr>
            <a:normAutofit/>
          </a:bodyPr>
          <a:lstStyle/>
          <a:p>
            <a:r>
              <a:rPr lang="de-DE" b="1" dirty="0">
                <a:latin typeface="+mn-lt"/>
              </a:rPr>
              <a:t/>
            </a:r>
            <a:br>
              <a:rPr lang="de-DE" b="1" dirty="0">
                <a:latin typeface="+mn-lt"/>
              </a:rPr>
            </a:br>
            <a:r>
              <a:rPr lang="de-DE" b="1" dirty="0" smtClean="0">
                <a:latin typeface="+mn-lt"/>
              </a:rPr>
              <a:t/>
            </a:r>
            <a:br>
              <a:rPr lang="de-DE" b="1" dirty="0" smtClean="0">
                <a:latin typeface="+mn-lt"/>
              </a:rPr>
            </a:br>
            <a:r>
              <a:rPr lang="de-DE" b="1" dirty="0">
                <a:latin typeface="+mn-lt"/>
              </a:rPr>
              <a:t/>
            </a:r>
            <a:br>
              <a:rPr lang="de-DE" b="1" dirty="0">
                <a:latin typeface="+mn-lt"/>
              </a:rPr>
            </a:br>
            <a:endParaRPr lang="de-DE" sz="2700" dirty="0">
              <a:latin typeface="+mn-lt"/>
            </a:endParaRPr>
          </a:p>
        </p:txBody>
      </p:sp>
      <p:sp>
        <p:nvSpPr>
          <p:cNvPr id="4" name="Textfeld 3"/>
          <p:cNvSpPr txBox="1"/>
          <p:nvPr/>
        </p:nvSpPr>
        <p:spPr>
          <a:xfrm>
            <a:off x="2919046" y="334109"/>
            <a:ext cx="487082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Abiotic</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influences</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on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photosynthesis</a:t>
            </a:r>
            <a:endParaRPr kumimoji="0" lang="de-DE"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feld 4"/>
          <p:cNvSpPr txBox="1"/>
          <p:nvPr/>
        </p:nvSpPr>
        <p:spPr>
          <a:xfrm>
            <a:off x="1207338" y="1444003"/>
            <a:ext cx="9062077" cy="29854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Several</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abiotic</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factors</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influence</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the</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rate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of</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photsynthesis</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a:t>
            </a:r>
          </a:p>
          <a:p>
            <a:pPr marL="342900" marR="0" lvl="0" indent="-342900" algn="l" defTabSz="914400" rtl="0" eaLnBrk="1" fontAlgn="auto" latinLnBrk="0" hangingPunct="1">
              <a:lnSpc>
                <a:spcPct val="100000"/>
              </a:lnSpc>
              <a:spcBef>
                <a:spcPts val="0"/>
              </a:spcBef>
              <a:spcAft>
                <a:spcPts val="1200"/>
              </a:spcAft>
              <a:buClrTx/>
              <a:buSzTx/>
              <a:buFont typeface="+mj-lt"/>
              <a:buAutoNum type="arabicPeriod"/>
              <a:tabLst/>
              <a:defRPr/>
            </a:pPr>
            <a:r>
              <a:rPr kumimoji="0" lang="de-DE" sz="2400" b="0" i="0" u="none" strike="noStrike" kern="1200" cap="none" spc="0" normalizeH="0" baseline="0" noProof="0" dirty="0" smtClean="0">
                <a:ln>
                  <a:noFill/>
                </a:ln>
                <a:solidFill>
                  <a:prstClr val="black"/>
                </a:solidFill>
                <a:effectLst/>
                <a:uLnTx/>
                <a:uFillTx/>
                <a:latin typeface="Calibri" panose="020F0502020204030204"/>
                <a:ea typeface="+mn-ea"/>
                <a:cs typeface="+mn-cs"/>
              </a:rPr>
              <a:t>Light – </a:t>
            </a:r>
            <a:r>
              <a:rPr kumimoji="0" lang="de-DE" sz="2400" b="0" i="0" u="none" strike="noStrike" kern="1200" cap="none" spc="0" normalizeH="0" baseline="0" noProof="0" dirty="0" err="1" smtClean="0">
                <a:ln>
                  <a:noFill/>
                </a:ln>
                <a:solidFill>
                  <a:prstClr val="black"/>
                </a:solidFill>
                <a:effectLst/>
                <a:uLnTx/>
                <a:uFillTx/>
                <a:latin typeface="Calibri" panose="020F0502020204030204"/>
                <a:ea typeface="+mn-ea"/>
                <a:cs typeface="+mn-cs"/>
              </a:rPr>
              <a:t>driving</a:t>
            </a:r>
            <a:r>
              <a:rPr kumimoji="0" lang="de-DE" sz="24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0" i="0" u="none" strike="noStrike" kern="1200" cap="none" spc="0" normalizeH="0" baseline="0" noProof="0" dirty="0" err="1" smtClean="0">
                <a:ln>
                  <a:noFill/>
                </a:ln>
                <a:solidFill>
                  <a:prstClr val="black"/>
                </a:solidFill>
                <a:effectLst/>
                <a:uLnTx/>
                <a:uFillTx/>
                <a:latin typeface="Calibri" panose="020F0502020204030204"/>
                <a:ea typeface="+mn-ea"/>
                <a:cs typeface="+mn-cs"/>
              </a:rPr>
              <a:t>force</a:t>
            </a:r>
            <a:endParaRPr kumimoji="0" lang="de-DE" sz="24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342900" indent="-342900">
              <a:spcAft>
                <a:spcPts val="1200"/>
              </a:spcAft>
              <a:buFont typeface="+mj-lt"/>
              <a:buAutoNum type="arabicPeriod"/>
            </a:pPr>
            <a:r>
              <a:rPr lang="de-DE" sz="2800" b="1" dirty="0" err="1">
                <a:solidFill>
                  <a:prstClr val="black"/>
                </a:solidFill>
              </a:rPr>
              <a:t>Water</a:t>
            </a:r>
            <a:r>
              <a:rPr lang="de-DE" sz="2800" b="1" dirty="0">
                <a:solidFill>
                  <a:prstClr val="black"/>
                </a:solidFill>
              </a:rPr>
              <a:t> – </a:t>
            </a:r>
            <a:r>
              <a:rPr lang="de-DE" sz="2800" b="1" dirty="0" err="1">
                <a:solidFill>
                  <a:prstClr val="black"/>
                </a:solidFill>
              </a:rPr>
              <a:t>influence</a:t>
            </a:r>
            <a:r>
              <a:rPr lang="de-DE" sz="2800" b="1" dirty="0">
                <a:solidFill>
                  <a:prstClr val="black"/>
                </a:solidFill>
              </a:rPr>
              <a:t> on </a:t>
            </a:r>
            <a:r>
              <a:rPr lang="de-DE" sz="2800" b="1" dirty="0" err="1">
                <a:solidFill>
                  <a:prstClr val="black"/>
                </a:solidFill>
              </a:rPr>
              <a:t>stomatal</a:t>
            </a:r>
            <a:r>
              <a:rPr lang="de-DE" sz="2800" b="1" dirty="0">
                <a:solidFill>
                  <a:prstClr val="black"/>
                </a:solidFill>
              </a:rPr>
              <a:t> </a:t>
            </a:r>
            <a:r>
              <a:rPr lang="de-DE" sz="2800" b="1" dirty="0" err="1" smtClean="0">
                <a:solidFill>
                  <a:prstClr val="black"/>
                </a:solidFill>
              </a:rPr>
              <a:t>conductance</a:t>
            </a:r>
            <a:endParaRPr kumimoji="0" lang="de-DE" sz="2800" b="1" i="0" u="none" strike="noStrike" kern="1200" cap="none" spc="0" normalizeH="0" baseline="0" noProof="0" dirty="0">
              <a:ln>
                <a:noFill/>
              </a:ln>
              <a:solidFill>
                <a:prstClr val="black"/>
              </a:solidFill>
              <a:effectLst/>
              <a:uLnTx/>
              <a:uFillTx/>
              <a:latin typeface="Calibri" panose="020F0502020204030204"/>
            </a:endParaRPr>
          </a:p>
          <a:p>
            <a:pPr marL="342900" marR="0" lvl="0" indent="-342900" algn="l" defTabSz="914400" rtl="0" eaLnBrk="1" fontAlgn="auto" latinLnBrk="0" hangingPunct="1">
              <a:lnSpc>
                <a:spcPct val="100000"/>
              </a:lnSpc>
              <a:spcBef>
                <a:spcPts val="0"/>
              </a:spcBef>
              <a:spcAft>
                <a:spcPts val="1200"/>
              </a:spcAft>
              <a:buClrTx/>
              <a:buSzTx/>
              <a:buFont typeface="+mj-lt"/>
              <a:buAutoNum type="arabicPeriod"/>
              <a:tabLst/>
              <a:defRPr/>
            </a:pPr>
            <a:r>
              <a:rPr kumimoji="0" lang="de-DE" sz="2400" i="0" u="none" strike="noStrike" kern="1200" cap="none" spc="0" normalizeH="0" baseline="0" noProof="0" dirty="0" smtClean="0">
                <a:ln>
                  <a:noFill/>
                </a:ln>
                <a:solidFill>
                  <a:prstClr val="black"/>
                </a:solidFill>
                <a:effectLst/>
                <a:uLnTx/>
                <a:uFillTx/>
                <a:latin typeface="Calibri" panose="020F0502020204030204"/>
                <a:ea typeface="+mn-ea"/>
                <a:cs typeface="+mn-cs"/>
              </a:rPr>
              <a:t>CO2 – „</a:t>
            </a:r>
            <a:r>
              <a:rPr kumimoji="0" lang="de-DE" sz="2400" i="0" u="none" strike="noStrike" kern="1200" cap="none" spc="0" normalizeH="0" baseline="0" noProof="0" dirty="0" err="1" smtClean="0">
                <a:ln>
                  <a:noFill/>
                </a:ln>
                <a:solidFill>
                  <a:prstClr val="black"/>
                </a:solidFill>
                <a:effectLst/>
                <a:uLnTx/>
                <a:uFillTx/>
                <a:latin typeface="Calibri" panose="020F0502020204030204"/>
                <a:ea typeface="+mn-ea"/>
                <a:cs typeface="+mn-cs"/>
              </a:rPr>
              <a:t>raw</a:t>
            </a:r>
            <a:r>
              <a:rPr kumimoji="0" lang="de-DE" sz="2400" i="0" u="none" strike="noStrike" kern="1200" cap="none" spc="0" normalizeH="0" baseline="0" noProof="0" dirty="0" smtClean="0">
                <a:ln>
                  <a:noFill/>
                </a:ln>
                <a:solidFill>
                  <a:prstClr val="black"/>
                </a:solidFill>
                <a:effectLst/>
                <a:uLnTx/>
                <a:uFillTx/>
                <a:latin typeface="Calibri" panose="020F0502020204030204"/>
                <a:ea typeface="+mn-ea"/>
                <a:cs typeface="+mn-cs"/>
              </a:rPr>
              <a:t> material“</a:t>
            </a:r>
          </a:p>
          <a:p>
            <a:pPr marL="342900" marR="0" lvl="0" indent="-342900" algn="l" defTabSz="914400" rtl="0" eaLnBrk="1" fontAlgn="auto" latinLnBrk="0" hangingPunct="1">
              <a:lnSpc>
                <a:spcPct val="100000"/>
              </a:lnSpc>
              <a:spcBef>
                <a:spcPts val="0"/>
              </a:spcBef>
              <a:spcAft>
                <a:spcPts val="1200"/>
              </a:spcAft>
              <a:buClrTx/>
              <a:buSzTx/>
              <a:buFont typeface="+mj-lt"/>
              <a:buAutoNum type="arabicPeriod"/>
              <a:tabLst/>
              <a:defRPr/>
            </a:pPr>
            <a:r>
              <a:rPr kumimoji="0" lang="de-DE" sz="2400" b="0" i="0" u="none" strike="noStrike" kern="1200" cap="none" spc="0" normalizeH="0" baseline="0" noProof="0" dirty="0" err="1" smtClean="0">
                <a:ln>
                  <a:noFill/>
                </a:ln>
                <a:solidFill>
                  <a:prstClr val="black"/>
                </a:solidFill>
                <a:effectLst/>
                <a:uLnTx/>
                <a:uFillTx/>
                <a:latin typeface="Calibri" panose="020F0502020204030204"/>
                <a:ea typeface="+mn-ea"/>
                <a:cs typeface="+mn-cs"/>
              </a:rPr>
              <a:t>Temperature</a:t>
            </a:r>
            <a:r>
              <a:rPr kumimoji="0" lang="de-DE" sz="2400" b="0" i="0" u="none" strike="noStrike" kern="1200" cap="none" spc="0" normalizeH="0" baseline="0" noProof="0" dirty="0" smtClean="0">
                <a:ln>
                  <a:noFill/>
                </a:ln>
                <a:solidFill>
                  <a:prstClr val="black"/>
                </a:solidFill>
                <a:effectLst/>
                <a:uLnTx/>
                <a:uFillTx/>
                <a:latin typeface="Calibri" panose="020F0502020204030204"/>
                <a:ea typeface="+mn-ea"/>
                <a:cs typeface="+mn-cs"/>
              </a:rPr>
              <a:t> – </a:t>
            </a:r>
            <a:r>
              <a:rPr kumimoji="0" lang="de-DE" sz="2400" b="0" i="0" u="none" strike="noStrike" kern="1200" cap="none" spc="0" normalizeH="0" baseline="0" noProof="0" dirty="0" err="1" smtClean="0">
                <a:ln>
                  <a:noFill/>
                </a:ln>
                <a:solidFill>
                  <a:prstClr val="black"/>
                </a:solidFill>
                <a:effectLst/>
                <a:uLnTx/>
                <a:uFillTx/>
                <a:latin typeface="Calibri" panose="020F0502020204030204"/>
                <a:ea typeface="+mn-ea"/>
                <a:cs typeface="+mn-cs"/>
              </a:rPr>
              <a:t>operating</a:t>
            </a:r>
            <a:r>
              <a:rPr kumimoji="0" lang="de-DE" sz="24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0" i="0" u="none" strike="noStrike" kern="1200" cap="none" spc="0" normalizeH="0" baseline="0" noProof="0" dirty="0" err="1" smtClean="0">
                <a:ln>
                  <a:noFill/>
                </a:ln>
                <a:solidFill>
                  <a:prstClr val="black"/>
                </a:solidFill>
                <a:effectLst/>
                <a:uLnTx/>
                <a:uFillTx/>
                <a:latin typeface="Calibri" panose="020F0502020204030204"/>
                <a:ea typeface="+mn-ea"/>
                <a:cs typeface="+mn-cs"/>
              </a:rPr>
              <a:t>temperature</a:t>
            </a:r>
            <a:r>
              <a:rPr kumimoji="0" lang="de-DE" sz="24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0" i="0" u="none" strike="noStrike" kern="1200" cap="none" spc="0" normalizeH="0" baseline="0" noProof="0" dirty="0" err="1" smtClean="0">
                <a:ln>
                  <a:noFill/>
                </a:ln>
                <a:solidFill>
                  <a:prstClr val="black"/>
                </a:solidFill>
                <a:effectLst/>
                <a:uLnTx/>
                <a:uFillTx/>
                <a:latin typeface="Calibri" panose="020F0502020204030204"/>
                <a:ea typeface="+mn-ea"/>
                <a:cs typeface="+mn-cs"/>
              </a:rPr>
              <a:t>of</a:t>
            </a:r>
            <a:r>
              <a:rPr kumimoji="0" lang="de-DE" sz="24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0" i="0" u="none" strike="noStrike" kern="1200" cap="none" spc="0" normalizeH="0" baseline="0" noProof="0" dirty="0" err="1" smtClean="0">
                <a:ln>
                  <a:noFill/>
                </a:ln>
                <a:solidFill>
                  <a:prstClr val="black"/>
                </a:solidFill>
                <a:effectLst/>
                <a:uLnTx/>
                <a:uFillTx/>
                <a:latin typeface="Calibri" panose="020F0502020204030204"/>
                <a:ea typeface="+mn-ea"/>
                <a:cs typeface="+mn-cs"/>
              </a:rPr>
              <a:t>enzymes</a:t>
            </a:r>
            <a:r>
              <a:rPr kumimoji="0" lang="de-DE" sz="24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0" i="0" u="none" strike="noStrike" kern="1200" cap="none" spc="0" normalizeH="0" baseline="0" noProof="0" dirty="0" err="1" smtClean="0">
                <a:ln>
                  <a:noFill/>
                </a:ln>
                <a:solidFill>
                  <a:prstClr val="black"/>
                </a:solidFill>
                <a:effectLst/>
                <a:uLnTx/>
                <a:uFillTx/>
                <a:latin typeface="Calibri" panose="020F0502020204030204"/>
                <a:ea typeface="+mn-ea"/>
                <a:cs typeface="+mn-cs"/>
              </a:rPr>
              <a:t>changes</a:t>
            </a:r>
            <a:r>
              <a:rPr kumimoji="0" lang="de-DE" sz="2400" b="0" i="0" u="none" strike="noStrike" kern="1200" cap="none" spc="0" normalizeH="0" baseline="0" noProof="0" dirty="0" smtClean="0">
                <a:ln>
                  <a:noFill/>
                </a:ln>
                <a:solidFill>
                  <a:prstClr val="black"/>
                </a:solidFill>
                <a:effectLst/>
                <a:uLnTx/>
                <a:uFillTx/>
                <a:latin typeface="Calibri" panose="020F0502020204030204"/>
                <a:ea typeface="+mn-ea"/>
                <a:cs typeface="+mn-cs"/>
              </a:rPr>
              <a:t> in sink-</a:t>
            </a:r>
            <a:r>
              <a:rPr kumimoji="0" lang="de-DE" sz="2400" b="0" i="0" u="none" strike="noStrike" kern="1200" cap="none" spc="0" normalizeH="0" baseline="0" noProof="0" dirty="0" err="1" smtClean="0">
                <a:ln>
                  <a:noFill/>
                </a:ln>
                <a:solidFill>
                  <a:prstClr val="black"/>
                </a:solidFill>
                <a:effectLst/>
                <a:uLnTx/>
                <a:uFillTx/>
                <a:latin typeface="Calibri" panose="020F0502020204030204"/>
                <a:ea typeface="+mn-ea"/>
                <a:cs typeface="+mn-cs"/>
              </a:rPr>
              <a:t>strengths</a:t>
            </a:r>
            <a:endParaRPr kumimoji="0" lang="de-DE" sz="24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5744F-E677-42CC-8971-3B32B699ADB5}" type="slidenum">
              <a:rPr kumimoji="0" lang="de-DE" sz="18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de-DE" sz="18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4558593"/>
      </p:ext>
    </p:extLst>
  </p:cSld>
  <p:clrMapOvr>
    <a:masterClrMapping/>
  </p:clrMapOvr>
  <mc:AlternateContent xmlns:mc="http://schemas.openxmlformats.org/markup-compatibility/2006" xmlns:p14="http://schemas.microsoft.com/office/powerpoint/2010/main">
    <mc:Choice Requires="p14">
      <p:transition spd="slow" p14:dur="2000" advTm="52381"/>
    </mc:Choice>
    <mc:Fallback xmlns="">
      <p:transition spd="slow" advTm="52381"/>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2666999" y="-2667003"/>
            <a:ext cx="6858003" cy="12192000"/>
          </a:xfrm>
          <a:prstGeom prst="rect">
            <a:avLst/>
          </a:prstGeom>
        </p:spPr>
      </p:pic>
      <p:sp>
        <p:nvSpPr>
          <p:cNvPr id="4" name="Textfeld 3"/>
          <p:cNvSpPr txBox="1"/>
          <p:nvPr/>
        </p:nvSpPr>
        <p:spPr>
          <a:xfrm>
            <a:off x="2149342" y="308597"/>
            <a:ext cx="6227154" cy="461665"/>
          </a:xfrm>
          <a:prstGeom prst="rect">
            <a:avLst/>
          </a:prstGeom>
          <a:noFill/>
        </p:spPr>
        <p:txBody>
          <a:bodyPr wrap="none" rtlCol="0">
            <a:spAutoFit/>
          </a:bodyPr>
          <a:lstStyle/>
          <a:p>
            <a:r>
              <a:rPr lang="de-DE" sz="2400" b="1" dirty="0" smtClean="0"/>
              <a:t>Limitation </a:t>
            </a:r>
            <a:r>
              <a:rPr lang="de-DE" sz="2400" b="1" dirty="0" err="1" smtClean="0"/>
              <a:t>of</a:t>
            </a:r>
            <a:r>
              <a:rPr lang="de-DE" sz="2400" b="1" dirty="0" smtClean="0"/>
              <a:t> </a:t>
            </a:r>
            <a:r>
              <a:rPr lang="de-DE" sz="2400" b="1" dirty="0" err="1" smtClean="0"/>
              <a:t>photosynthesis</a:t>
            </a:r>
            <a:r>
              <a:rPr lang="de-DE" sz="2400" b="1" dirty="0" smtClean="0"/>
              <a:t> </a:t>
            </a:r>
            <a:r>
              <a:rPr lang="de-DE" sz="2400" b="1" dirty="0" err="1" smtClean="0"/>
              <a:t>by</a:t>
            </a:r>
            <a:r>
              <a:rPr lang="de-DE" sz="2400" b="1" dirty="0" smtClean="0"/>
              <a:t> </a:t>
            </a:r>
            <a:r>
              <a:rPr lang="de-DE" sz="2400" b="1" dirty="0" err="1" smtClean="0"/>
              <a:t>water-shortage</a:t>
            </a:r>
            <a:endParaRPr lang="de-DE" sz="2400" b="1" dirty="0"/>
          </a:p>
        </p:txBody>
      </p:sp>
      <p:sp>
        <p:nvSpPr>
          <p:cNvPr id="8" name="Textfeld 7"/>
          <p:cNvSpPr txBox="1"/>
          <p:nvPr/>
        </p:nvSpPr>
        <p:spPr>
          <a:xfrm>
            <a:off x="7401646" y="1191488"/>
            <a:ext cx="4840812" cy="923330"/>
          </a:xfrm>
          <a:prstGeom prst="rect">
            <a:avLst/>
          </a:prstGeom>
          <a:noFill/>
        </p:spPr>
        <p:txBody>
          <a:bodyPr wrap="none" rtlCol="0">
            <a:spAutoFit/>
          </a:bodyPr>
          <a:lstStyle/>
          <a:p>
            <a:r>
              <a:rPr lang="de-DE" dirty="0" smtClean="0"/>
              <a:t>Response </a:t>
            </a:r>
            <a:r>
              <a:rPr lang="de-DE" dirty="0" err="1" smtClean="0"/>
              <a:t>of</a:t>
            </a:r>
            <a:r>
              <a:rPr lang="de-DE" dirty="0" smtClean="0"/>
              <a:t> relative rate </a:t>
            </a:r>
            <a:r>
              <a:rPr lang="de-DE" dirty="0" err="1" smtClean="0"/>
              <a:t>of</a:t>
            </a:r>
            <a:r>
              <a:rPr lang="de-DE" dirty="0" smtClean="0"/>
              <a:t> </a:t>
            </a:r>
            <a:r>
              <a:rPr lang="de-DE" dirty="0" err="1" smtClean="0"/>
              <a:t>photosynthesis</a:t>
            </a:r>
            <a:endParaRPr lang="de-DE" dirty="0" smtClean="0"/>
          </a:p>
          <a:p>
            <a:r>
              <a:rPr lang="de-DE" dirty="0" err="1" smtClean="0"/>
              <a:t>to</a:t>
            </a:r>
            <a:r>
              <a:rPr lang="de-DE" dirty="0" smtClean="0"/>
              <a:t> </a:t>
            </a:r>
            <a:r>
              <a:rPr lang="de-DE" dirty="0" err="1" smtClean="0"/>
              <a:t>contiued</a:t>
            </a:r>
            <a:r>
              <a:rPr lang="de-DE" dirty="0" smtClean="0"/>
              <a:t> </a:t>
            </a:r>
            <a:r>
              <a:rPr lang="de-DE" dirty="0" err="1" smtClean="0"/>
              <a:t>drying</a:t>
            </a:r>
            <a:r>
              <a:rPr lang="de-DE" dirty="0" smtClean="0"/>
              <a:t> </a:t>
            </a:r>
            <a:r>
              <a:rPr lang="de-DE" dirty="0" err="1" smtClean="0"/>
              <a:t>up</a:t>
            </a:r>
            <a:r>
              <a:rPr lang="de-DE" dirty="0" smtClean="0"/>
              <a:t> </a:t>
            </a:r>
            <a:r>
              <a:rPr lang="de-DE" dirty="0" err="1" smtClean="0"/>
              <a:t>of</a:t>
            </a:r>
            <a:r>
              <a:rPr lang="de-DE" dirty="0" smtClean="0"/>
              <a:t> </a:t>
            </a:r>
            <a:r>
              <a:rPr lang="de-DE" dirty="0" err="1" smtClean="0"/>
              <a:t>leaf</a:t>
            </a:r>
            <a:r>
              <a:rPr lang="de-DE" dirty="0" smtClean="0"/>
              <a:t>-discs (</a:t>
            </a:r>
            <a:r>
              <a:rPr lang="de-DE" dirty="0" err="1" smtClean="0"/>
              <a:t>modified</a:t>
            </a:r>
            <a:r>
              <a:rPr lang="de-DE" dirty="0" smtClean="0"/>
              <a:t> </a:t>
            </a:r>
            <a:r>
              <a:rPr lang="de-DE" dirty="0" err="1" smtClean="0"/>
              <a:t>from</a:t>
            </a:r>
            <a:endParaRPr lang="de-DE" dirty="0" smtClean="0"/>
          </a:p>
          <a:p>
            <a:r>
              <a:rPr lang="de-DE" dirty="0" smtClean="0"/>
              <a:t>Larcher, 2001)</a:t>
            </a:r>
            <a:endParaRPr lang="de-DE" dirty="0"/>
          </a:p>
        </p:txBody>
      </p:sp>
      <p:grpSp>
        <p:nvGrpSpPr>
          <p:cNvPr id="10" name="Gruppieren 9"/>
          <p:cNvGrpSpPr/>
          <p:nvPr/>
        </p:nvGrpSpPr>
        <p:grpSpPr>
          <a:xfrm>
            <a:off x="1925887" y="1191488"/>
            <a:ext cx="5399587" cy="5440430"/>
            <a:chOff x="1925887" y="1191488"/>
            <a:chExt cx="5399587" cy="5440430"/>
          </a:xfrm>
        </p:grpSpPr>
        <p:grpSp>
          <p:nvGrpSpPr>
            <p:cNvPr id="6" name="Gruppieren 5"/>
            <p:cNvGrpSpPr/>
            <p:nvPr/>
          </p:nvGrpSpPr>
          <p:grpSpPr>
            <a:xfrm>
              <a:off x="1925887" y="1191488"/>
              <a:ext cx="5399587" cy="5440430"/>
              <a:chOff x="1925887" y="1191488"/>
              <a:chExt cx="5399587" cy="5440430"/>
            </a:xfrm>
          </p:grpSpPr>
          <p:pic>
            <p:nvPicPr>
              <p:cNvPr id="2" name="Grafik 1"/>
              <p:cNvPicPr>
                <a:picLocks noChangeAspect="1"/>
              </p:cNvPicPr>
              <p:nvPr/>
            </p:nvPicPr>
            <p:blipFill>
              <a:blip r:embed="rId4"/>
              <a:stretch>
                <a:fillRect/>
              </a:stretch>
            </p:blipFill>
            <p:spPr>
              <a:xfrm>
                <a:off x="2303187" y="1191488"/>
                <a:ext cx="5022287" cy="5040320"/>
              </a:xfrm>
              <a:prstGeom prst="rect">
                <a:avLst/>
              </a:prstGeom>
            </p:spPr>
          </p:pic>
          <p:sp>
            <p:nvSpPr>
              <p:cNvPr id="3" name="Textfeld 2"/>
              <p:cNvSpPr txBox="1"/>
              <p:nvPr/>
            </p:nvSpPr>
            <p:spPr>
              <a:xfrm>
                <a:off x="2303187" y="6231808"/>
                <a:ext cx="5009426" cy="400110"/>
              </a:xfrm>
              <a:prstGeom prst="rect">
                <a:avLst/>
              </a:prstGeom>
              <a:solidFill>
                <a:schemeClr val="bg1"/>
              </a:solidFill>
              <a:ln>
                <a:noFill/>
              </a:ln>
            </p:spPr>
            <p:txBody>
              <a:bodyPr wrap="square" rtlCol="0">
                <a:spAutoFit/>
              </a:bodyPr>
              <a:lstStyle/>
              <a:p>
                <a:r>
                  <a:rPr lang="de-DE" sz="2000" dirty="0" smtClean="0"/>
                  <a:t>                    Relative </a:t>
                </a:r>
                <a:r>
                  <a:rPr lang="de-DE" sz="2000" dirty="0" err="1" smtClean="0"/>
                  <a:t>volume</a:t>
                </a:r>
                <a:r>
                  <a:rPr lang="de-DE" sz="2000" dirty="0" smtClean="0"/>
                  <a:t> </a:t>
                </a:r>
                <a:r>
                  <a:rPr lang="de-DE" sz="2000" dirty="0" err="1" smtClean="0"/>
                  <a:t>of</a:t>
                </a:r>
                <a:r>
                  <a:rPr lang="de-DE" sz="2000" dirty="0" smtClean="0"/>
                  <a:t> </a:t>
                </a:r>
                <a:r>
                  <a:rPr lang="de-DE" sz="2000" dirty="0" err="1" smtClean="0"/>
                  <a:t>protoplast</a:t>
                </a:r>
                <a:endParaRPr lang="de-DE" sz="2000" dirty="0"/>
              </a:p>
            </p:txBody>
          </p:sp>
          <p:sp>
            <p:nvSpPr>
              <p:cNvPr id="7" name="Textfeld 6"/>
              <p:cNvSpPr txBox="1"/>
              <p:nvPr/>
            </p:nvSpPr>
            <p:spPr>
              <a:xfrm rot="16200000">
                <a:off x="-594273" y="3711648"/>
                <a:ext cx="5440430" cy="400110"/>
              </a:xfrm>
              <a:prstGeom prst="rect">
                <a:avLst/>
              </a:prstGeom>
              <a:solidFill>
                <a:schemeClr val="bg1"/>
              </a:solidFill>
              <a:ln>
                <a:noFill/>
              </a:ln>
            </p:spPr>
            <p:txBody>
              <a:bodyPr wrap="square" rtlCol="0">
                <a:spAutoFit/>
              </a:bodyPr>
              <a:lstStyle/>
              <a:p>
                <a:r>
                  <a:rPr lang="de-DE" sz="2000" dirty="0" smtClean="0"/>
                  <a:t>                    Relative rate </a:t>
                </a:r>
                <a:r>
                  <a:rPr lang="de-DE" sz="2000" dirty="0" err="1" smtClean="0"/>
                  <a:t>of</a:t>
                </a:r>
                <a:r>
                  <a:rPr lang="de-DE" sz="2000" dirty="0" smtClean="0"/>
                  <a:t> </a:t>
                </a:r>
                <a:r>
                  <a:rPr lang="de-DE" sz="2000" dirty="0" err="1" smtClean="0"/>
                  <a:t>photosynthesis</a:t>
                </a:r>
                <a:r>
                  <a:rPr lang="de-DE" sz="2000" dirty="0" smtClean="0"/>
                  <a:t> (%)</a:t>
                </a:r>
                <a:endParaRPr lang="de-DE" sz="2000" dirty="0"/>
              </a:p>
            </p:txBody>
          </p:sp>
        </p:grpSp>
        <p:sp>
          <p:nvSpPr>
            <p:cNvPr id="9" name="Textfeld 8"/>
            <p:cNvSpPr txBox="1"/>
            <p:nvPr/>
          </p:nvSpPr>
          <p:spPr>
            <a:xfrm>
              <a:off x="3883632" y="4356242"/>
              <a:ext cx="1068512" cy="369332"/>
            </a:xfrm>
            <a:prstGeom prst="rect">
              <a:avLst/>
            </a:prstGeom>
            <a:solidFill>
              <a:schemeClr val="bg1"/>
            </a:solidFill>
          </p:spPr>
          <p:txBody>
            <a:bodyPr wrap="square" rtlCol="0">
              <a:spAutoFit/>
            </a:bodyPr>
            <a:lstStyle/>
            <a:p>
              <a:r>
                <a:rPr lang="de-DE" b="1" dirty="0"/>
                <a:t>O</a:t>
              </a:r>
              <a:r>
                <a:rPr lang="de-DE" b="1" dirty="0" smtClean="0"/>
                <a:t>leander</a:t>
              </a:r>
              <a:endParaRPr lang="de-DE" b="1" dirty="0"/>
            </a:p>
          </p:txBody>
        </p:sp>
        <p:sp>
          <p:nvSpPr>
            <p:cNvPr id="11" name="Textfeld 10"/>
            <p:cNvSpPr txBox="1"/>
            <p:nvPr/>
          </p:nvSpPr>
          <p:spPr>
            <a:xfrm>
              <a:off x="3893906" y="4653949"/>
              <a:ext cx="1068512" cy="369332"/>
            </a:xfrm>
            <a:prstGeom prst="rect">
              <a:avLst/>
            </a:prstGeom>
            <a:solidFill>
              <a:schemeClr val="bg1"/>
            </a:solidFill>
          </p:spPr>
          <p:txBody>
            <a:bodyPr wrap="square" rtlCol="0">
              <a:spAutoFit/>
            </a:bodyPr>
            <a:lstStyle/>
            <a:p>
              <a:r>
                <a:rPr lang="de-DE" b="1" dirty="0" err="1" smtClean="0"/>
                <a:t>Spinach</a:t>
              </a:r>
              <a:endParaRPr lang="de-DE" b="1" dirty="0"/>
            </a:p>
          </p:txBody>
        </p:sp>
      </p:grpSp>
    </p:spTree>
    <p:extLst>
      <p:ext uri="{BB962C8B-B14F-4D97-AF65-F5344CB8AC3E}">
        <p14:creationId xmlns:p14="http://schemas.microsoft.com/office/powerpoint/2010/main" val="3793273948"/>
      </p:ext>
    </p:extLst>
  </p:cSld>
  <p:clrMapOvr>
    <a:masterClrMapping/>
  </p:clrMapOvr>
  <mc:AlternateContent xmlns:mc="http://schemas.openxmlformats.org/markup-compatibility/2006" xmlns:p14="http://schemas.microsoft.com/office/powerpoint/2010/main">
    <mc:Choice Requires="p14">
      <p:transition spd="slow" p14:dur="2000" advTm="59629"/>
    </mc:Choice>
    <mc:Fallback xmlns="">
      <p:transition spd="slow" advTm="59629"/>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2666999" y="-2667003"/>
            <a:ext cx="6858003" cy="12192000"/>
          </a:xfrm>
          <a:prstGeom prst="rect">
            <a:avLst/>
          </a:prstGeom>
          <a:ln w="19050">
            <a:solidFill>
              <a:schemeClr val="tx1"/>
            </a:solidFill>
          </a:ln>
        </p:spPr>
      </p:pic>
      <p:sp>
        <p:nvSpPr>
          <p:cNvPr id="6" name="Textfeld 5"/>
          <p:cNvSpPr txBox="1"/>
          <p:nvPr/>
        </p:nvSpPr>
        <p:spPr>
          <a:xfrm>
            <a:off x="1327410" y="357220"/>
            <a:ext cx="5379165" cy="461665"/>
          </a:xfrm>
          <a:prstGeom prst="rect">
            <a:avLst/>
          </a:prstGeom>
          <a:noFill/>
        </p:spPr>
        <p:txBody>
          <a:bodyPr wrap="none" rtlCol="0">
            <a:spAutoFit/>
          </a:bodyPr>
          <a:lstStyle/>
          <a:p>
            <a:r>
              <a:rPr lang="de-DE" sz="2400" b="1" dirty="0" smtClean="0"/>
              <a:t>Stomata </a:t>
            </a:r>
            <a:r>
              <a:rPr lang="de-DE" sz="2400" b="1" dirty="0" err="1" smtClean="0"/>
              <a:t>and</a:t>
            </a:r>
            <a:r>
              <a:rPr lang="de-DE" sz="2400" b="1" dirty="0" smtClean="0"/>
              <a:t> </a:t>
            </a:r>
            <a:r>
              <a:rPr lang="de-DE" sz="2400" b="1" dirty="0" err="1" smtClean="0"/>
              <a:t>their</a:t>
            </a:r>
            <a:r>
              <a:rPr lang="de-DE" sz="2400" b="1" dirty="0" smtClean="0"/>
              <a:t> </a:t>
            </a:r>
            <a:r>
              <a:rPr lang="de-DE" sz="2400" b="1" dirty="0" err="1" smtClean="0"/>
              <a:t>role</a:t>
            </a:r>
            <a:r>
              <a:rPr lang="de-DE" sz="2400" b="1" dirty="0" smtClean="0"/>
              <a:t> in </a:t>
            </a:r>
            <a:r>
              <a:rPr lang="de-DE" sz="2400" b="1" dirty="0" err="1" smtClean="0"/>
              <a:t>photosynthesis</a:t>
            </a:r>
            <a:endParaRPr lang="de-DE" sz="2400" b="1" dirty="0"/>
          </a:p>
        </p:txBody>
      </p:sp>
      <p:grpSp>
        <p:nvGrpSpPr>
          <p:cNvPr id="30" name="Gruppieren 29"/>
          <p:cNvGrpSpPr/>
          <p:nvPr/>
        </p:nvGrpSpPr>
        <p:grpSpPr>
          <a:xfrm>
            <a:off x="1327410" y="1591688"/>
            <a:ext cx="5375890" cy="4380702"/>
            <a:chOff x="2434707" y="1643059"/>
            <a:chExt cx="5375890" cy="4380702"/>
          </a:xfrm>
        </p:grpSpPr>
        <p:pic>
          <p:nvPicPr>
            <p:cNvPr id="2" name="Grafik 1"/>
            <p:cNvPicPr>
              <a:picLocks noChangeAspect="1"/>
            </p:cNvPicPr>
            <p:nvPr/>
          </p:nvPicPr>
          <p:blipFill>
            <a:blip r:embed="rId4"/>
            <a:stretch>
              <a:fillRect/>
            </a:stretch>
          </p:blipFill>
          <p:spPr>
            <a:xfrm>
              <a:off x="2434707" y="1643059"/>
              <a:ext cx="5000625" cy="3571875"/>
            </a:xfrm>
            <a:prstGeom prst="rect">
              <a:avLst/>
            </a:prstGeom>
          </p:spPr>
        </p:pic>
        <p:grpSp>
          <p:nvGrpSpPr>
            <p:cNvPr id="27" name="Gruppieren 26"/>
            <p:cNvGrpSpPr/>
            <p:nvPr/>
          </p:nvGrpSpPr>
          <p:grpSpPr>
            <a:xfrm>
              <a:off x="5731569" y="4430187"/>
              <a:ext cx="2079028" cy="1358945"/>
              <a:chOff x="5731569" y="4430187"/>
              <a:chExt cx="2079028" cy="1358945"/>
            </a:xfrm>
          </p:grpSpPr>
          <p:grpSp>
            <p:nvGrpSpPr>
              <p:cNvPr id="25" name="Gruppieren 24"/>
              <p:cNvGrpSpPr/>
              <p:nvPr/>
            </p:nvGrpSpPr>
            <p:grpSpPr>
              <a:xfrm>
                <a:off x="5731569" y="4430187"/>
                <a:ext cx="1549109" cy="1068769"/>
                <a:chOff x="5731569" y="4430187"/>
                <a:chExt cx="1549109" cy="1068769"/>
              </a:xfrm>
            </p:grpSpPr>
            <p:sp>
              <p:nvSpPr>
                <p:cNvPr id="14" name="Bogen 13"/>
                <p:cNvSpPr/>
                <p:nvPr/>
              </p:nvSpPr>
              <p:spPr>
                <a:xfrm rot="12666375">
                  <a:off x="5731569" y="4447686"/>
                  <a:ext cx="1549109" cy="1051270"/>
                </a:xfrm>
                <a:prstGeom prst="arc">
                  <a:avLst>
                    <a:gd name="adj1" fmla="val 15519851"/>
                    <a:gd name="adj2" fmla="val 436165"/>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rgbClr val="FF0000"/>
                    </a:solidFill>
                  </a:endParaRPr>
                </a:p>
              </p:txBody>
            </p:sp>
            <p:cxnSp>
              <p:nvCxnSpPr>
                <p:cNvPr id="16" name="Gerade Verbindung mit Pfeil 15"/>
                <p:cNvCxnSpPr/>
                <p:nvPr/>
              </p:nvCxnSpPr>
              <p:spPr>
                <a:xfrm flipV="1">
                  <a:off x="5859405" y="4430187"/>
                  <a:ext cx="78751" cy="1058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extfeld 25"/>
              <p:cNvSpPr txBox="1"/>
              <p:nvPr/>
            </p:nvSpPr>
            <p:spPr>
              <a:xfrm>
                <a:off x="6381488" y="5419800"/>
                <a:ext cx="1429109" cy="369332"/>
              </a:xfrm>
              <a:prstGeom prst="rect">
                <a:avLst/>
              </a:prstGeom>
              <a:noFill/>
            </p:spPr>
            <p:txBody>
              <a:bodyPr wrap="none" rtlCol="0">
                <a:spAutoFit/>
              </a:bodyPr>
              <a:lstStyle/>
              <a:p>
                <a:r>
                  <a:rPr lang="de-DE" dirty="0" smtClean="0">
                    <a:solidFill>
                      <a:srgbClr val="FF0000"/>
                    </a:solidFill>
                  </a:rPr>
                  <a:t>CO</a:t>
                </a:r>
                <a:r>
                  <a:rPr lang="de-DE" baseline="-25000" dirty="0" smtClean="0">
                    <a:solidFill>
                      <a:srgbClr val="FF0000"/>
                    </a:solidFill>
                  </a:rPr>
                  <a:t>2</a:t>
                </a:r>
                <a:r>
                  <a:rPr lang="de-DE" dirty="0" smtClean="0">
                    <a:solidFill>
                      <a:srgbClr val="FF0000"/>
                    </a:solidFill>
                  </a:rPr>
                  <a:t>-diffusion</a:t>
                </a:r>
                <a:endParaRPr lang="de-DE" dirty="0">
                  <a:solidFill>
                    <a:srgbClr val="FF0000"/>
                  </a:solidFill>
                </a:endParaRPr>
              </a:p>
            </p:txBody>
          </p:sp>
        </p:grpSp>
        <p:grpSp>
          <p:nvGrpSpPr>
            <p:cNvPr id="29" name="Gruppieren 28"/>
            <p:cNvGrpSpPr/>
            <p:nvPr/>
          </p:nvGrpSpPr>
          <p:grpSpPr>
            <a:xfrm>
              <a:off x="4360970" y="4171308"/>
              <a:ext cx="1819344" cy="1852453"/>
              <a:chOff x="4360970" y="4171308"/>
              <a:chExt cx="1819344" cy="1852453"/>
            </a:xfrm>
          </p:grpSpPr>
          <p:grpSp>
            <p:nvGrpSpPr>
              <p:cNvPr id="23" name="Gruppieren 22"/>
              <p:cNvGrpSpPr/>
              <p:nvPr/>
            </p:nvGrpSpPr>
            <p:grpSpPr>
              <a:xfrm>
                <a:off x="4798031" y="4171308"/>
                <a:ext cx="945223" cy="1433158"/>
                <a:chOff x="4798031" y="4171308"/>
                <a:chExt cx="945223" cy="1433158"/>
              </a:xfrm>
            </p:grpSpPr>
            <p:sp>
              <p:nvSpPr>
                <p:cNvPr id="9" name="Bogen 8"/>
                <p:cNvSpPr/>
                <p:nvPr/>
              </p:nvSpPr>
              <p:spPr>
                <a:xfrm>
                  <a:off x="4798031" y="4171308"/>
                  <a:ext cx="945223" cy="1387547"/>
                </a:xfrm>
                <a:prstGeom prst="arc">
                  <a:avLst>
                    <a:gd name="adj1" fmla="val 17035572"/>
                    <a:gd name="adj2" fmla="val 5487016"/>
                  </a:avLst>
                </a:prstGeom>
                <a:ln w="762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cxnSp>
              <p:nvCxnSpPr>
                <p:cNvPr id="11" name="Gerade Verbindung mit Pfeil 10"/>
                <p:cNvCxnSpPr/>
                <p:nvPr/>
              </p:nvCxnSpPr>
              <p:spPr>
                <a:xfrm flipH="1">
                  <a:off x="5145444" y="5528033"/>
                  <a:ext cx="289585" cy="76433"/>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Textfeld 27"/>
              <p:cNvSpPr txBox="1"/>
              <p:nvPr/>
            </p:nvSpPr>
            <p:spPr>
              <a:xfrm>
                <a:off x="4360970" y="5654429"/>
                <a:ext cx="1819344" cy="369332"/>
              </a:xfrm>
              <a:prstGeom prst="rect">
                <a:avLst/>
              </a:prstGeom>
              <a:noFill/>
            </p:spPr>
            <p:txBody>
              <a:bodyPr wrap="none" rtlCol="0">
                <a:spAutoFit/>
              </a:bodyPr>
              <a:lstStyle/>
              <a:p>
                <a:r>
                  <a:rPr lang="de-DE" dirty="0" smtClean="0">
                    <a:solidFill>
                      <a:srgbClr val="0070C0"/>
                    </a:solidFill>
                  </a:rPr>
                  <a:t>H</a:t>
                </a:r>
                <a:r>
                  <a:rPr lang="de-DE" baseline="-25000" dirty="0" smtClean="0">
                    <a:solidFill>
                      <a:srgbClr val="0070C0"/>
                    </a:solidFill>
                  </a:rPr>
                  <a:t>2</a:t>
                </a:r>
                <a:r>
                  <a:rPr lang="de-DE" dirty="0" smtClean="0">
                    <a:solidFill>
                      <a:srgbClr val="0070C0"/>
                    </a:solidFill>
                  </a:rPr>
                  <a:t>O </a:t>
                </a:r>
                <a:r>
                  <a:rPr lang="de-DE" dirty="0" err="1" smtClean="0">
                    <a:solidFill>
                      <a:srgbClr val="0070C0"/>
                    </a:solidFill>
                  </a:rPr>
                  <a:t>transpiration</a:t>
                </a:r>
                <a:endParaRPr lang="de-DE" dirty="0">
                  <a:solidFill>
                    <a:srgbClr val="0070C0"/>
                  </a:solidFill>
                </a:endParaRPr>
              </a:p>
            </p:txBody>
          </p:sp>
        </p:grpSp>
      </p:grpSp>
      <p:sp>
        <p:nvSpPr>
          <p:cNvPr id="31" name="Textfeld 30"/>
          <p:cNvSpPr txBox="1"/>
          <p:nvPr/>
        </p:nvSpPr>
        <p:spPr>
          <a:xfrm>
            <a:off x="6703300" y="1400951"/>
            <a:ext cx="5142803" cy="2308324"/>
          </a:xfrm>
          <a:prstGeom prst="rect">
            <a:avLst/>
          </a:prstGeom>
          <a:noFill/>
        </p:spPr>
        <p:txBody>
          <a:bodyPr wrap="square" rtlCol="0">
            <a:spAutoFit/>
          </a:bodyPr>
          <a:lstStyle/>
          <a:p>
            <a:r>
              <a:rPr lang="de-DE" dirty="0" err="1" smtClean="0"/>
              <a:t>stomata</a:t>
            </a:r>
            <a:endParaRPr lang="de-DE" dirty="0" smtClean="0"/>
          </a:p>
          <a:p>
            <a:pPr marL="285750" indent="-285750">
              <a:buFont typeface="Arial" panose="020B0604020202020204" pitchFamily="34" charset="0"/>
              <a:buChar char="•"/>
            </a:pPr>
            <a:r>
              <a:rPr lang="de-DE" dirty="0" smtClean="0"/>
              <a:t>„</a:t>
            </a:r>
            <a:r>
              <a:rPr lang="de-DE" dirty="0" err="1" smtClean="0"/>
              <a:t>gatekeepers</a:t>
            </a:r>
            <a:r>
              <a:rPr lang="de-DE" dirty="0" smtClean="0"/>
              <a:t>“ </a:t>
            </a:r>
            <a:r>
              <a:rPr lang="de-DE" dirty="0" err="1" smtClean="0"/>
              <a:t>for</a:t>
            </a:r>
            <a:r>
              <a:rPr lang="de-DE" dirty="0" smtClean="0"/>
              <a:t> all </a:t>
            </a:r>
            <a:r>
              <a:rPr lang="de-DE" dirty="0" err="1" smtClean="0"/>
              <a:t>gaseous</a:t>
            </a:r>
            <a:r>
              <a:rPr lang="de-DE" dirty="0" smtClean="0"/>
              <a:t> </a:t>
            </a:r>
            <a:r>
              <a:rPr lang="de-DE" dirty="0" err="1" smtClean="0"/>
              <a:t>diffusion</a:t>
            </a:r>
            <a:r>
              <a:rPr lang="de-DE" dirty="0" smtClean="0"/>
              <a:t> </a:t>
            </a:r>
            <a:r>
              <a:rPr lang="de-DE" dirty="0" err="1" smtClean="0"/>
              <a:t>between</a:t>
            </a:r>
            <a:r>
              <a:rPr lang="de-DE" dirty="0" smtClean="0"/>
              <a:t> </a:t>
            </a:r>
            <a:r>
              <a:rPr lang="de-DE" dirty="0" err="1" smtClean="0"/>
              <a:t>leaf</a:t>
            </a:r>
            <a:r>
              <a:rPr lang="de-DE" dirty="0" smtClean="0"/>
              <a:t> </a:t>
            </a:r>
            <a:r>
              <a:rPr lang="de-DE" dirty="0" err="1" smtClean="0"/>
              <a:t>and</a:t>
            </a:r>
            <a:r>
              <a:rPr lang="de-DE" dirty="0" smtClean="0"/>
              <a:t> outside </a:t>
            </a:r>
            <a:r>
              <a:rPr lang="de-DE" dirty="0" err="1" smtClean="0"/>
              <a:t>air</a:t>
            </a:r>
            <a:endParaRPr lang="de-DE" dirty="0"/>
          </a:p>
          <a:p>
            <a:pPr marL="285750" indent="-285750">
              <a:buFont typeface="Arial" panose="020B0604020202020204" pitchFamily="34" charset="0"/>
              <a:buChar char="•"/>
            </a:pPr>
            <a:r>
              <a:rPr lang="de-DE" dirty="0" err="1" smtClean="0"/>
              <a:t>maximize</a:t>
            </a:r>
            <a:r>
              <a:rPr lang="de-DE" dirty="0" smtClean="0"/>
              <a:t> CO</a:t>
            </a:r>
            <a:r>
              <a:rPr lang="de-DE" baseline="-25000" dirty="0" smtClean="0"/>
              <a:t>2</a:t>
            </a:r>
            <a:r>
              <a:rPr lang="de-DE" dirty="0" smtClean="0"/>
              <a:t>-uptake</a:t>
            </a:r>
          </a:p>
          <a:p>
            <a:pPr marL="285750" indent="-285750">
              <a:buFont typeface="Arial" panose="020B0604020202020204" pitchFamily="34" charset="0"/>
              <a:buChar char="•"/>
            </a:pPr>
            <a:r>
              <a:rPr lang="de-DE" dirty="0" err="1" smtClean="0"/>
              <a:t>minimize</a:t>
            </a:r>
            <a:r>
              <a:rPr lang="de-DE" dirty="0" smtClean="0"/>
              <a:t> H</a:t>
            </a:r>
            <a:r>
              <a:rPr lang="de-DE" baseline="-25000" dirty="0" smtClean="0"/>
              <a:t>2</a:t>
            </a:r>
            <a:r>
              <a:rPr lang="de-DE" dirty="0" smtClean="0"/>
              <a:t>O-loss</a:t>
            </a:r>
          </a:p>
          <a:p>
            <a:pPr marL="285750" indent="-285750">
              <a:buFont typeface="Arial" panose="020B0604020202020204" pitchFamily="34" charset="0"/>
              <a:buChar char="•"/>
            </a:pPr>
            <a:r>
              <a:rPr lang="de-DE" dirty="0" err="1" smtClean="0"/>
              <a:t>respond</a:t>
            </a:r>
            <a:r>
              <a:rPr lang="de-DE" dirty="0" smtClean="0"/>
              <a:t> </a:t>
            </a:r>
            <a:r>
              <a:rPr lang="de-DE" dirty="0" err="1" smtClean="0"/>
              <a:t>to</a:t>
            </a:r>
            <a:r>
              <a:rPr lang="de-DE" dirty="0" smtClean="0"/>
              <a:t> light, </a:t>
            </a:r>
            <a:r>
              <a:rPr lang="de-DE" dirty="0" err="1" smtClean="0"/>
              <a:t>vapour-pressure</a:t>
            </a:r>
            <a:r>
              <a:rPr lang="de-DE" dirty="0" smtClean="0"/>
              <a:t> </a:t>
            </a:r>
            <a:r>
              <a:rPr lang="de-DE" dirty="0" err="1" smtClean="0"/>
              <a:t>deficit</a:t>
            </a:r>
            <a:r>
              <a:rPr lang="de-DE" dirty="0" smtClean="0"/>
              <a:t>, </a:t>
            </a:r>
            <a:r>
              <a:rPr lang="de-DE" dirty="0" err="1" smtClean="0"/>
              <a:t>Ci</a:t>
            </a:r>
            <a:r>
              <a:rPr lang="de-DE" dirty="0" smtClean="0"/>
              <a:t>, </a:t>
            </a:r>
            <a:r>
              <a:rPr lang="de-DE" dirty="0" err="1" smtClean="0"/>
              <a:t>information</a:t>
            </a:r>
            <a:r>
              <a:rPr lang="de-DE" dirty="0" smtClean="0"/>
              <a:t> (</a:t>
            </a:r>
            <a:r>
              <a:rPr lang="de-DE" dirty="0" err="1" smtClean="0"/>
              <a:t>hormones</a:t>
            </a:r>
            <a:r>
              <a:rPr lang="de-DE" dirty="0" smtClean="0"/>
              <a:t>, </a:t>
            </a:r>
            <a:r>
              <a:rPr lang="de-DE" dirty="0" err="1" smtClean="0"/>
              <a:t>xylem-pressure</a:t>
            </a:r>
            <a:r>
              <a:rPr lang="de-DE" dirty="0" smtClean="0"/>
              <a:t>) </a:t>
            </a:r>
            <a:r>
              <a:rPr lang="de-DE" dirty="0" err="1" smtClean="0"/>
              <a:t>about</a:t>
            </a:r>
            <a:r>
              <a:rPr lang="de-DE" dirty="0" smtClean="0"/>
              <a:t> </a:t>
            </a:r>
            <a:r>
              <a:rPr lang="de-DE" dirty="0" err="1" smtClean="0"/>
              <a:t>water</a:t>
            </a:r>
            <a:r>
              <a:rPr lang="de-DE" dirty="0" smtClean="0"/>
              <a:t> </a:t>
            </a:r>
            <a:r>
              <a:rPr lang="de-DE" dirty="0" err="1" smtClean="0"/>
              <a:t>status</a:t>
            </a:r>
            <a:r>
              <a:rPr lang="de-DE" dirty="0" smtClean="0"/>
              <a:t> </a:t>
            </a:r>
            <a:r>
              <a:rPr lang="de-DE" dirty="0" err="1" smtClean="0"/>
              <a:t>from</a:t>
            </a:r>
            <a:r>
              <a:rPr lang="de-DE" dirty="0" smtClean="0"/>
              <a:t> different </a:t>
            </a:r>
            <a:r>
              <a:rPr lang="de-DE" dirty="0" err="1" smtClean="0"/>
              <a:t>parts</a:t>
            </a:r>
            <a:r>
              <a:rPr lang="de-DE" dirty="0" smtClean="0"/>
              <a:t> </a:t>
            </a:r>
            <a:r>
              <a:rPr lang="de-DE" dirty="0" err="1" smtClean="0"/>
              <a:t>of</a:t>
            </a:r>
            <a:r>
              <a:rPr lang="de-DE" dirty="0" smtClean="0"/>
              <a:t> </a:t>
            </a:r>
            <a:r>
              <a:rPr lang="de-DE" dirty="0" err="1" smtClean="0"/>
              <a:t>the</a:t>
            </a:r>
            <a:r>
              <a:rPr lang="de-DE" dirty="0" smtClean="0"/>
              <a:t> plant)</a:t>
            </a:r>
            <a:endParaRPr lang="de-DE" dirty="0"/>
          </a:p>
        </p:txBody>
      </p:sp>
    </p:spTree>
    <p:extLst>
      <p:ext uri="{BB962C8B-B14F-4D97-AF65-F5344CB8AC3E}">
        <p14:creationId xmlns:p14="http://schemas.microsoft.com/office/powerpoint/2010/main" val="1551320804"/>
      </p:ext>
    </p:extLst>
  </p:cSld>
  <p:clrMapOvr>
    <a:masterClrMapping/>
  </p:clrMapOvr>
  <mc:AlternateContent xmlns:mc="http://schemas.openxmlformats.org/markup-compatibility/2006" xmlns:p14="http://schemas.microsoft.com/office/powerpoint/2010/main">
    <mc:Choice Requires="p14">
      <p:transition spd="slow" p14:dur="2000" advTm="51659"/>
    </mc:Choice>
    <mc:Fallback xmlns="">
      <p:transition spd="slow" advTm="51659"/>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2666999" y="-2667003"/>
            <a:ext cx="6858003" cy="12192000"/>
          </a:xfrm>
          <a:prstGeom prst="rect">
            <a:avLst/>
          </a:prstGeom>
        </p:spPr>
      </p:pic>
      <p:pic>
        <p:nvPicPr>
          <p:cNvPr id="2355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77505" y="1361042"/>
            <a:ext cx="6673094" cy="5045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feld 3">
            <a:extLst>
              <a:ext uri="{FF2B5EF4-FFF2-40B4-BE49-F238E27FC236}">
                <a16:creationId xmlns:a16="http://schemas.microsoft.com/office/drawing/2014/main" id="{FB17634D-84E1-4202-8A97-858920ADC854}"/>
              </a:ext>
            </a:extLst>
          </p:cNvPr>
          <p:cNvSpPr txBox="1"/>
          <p:nvPr/>
        </p:nvSpPr>
        <p:spPr>
          <a:xfrm>
            <a:off x="975805" y="2030359"/>
            <a:ext cx="3285799" cy="4247317"/>
          </a:xfrm>
          <a:prstGeom prst="rect">
            <a:avLst/>
          </a:prstGeom>
          <a:noFill/>
        </p:spPr>
        <p:txBody>
          <a:bodyPr wrap="square" rtlCol="0">
            <a:spAutoFit/>
          </a:bodyPr>
          <a:lstStyle/>
          <a:p>
            <a:r>
              <a:rPr lang="de-DE" b="1" dirty="0" smtClean="0">
                <a:solidFill>
                  <a:srgbClr val="FF0000"/>
                </a:solidFill>
              </a:rPr>
              <a:t>Stomata </a:t>
            </a:r>
            <a:r>
              <a:rPr lang="de-DE" b="1" dirty="0" err="1" smtClean="0">
                <a:solidFill>
                  <a:srgbClr val="FF0000"/>
                </a:solidFill>
              </a:rPr>
              <a:t>respond</a:t>
            </a:r>
            <a:r>
              <a:rPr lang="de-DE" b="1" dirty="0" smtClean="0">
                <a:solidFill>
                  <a:srgbClr val="FF0000"/>
                </a:solidFill>
              </a:rPr>
              <a:t> </a:t>
            </a:r>
            <a:r>
              <a:rPr lang="de-DE" b="1" dirty="0" err="1" smtClean="0">
                <a:solidFill>
                  <a:srgbClr val="FF0000"/>
                </a:solidFill>
              </a:rPr>
              <a:t>very</a:t>
            </a:r>
            <a:r>
              <a:rPr lang="de-DE" b="1" dirty="0" smtClean="0">
                <a:solidFill>
                  <a:srgbClr val="FF0000"/>
                </a:solidFill>
              </a:rPr>
              <a:t> </a:t>
            </a:r>
            <a:r>
              <a:rPr lang="de-DE" b="1" dirty="0" err="1" smtClean="0">
                <a:solidFill>
                  <a:srgbClr val="FF0000"/>
                </a:solidFill>
              </a:rPr>
              <a:t>early</a:t>
            </a:r>
            <a:r>
              <a:rPr lang="de-DE" b="1" dirty="0" smtClean="0">
                <a:solidFill>
                  <a:srgbClr val="FF0000"/>
                </a:solidFill>
              </a:rPr>
              <a:t> </a:t>
            </a:r>
            <a:r>
              <a:rPr lang="de-DE" b="1" dirty="0" err="1" smtClean="0">
                <a:solidFill>
                  <a:srgbClr val="FF0000"/>
                </a:solidFill>
              </a:rPr>
              <a:t>and</a:t>
            </a:r>
            <a:endParaRPr lang="de-DE" b="1" dirty="0" smtClean="0">
              <a:solidFill>
                <a:srgbClr val="FF0000"/>
              </a:solidFill>
            </a:endParaRPr>
          </a:p>
          <a:p>
            <a:r>
              <a:rPr lang="de-DE" b="1" dirty="0" smtClean="0">
                <a:solidFill>
                  <a:srgbClr val="FF0000"/>
                </a:solidFill>
              </a:rPr>
              <a:t>sensitive </a:t>
            </a:r>
            <a:r>
              <a:rPr lang="de-DE" b="1" dirty="0" err="1" smtClean="0">
                <a:solidFill>
                  <a:srgbClr val="FF0000"/>
                </a:solidFill>
              </a:rPr>
              <a:t>to</a:t>
            </a:r>
            <a:r>
              <a:rPr lang="de-DE" b="1" dirty="0" smtClean="0">
                <a:solidFill>
                  <a:srgbClr val="FF0000"/>
                </a:solidFill>
              </a:rPr>
              <a:t> </a:t>
            </a:r>
            <a:r>
              <a:rPr lang="de-DE" b="1" dirty="0" err="1" smtClean="0">
                <a:solidFill>
                  <a:srgbClr val="FF0000"/>
                </a:solidFill>
              </a:rPr>
              <a:t>Water</a:t>
            </a:r>
            <a:r>
              <a:rPr lang="de-DE" b="1" dirty="0" smtClean="0">
                <a:solidFill>
                  <a:srgbClr val="FF0000"/>
                </a:solidFill>
              </a:rPr>
              <a:t> </a:t>
            </a:r>
            <a:r>
              <a:rPr lang="de-DE" b="1" dirty="0" err="1" smtClean="0">
                <a:solidFill>
                  <a:srgbClr val="FF0000"/>
                </a:solidFill>
              </a:rPr>
              <a:t>vapour</a:t>
            </a:r>
            <a:r>
              <a:rPr lang="de-DE" b="1" dirty="0" smtClean="0">
                <a:solidFill>
                  <a:srgbClr val="FF0000"/>
                </a:solidFill>
              </a:rPr>
              <a:t> </a:t>
            </a:r>
            <a:r>
              <a:rPr lang="de-DE" b="1" dirty="0" err="1" smtClean="0">
                <a:solidFill>
                  <a:srgbClr val="FF0000"/>
                </a:solidFill>
              </a:rPr>
              <a:t>deficit</a:t>
            </a:r>
            <a:endParaRPr lang="de-DE" b="1" dirty="0" smtClean="0">
              <a:solidFill>
                <a:srgbClr val="FF0000"/>
              </a:solidFill>
            </a:endParaRPr>
          </a:p>
          <a:p>
            <a:endParaRPr lang="de-DE" b="1" dirty="0">
              <a:solidFill>
                <a:srgbClr val="FF0000"/>
              </a:solidFill>
            </a:endParaRPr>
          </a:p>
          <a:p>
            <a:endParaRPr lang="de-DE" b="1" dirty="0" smtClean="0">
              <a:solidFill>
                <a:srgbClr val="FF0000"/>
              </a:solidFill>
            </a:endParaRPr>
          </a:p>
          <a:p>
            <a:r>
              <a:rPr lang="de-DE" b="1" dirty="0" err="1" smtClean="0">
                <a:solidFill>
                  <a:srgbClr val="FF0000"/>
                </a:solidFill>
              </a:rPr>
              <a:t>Stomatal</a:t>
            </a:r>
            <a:r>
              <a:rPr lang="de-DE" b="1" dirty="0" smtClean="0">
                <a:solidFill>
                  <a:srgbClr val="FF0000"/>
                </a:solidFill>
              </a:rPr>
              <a:t> </a:t>
            </a:r>
            <a:r>
              <a:rPr lang="de-DE" b="1" dirty="0" err="1" smtClean="0">
                <a:solidFill>
                  <a:srgbClr val="FF0000"/>
                </a:solidFill>
              </a:rPr>
              <a:t>Closure</a:t>
            </a:r>
            <a:r>
              <a:rPr lang="de-DE" b="1" dirty="0" smtClean="0">
                <a:solidFill>
                  <a:srgbClr val="FF0000"/>
                </a:solidFill>
              </a:rPr>
              <a:t> </a:t>
            </a:r>
            <a:r>
              <a:rPr lang="de-DE" b="1" dirty="0" err="1" smtClean="0">
                <a:solidFill>
                  <a:srgbClr val="FF0000"/>
                </a:solidFill>
              </a:rPr>
              <a:t>affects</a:t>
            </a:r>
            <a:r>
              <a:rPr lang="de-DE" b="1" dirty="0" smtClean="0">
                <a:solidFill>
                  <a:srgbClr val="FF0000"/>
                </a:solidFill>
              </a:rPr>
              <a:t> Transpiration </a:t>
            </a:r>
            <a:r>
              <a:rPr lang="de-DE" b="1" dirty="0" err="1" smtClean="0">
                <a:solidFill>
                  <a:srgbClr val="FF0000"/>
                </a:solidFill>
              </a:rPr>
              <a:t>nore</a:t>
            </a:r>
            <a:r>
              <a:rPr lang="de-DE" b="1" dirty="0" smtClean="0">
                <a:solidFill>
                  <a:srgbClr val="FF0000"/>
                </a:solidFill>
              </a:rPr>
              <a:t> </a:t>
            </a:r>
            <a:r>
              <a:rPr lang="de-DE" b="1" dirty="0" err="1" smtClean="0">
                <a:solidFill>
                  <a:srgbClr val="FF0000"/>
                </a:solidFill>
              </a:rPr>
              <a:t>than</a:t>
            </a:r>
            <a:r>
              <a:rPr lang="de-DE" b="1" dirty="0" smtClean="0">
                <a:solidFill>
                  <a:srgbClr val="FF0000"/>
                </a:solidFill>
              </a:rPr>
              <a:t> </a:t>
            </a:r>
            <a:r>
              <a:rPr lang="de-DE" b="1" dirty="0" err="1" smtClean="0">
                <a:solidFill>
                  <a:srgbClr val="FF0000"/>
                </a:solidFill>
              </a:rPr>
              <a:t>photosynthesis</a:t>
            </a:r>
            <a:endParaRPr lang="de-DE" b="1" dirty="0" smtClean="0">
              <a:solidFill>
                <a:srgbClr val="FF0000"/>
              </a:solidFill>
            </a:endParaRPr>
          </a:p>
          <a:p>
            <a:endParaRPr lang="de-DE" b="1" dirty="0" smtClean="0">
              <a:solidFill>
                <a:srgbClr val="FF0000"/>
              </a:solidFill>
            </a:endParaRPr>
          </a:p>
          <a:p>
            <a:endParaRPr lang="de-DE" b="1" dirty="0">
              <a:solidFill>
                <a:srgbClr val="FF0000"/>
              </a:solidFill>
            </a:endParaRPr>
          </a:p>
          <a:p>
            <a:r>
              <a:rPr lang="de-DE" b="1" dirty="0" err="1" smtClean="0">
                <a:solidFill>
                  <a:srgbClr val="FF0000"/>
                </a:solidFill>
              </a:rPr>
              <a:t>Water</a:t>
            </a:r>
            <a:r>
              <a:rPr lang="de-DE" b="1" dirty="0" smtClean="0">
                <a:solidFill>
                  <a:srgbClr val="FF0000"/>
                </a:solidFill>
              </a:rPr>
              <a:t>-</a:t>
            </a:r>
            <a:r>
              <a:rPr lang="de-DE" b="1" dirty="0" err="1" smtClean="0">
                <a:solidFill>
                  <a:srgbClr val="FF0000"/>
                </a:solidFill>
              </a:rPr>
              <a:t>Use</a:t>
            </a:r>
            <a:r>
              <a:rPr lang="de-DE" b="1" dirty="0" smtClean="0">
                <a:solidFill>
                  <a:srgbClr val="FF0000"/>
                </a:solidFill>
              </a:rPr>
              <a:t>-Efficiency WUE</a:t>
            </a:r>
            <a:endParaRPr lang="de-DE" b="1" dirty="0">
              <a:solidFill>
                <a:srgbClr val="FF0000"/>
              </a:solidFill>
            </a:endParaRPr>
          </a:p>
          <a:p>
            <a:r>
              <a:rPr lang="de-DE" b="1" dirty="0" err="1">
                <a:solidFill>
                  <a:srgbClr val="FF0000"/>
                </a:solidFill>
              </a:rPr>
              <a:t>fixed</a:t>
            </a:r>
            <a:r>
              <a:rPr lang="de-DE" b="1" dirty="0">
                <a:solidFill>
                  <a:srgbClr val="FF0000"/>
                </a:solidFill>
              </a:rPr>
              <a:t> CO</a:t>
            </a:r>
            <a:r>
              <a:rPr lang="de-DE" b="1" baseline="-25000" dirty="0">
                <a:solidFill>
                  <a:srgbClr val="FF0000"/>
                </a:solidFill>
              </a:rPr>
              <a:t>2</a:t>
            </a:r>
            <a:r>
              <a:rPr lang="de-DE" b="1" dirty="0">
                <a:solidFill>
                  <a:srgbClr val="FF0000"/>
                </a:solidFill>
              </a:rPr>
              <a:t> </a:t>
            </a:r>
            <a:r>
              <a:rPr lang="de-DE" b="1" dirty="0" smtClean="0">
                <a:solidFill>
                  <a:srgbClr val="FF0000"/>
                </a:solidFill>
              </a:rPr>
              <a:t>/ </a:t>
            </a:r>
            <a:r>
              <a:rPr lang="de-DE" b="1" dirty="0" err="1" smtClean="0">
                <a:solidFill>
                  <a:srgbClr val="FF0000"/>
                </a:solidFill>
              </a:rPr>
              <a:t>transpired</a:t>
            </a:r>
            <a:r>
              <a:rPr lang="de-DE" b="1" dirty="0" smtClean="0">
                <a:solidFill>
                  <a:srgbClr val="FF0000"/>
                </a:solidFill>
              </a:rPr>
              <a:t> H</a:t>
            </a:r>
            <a:r>
              <a:rPr lang="de-DE" b="1" baseline="-25000" dirty="0" smtClean="0">
                <a:solidFill>
                  <a:srgbClr val="FF0000"/>
                </a:solidFill>
              </a:rPr>
              <a:t>2</a:t>
            </a:r>
            <a:r>
              <a:rPr lang="de-DE" b="1" dirty="0" smtClean="0">
                <a:solidFill>
                  <a:srgbClr val="FF0000"/>
                </a:solidFill>
              </a:rPr>
              <a:t>O</a:t>
            </a:r>
          </a:p>
          <a:p>
            <a:r>
              <a:rPr lang="de-DE" b="1" dirty="0" err="1" smtClean="0">
                <a:solidFill>
                  <a:srgbClr val="FF0000"/>
                </a:solidFill>
              </a:rPr>
              <a:t>rises</a:t>
            </a:r>
            <a:endParaRPr lang="de-DE" b="1" dirty="0">
              <a:solidFill>
                <a:srgbClr val="FF0000"/>
              </a:solidFill>
            </a:endParaRPr>
          </a:p>
          <a:p>
            <a:endParaRPr lang="de-DE" b="1" dirty="0" smtClean="0">
              <a:solidFill>
                <a:srgbClr val="FF0000"/>
              </a:solidFill>
            </a:endParaRPr>
          </a:p>
          <a:p>
            <a:endParaRPr lang="de-DE" b="1" dirty="0">
              <a:solidFill>
                <a:srgbClr val="FF0000"/>
              </a:solidFill>
            </a:endParaRPr>
          </a:p>
          <a:p>
            <a:endParaRPr lang="de-DE" b="1" dirty="0">
              <a:solidFill>
                <a:srgbClr val="FF0000"/>
              </a:solidFill>
            </a:endParaRPr>
          </a:p>
        </p:txBody>
      </p:sp>
      <p:sp>
        <p:nvSpPr>
          <p:cNvPr id="6" name="Textfeld 5"/>
          <p:cNvSpPr txBox="1"/>
          <p:nvPr/>
        </p:nvSpPr>
        <p:spPr>
          <a:xfrm>
            <a:off x="1327410" y="449686"/>
            <a:ext cx="5379165" cy="461665"/>
          </a:xfrm>
          <a:prstGeom prst="rect">
            <a:avLst/>
          </a:prstGeom>
          <a:noFill/>
        </p:spPr>
        <p:txBody>
          <a:bodyPr wrap="none" rtlCol="0">
            <a:spAutoFit/>
          </a:bodyPr>
          <a:lstStyle/>
          <a:p>
            <a:r>
              <a:rPr lang="de-DE" sz="2400" b="1" dirty="0"/>
              <a:t>Stomata </a:t>
            </a:r>
            <a:r>
              <a:rPr lang="de-DE" sz="2400" b="1" dirty="0" err="1"/>
              <a:t>and</a:t>
            </a:r>
            <a:r>
              <a:rPr lang="de-DE" sz="2400" b="1" dirty="0"/>
              <a:t> </a:t>
            </a:r>
            <a:r>
              <a:rPr lang="de-DE" sz="2400" b="1" dirty="0" err="1"/>
              <a:t>their</a:t>
            </a:r>
            <a:r>
              <a:rPr lang="de-DE" sz="2400" b="1" dirty="0"/>
              <a:t> </a:t>
            </a:r>
            <a:r>
              <a:rPr lang="de-DE" sz="2400" b="1" dirty="0" err="1"/>
              <a:t>role</a:t>
            </a:r>
            <a:r>
              <a:rPr lang="de-DE" sz="2400" b="1" dirty="0"/>
              <a:t> in </a:t>
            </a:r>
            <a:r>
              <a:rPr lang="de-DE" sz="2400" b="1" dirty="0" err="1"/>
              <a:t>photosynthesis</a:t>
            </a:r>
            <a:endParaRPr lang="de-DE" sz="2400" b="1" dirty="0"/>
          </a:p>
        </p:txBody>
      </p:sp>
    </p:spTree>
    <p:custDataLst>
      <p:tags r:id="rId1"/>
    </p:custDataLst>
    <p:extLst>
      <p:ext uri="{BB962C8B-B14F-4D97-AF65-F5344CB8AC3E}">
        <p14:creationId xmlns:p14="http://schemas.microsoft.com/office/powerpoint/2010/main" val="1940460588"/>
      </p:ext>
    </p:extLst>
  </p:cSld>
  <p:clrMapOvr>
    <a:masterClrMapping/>
  </p:clrMapOvr>
  <mc:AlternateContent xmlns:mc="http://schemas.openxmlformats.org/markup-compatibility/2006" xmlns:p14="http://schemas.microsoft.com/office/powerpoint/2010/main">
    <mc:Choice Requires="p14">
      <p:transition spd="slow" p14:dur="2000" advTm="83737"/>
    </mc:Choice>
    <mc:Fallback xmlns="">
      <p:transition spd="slow" advTm="83737"/>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2666999" y="-2667003"/>
            <a:ext cx="6858003" cy="12192000"/>
          </a:xfrm>
          <a:prstGeom prst="rect">
            <a:avLst/>
          </a:prstGeom>
        </p:spPr>
      </p:pic>
      <p:sp>
        <p:nvSpPr>
          <p:cNvPr id="6" name="Textfeld 5"/>
          <p:cNvSpPr txBox="1"/>
          <p:nvPr/>
        </p:nvSpPr>
        <p:spPr>
          <a:xfrm>
            <a:off x="5651186" y="398556"/>
            <a:ext cx="5972285" cy="830997"/>
          </a:xfrm>
          <a:prstGeom prst="rect">
            <a:avLst/>
          </a:prstGeom>
          <a:noFill/>
        </p:spPr>
        <p:txBody>
          <a:bodyPr wrap="square" rtlCol="0">
            <a:spAutoFit/>
          </a:bodyPr>
          <a:lstStyle/>
          <a:p>
            <a:r>
              <a:rPr lang="de-DE" sz="2400" b="1" dirty="0" err="1" smtClean="0"/>
              <a:t>Influence</a:t>
            </a:r>
            <a:r>
              <a:rPr lang="de-DE" sz="2400" b="1" dirty="0" smtClean="0"/>
              <a:t> </a:t>
            </a:r>
            <a:r>
              <a:rPr lang="de-DE" sz="2400" b="1" dirty="0" err="1" smtClean="0"/>
              <a:t>of</a:t>
            </a:r>
            <a:r>
              <a:rPr lang="de-DE" sz="2400" b="1" dirty="0" smtClean="0"/>
              <a:t> </a:t>
            </a:r>
            <a:r>
              <a:rPr lang="de-DE" sz="2400" b="1" dirty="0" err="1" smtClean="0"/>
              <a:t>water</a:t>
            </a:r>
            <a:r>
              <a:rPr lang="de-DE" sz="2400" b="1" dirty="0" smtClean="0"/>
              <a:t> </a:t>
            </a:r>
            <a:r>
              <a:rPr lang="de-DE" sz="2400" b="1" dirty="0" err="1" smtClean="0"/>
              <a:t>shortage</a:t>
            </a:r>
            <a:r>
              <a:rPr lang="de-DE" sz="2400" b="1" dirty="0" smtClean="0"/>
              <a:t> on </a:t>
            </a:r>
            <a:r>
              <a:rPr lang="de-DE" sz="2400" b="1" dirty="0" err="1" smtClean="0"/>
              <a:t>stomatal</a:t>
            </a:r>
            <a:r>
              <a:rPr lang="de-DE" sz="2400" b="1" dirty="0" smtClean="0"/>
              <a:t> </a:t>
            </a:r>
            <a:r>
              <a:rPr lang="de-DE" sz="2400" b="1" dirty="0" err="1" smtClean="0"/>
              <a:t>conductance</a:t>
            </a:r>
            <a:r>
              <a:rPr lang="de-DE" sz="2400" b="1" dirty="0" smtClean="0"/>
              <a:t> </a:t>
            </a:r>
            <a:r>
              <a:rPr lang="de-DE" sz="2400" b="1" dirty="0" err="1" smtClean="0"/>
              <a:t>and</a:t>
            </a:r>
            <a:r>
              <a:rPr lang="de-DE" sz="2400" b="1" dirty="0" smtClean="0"/>
              <a:t> </a:t>
            </a:r>
            <a:r>
              <a:rPr lang="de-DE" sz="2400" b="1" dirty="0" err="1" smtClean="0"/>
              <a:t>photosythesis</a:t>
            </a:r>
            <a:r>
              <a:rPr lang="de-DE" sz="2400" b="1" dirty="0" smtClean="0"/>
              <a:t> </a:t>
            </a:r>
            <a:r>
              <a:rPr lang="de-DE" sz="2400" b="1" dirty="0" err="1" smtClean="0"/>
              <a:t>of</a:t>
            </a:r>
            <a:r>
              <a:rPr lang="de-DE" sz="2400" b="1" dirty="0" smtClean="0"/>
              <a:t> </a:t>
            </a:r>
            <a:r>
              <a:rPr lang="de-DE" sz="2400" b="1" dirty="0" err="1" smtClean="0"/>
              <a:t>birch-trees</a:t>
            </a:r>
            <a:endParaRPr lang="de-DE" sz="2400" b="1" dirty="0"/>
          </a:p>
        </p:txBody>
      </p:sp>
      <p:grpSp>
        <p:nvGrpSpPr>
          <p:cNvPr id="23560" name="Gruppieren 23559"/>
          <p:cNvGrpSpPr/>
          <p:nvPr/>
        </p:nvGrpSpPr>
        <p:grpSpPr>
          <a:xfrm>
            <a:off x="5915473" y="1994562"/>
            <a:ext cx="5087408" cy="3572240"/>
            <a:chOff x="5915473" y="1994562"/>
            <a:chExt cx="5087408" cy="3572240"/>
          </a:xfrm>
        </p:grpSpPr>
        <p:pic>
          <p:nvPicPr>
            <p:cNvPr id="23559" name="Grafik 23558"/>
            <p:cNvPicPr>
              <a:picLocks noChangeAspect="1"/>
            </p:cNvPicPr>
            <p:nvPr/>
          </p:nvPicPr>
          <p:blipFill>
            <a:blip r:embed="rId4"/>
            <a:stretch>
              <a:fillRect/>
            </a:stretch>
          </p:blipFill>
          <p:spPr>
            <a:xfrm>
              <a:off x="5915473" y="2344037"/>
              <a:ext cx="5087408" cy="2873981"/>
            </a:xfrm>
            <a:prstGeom prst="rect">
              <a:avLst/>
            </a:prstGeom>
          </p:spPr>
        </p:pic>
        <p:sp>
          <p:nvSpPr>
            <p:cNvPr id="7" name="Textfeld 6"/>
            <p:cNvSpPr txBox="1"/>
            <p:nvPr/>
          </p:nvSpPr>
          <p:spPr>
            <a:xfrm>
              <a:off x="5921829" y="5197470"/>
              <a:ext cx="5081052" cy="369332"/>
            </a:xfrm>
            <a:prstGeom prst="rect">
              <a:avLst/>
            </a:prstGeom>
            <a:solidFill>
              <a:schemeClr val="bg1"/>
            </a:solidFill>
          </p:spPr>
          <p:txBody>
            <a:bodyPr wrap="square" rtlCol="0">
              <a:spAutoFit/>
            </a:bodyPr>
            <a:lstStyle/>
            <a:p>
              <a:r>
                <a:rPr lang="de-DE" dirty="0" smtClean="0"/>
                <a:t>                   Mai         June          </a:t>
              </a:r>
              <a:r>
                <a:rPr lang="de-DE" dirty="0" err="1" smtClean="0"/>
                <a:t>July</a:t>
              </a:r>
              <a:r>
                <a:rPr lang="de-DE" dirty="0" smtClean="0"/>
                <a:t>        August</a:t>
              </a:r>
              <a:endParaRPr lang="de-DE" dirty="0"/>
            </a:p>
          </p:txBody>
        </p:sp>
        <p:sp>
          <p:nvSpPr>
            <p:cNvPr id="18" name="Textfeld 17"/>
            <p:cNvSpPr txBox="1"/>
            <p:nvPr/>
          </p:nvSpPr>
          <p:spPr>
            <a:xfrm>
              <a:off x="6816176" y="1994562"/>
              <a:ext cx="3668728" cy="400110"/>
            </a:xfrm>
            <a:prstGeom prst="rect">
              <a:avLst/>
            </a:prstGeom>
            <a:noFill/>
          </p:spPr>
          <p:txBody>
            <a:bodyPr wrap="square" rtlCol="0">
              <a:spAutoFit/>
            </a:bodyPr>
            <a:lstStyle/>
            <a:p>
              <a:r>
                <a:rPr lang="de-DE" sz="2000" b="1" dirty="0" err="1" smtClean="0"/>
                <a:t>Water</a:t>
              </a:r>
              <a:r>
                <a:rPr lang="de-DE" sz="2000" b="1" dirty="0" smtClean="0"/>
                <a:t> </a:t>
              </a:r>
              <a:r>
                <a:rPr lang="de-DE" sz="2000" b="1" dirty="0" err="1" smtClean="0"/>
                <a:t>Use</a:t>
              </a:r>
              <a:r>
                <a:rPr lang="de-DE" sz="2000" b="1" dirty="0" smtClean="0"/>
                <a:t> Efficiency WUE</a:t>
              </a:r>
              <a:endParaRPr lang="de-DE" sz="2000" b="1" dirty="0"/>
            </a:p>
          </p:txBody>
        </p:sp>
        <p:cxnSp>
          <p:nvCxnSpPr>
            <p:cNvPr id="19" name="Gerade Verbindung mit Pfeil 18"/>
            <p:cNvCxnSpPr/>
            <p:nvPr/>
          </p:nvCxnSpPr>
          <p:spPr>
            <a:xfrm flipH="1" flipV="1">
              <a:off x="7628021" y="4876738"/>
              <a:ext cx="2866" cy="265421"/>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p:cNvCxnSpPr/>
            <p:nvPr/>
          </p:nvCxnSpPr>
          <p:spPr>
            <a:xfrm flipH="1" flipV="1">
              <a:off x="8325849" y="4900802"/>
              <a:ext cx="2866" cy="26542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558" name="Gruppieren 23557"/>
          <p:cNvGrpSpPr/>
          <p:nvPr/>
        </p:nvGrpSpPr>
        <p:grpSpPr>
          <a:xfrm>
            <a:off x="585900" y="107347"/>
            <a:ext cx="4554383" cy="3336765"/>
            <a:chOff x="585900" y="107347"/>
            <a:chExt cx="4554383" cy="3336765"/>
          </a:xfrm>
        </p:grpSpPr>
        <p:pic>
          <p:nvPicPr>
            <p:cNvPr id="23553" name="Grafik 23552"/>
            <p:cNvPicPr>
              <a:picLocks noChangeAspect="1"/>
            </p:cNvPicPr>
            <p:nvPr/>
          </p:nvPicPr>
          <p:blipFill>
            <a:blip r:embed="rId5"/>
            <a:stretch>
              <a:fillRect/>
            </a:stretch>
          </p:blipFill>
          <p:spPr>
            <a:xfrm>
              <a:off x="585900" y="465802"/>
              <a:ext cx="4523179" cy="2646429"/>
            </a:xfrm>
            <a:prstGeom prst="rect">
              <a:avLst/>
            </a:prstGeom>
          </p:spPr>
        </p:pic>
        <p:sp>
          <p:nvSpPr>
            <p:cNvPr id="11" name="Textfeld 10"/>
            <p:cNvSpPr txBox="1"/>
            <p:nvPr/>
          </p:nvSpPr>
          <p:spPr>
            <a:xfrm>
              <a:off x="585900" y="3088436"/>
              <a:ext cx="4554383" cy="355676"/>
            </a:xfrm>
            <a:prstGeom prst="rect">
              <a:avLst/>
            </a:prstGeom>
            <a:solidFill>
              <a:schemeClr val="bg1"/>
            </a:solidFill>
          </p:spPr>
          <p:txBody>
            <a:bodyPr wrap="square" rtlCol="0">
              <a:spAutoFit/>
            </a:bodyPr>
            <a:lstStyle/>
            <a:p>
              <a:r>
                <a:rPr lang="de-DE" dirty="0" smtClean="0"/>
                <a:t>                  Mai        June      </a:t>
              </a:r>
              <a:r>
                <a:rPr lang="de-DE" dirty="0" err="1" smtClean="0"/>
                <a:t>July</a:t>
              </a:r>
              <a:r>
                <a:rPr lang="de-DE" dirty="0" smtClean="0"/>
                <a:t>      August</a:t>
              </a:r>
              <a:endParaRPr lang="de-DE" dirty="0"/>
            </a:p>
          </p:txBody>
        </p:sp>
        <p:sp>
          <p:nvSpPr>
            <p:cNvPr id="15" name="Textfeld 14"/>
            <p:cNvSpPr txBox="1"/>
            <p:nvPr/>
          </p:nvSpPr>
          <p:spPr>
            <a:xfrm>
              <a:off x="1518351" y="107347"/>
              <a:ext cx="2565132" cy="385315"/>
            </a:xfrm>
            <a:prstGeom prst="rect">
              <a:avLst/>
            </a:prstGeom>
            <a:noFill/>
          </p:spPr>
          <p:txBody>
            <a:bodyPr wrap="none" rtlCol="0">
              <a:spAutoFit/>
            </a:bodyPr>
            <a:lstStyle/>
            <a:p>
              <a:r>
                <a:rPr lang="de-DE" sz="2000" b="1" dirty="0" err="1" smtClean="0"/>
                <a:t>Stomatal</a:t>
              </a:r>
              <a:r>
                <a:rPr lang="de-DE" sz="2000" b="1" dirty="0" smtClean="0"/>
                <a:t> </a:t>
              </a:r>
              <a:r>
                <a:rPr lang="de-DE" sz="2000" b="1" dirty="0" err="1" smtClean="0"/>
                <a:t>conductance</a:t>
              </a:r>
              <a:endParaRPr lang="de-DE" sz="2000" b="1" dirty="0"/>
            </a:p>
          </p:txBody>
        </p:sp>
        <p:cxnSp>
          <p:nvCxnSpPr>
            <p:cNvPr id="25" name="Gerade Verbindung mit Pfeil 24"/>
            <p:cNvCxnSpPr/>
            <p:nvPr/>
          </p:nvCxnSpPr>
          <p:spPr>
            <a:xfrm flipH="1" flipV="1">
              <a:off x="2221360" y="2775141"/>
              <a:ext cx="2886" cy="25560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Gerade Verbindung mit Pfeil 27"/>
            <p:cNvCxnSpPr/>
            <p:nvPr/>
          </p:nvCxnSpPr>
          <p:spPr>
            <a:xfrm flipH="1" flipV="1">
              <a:off x="2821465" y="2766827"/>
              <a:ext cx="2886" cy="2556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557" name="Gruppieren 23556"/>
          <p:cNvGrpSpPr/>
          <p:nvPr/>
        </p:nvGrpSpPr>
        <p:grpSpPr>
          <a:xfrm>
            <a:off x="585901" y="3459701"/>
            <a:ext cx="4640966" cy="3272895"/>
            <a:chOff x="585901" y="3459701"/>
            <a:chExt cx="4640966" cy="3272895"/>
          </a:xfrm>
        </p:grpSpPr>
        <p:pic>
          <p:nvPicPr>
            <p:cNvPr id="23556" name="Grafik 23555"/>
            <p:cNvPicPr>
              <a:picLocks noChangeAspect="1"/>
            </p:cNvPicPr>
            <p:nvPr/>
          </p:nvPicPr>
          <p:blipFill>
            <a:blip r:embed="rId6"/>
            <a:stretch>
              <a:fillRect/>
            </a:stretch>
          </p:blipFill>
          <p:spPr>
            <a:xfrm>
              <a:off x="597502" y="3759287"/>
              <a:ext cx="4629365" cy="2665392"/>
            </a:xfrm>
            <a:prstGeom prst="rect">
              <a:avLst/>
            </a:prstGeom>
          </p:spPr>
        </p:pic>
        <p:sp>
          <p:nvSpPr>
            <p:cNvPr id="13" name="Textfeld 12"/>
            <p:cNvSpPr txBox="1"/>
            <p:nvPr/>
          </p:nvSpPr>
          <p:spPr>
            <a:xfrm>
              <a:off x="585901" y="6367419"/>
              <a:ext cx="4640966" cy="365177"/>
            </a:xfrm>
            <a:prstGeom prst="rect">
              <a:avLst/>
            </a:prstGeom>
            <a:solidFill>
              <a:schemeClr val="bg1"/>
            </a:solidFill>
          </p:spPr>
          <p:txBody>
            <a:bodyPr wrap="square" rtlCol="0">
              <a:spAutoFit/>
            </a:bodyPr>
            <a:lstStyle/>
            <a:p>
              <a:r>
                <a:rPr lang="de-DE" dirty="0" smtClean="0"/>
                <a:t>                Mai        June         </a:t>
              </a:r>
              <a:r>
                <a:rPr lang="de-DE" dirty="0" err="1" smtClean="0"/>
                <a:t>July</a:t>
              </a:r>
              <a:r>
                <a:rPr lang="de-DE" dirty="0" smtClean="0"/>
                <a:t>      August</a:t>
              </a:r>
              <a:endParaRPr lang="de-DE" dirty="0"/>
            </a:p>
          </p:txBody>
        </p:sp>
        <p:sp>
          <p:nvSpPr>
            <p:cNvPr id="17" name="Textfeld 16"/>
            <p:cNvSpPr txBox="1"/>
            <p:nvPr/>
          </p:nvSpPr>
          <p:spPr>
            <a:xfrm>
              <a:off x="2107674" y="3459701"/>
              <a:ext cx="1832090" cy="406400"/>
            </a:xfrm>
            <a:prstGeom prst="rect">
              <a:avLst/>
            </a:prstGeom>
            <a:noFill/>
          </p:spPr>
          <p:txBody>
            <a:bodyPr wrap="square" rtlCol="0">
              <a:spAutoFit/>
            </a:bodyPr>
            <a:lstStyle/>
            <a:p>
              <a:r>
                <a:rPr lang="de-DE" sz="2000" b="1" dirty="0" err="1" smtClean="0"/>
                <a:t>Photosynthesis</a:t>
              </a:r>
              <a:endParaRPr lang="de-DE" sz="2000" b="1" dirty="0"/>
            </a:p>
          </p:txBody>
        </p:sp>
        <p:cxnSp>
          <p:nvCxnSpPr>
            <p:cNvPr id="26" name="Gerade Verbindung mit Pfeil 25"/>
            <p:cNvCxnSpPr/>
            <p:nvPr/>
          </p:nvCxnSpPr>
          <p:spPr>
            <a:xfrm flipH="1" flipV="1">
              <a:off x="2191126" y="6038845"/>
              <a:ext cx="2860" cy="262434"/>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p:cNvCxnSpPr/>
            <p:nvPr/>
          </p:nvCxnSpPr>
          <p:spPr>
            <a:xfrm flipH="1" flipV="1">
              <a:off x="2799094" y="6046854"/>
              <a:ext cx="2860" cy="26243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46487073"/>
      </p:ext>
    </p:extLst>
  </p:cSld>
  <p:clrMapOvr>
    <a:masterClrMapping/>
  </p:clrMapOvr>
  <mc:AlternateContent xmlns:mc="http://schemas.openxmlformats.org/markup-compatibility/2006" xmlns:p14="http://schemas.microsoft.com/office/powerpoint/2010/main">
    <mc:Choice Requires="p14">
      <p:transition spd="slow" p14:dur="2000" advTm="60419"/>
    </mc:Choice>
    <mc:Fallback xmlns="">
      <p:transition spd="slow" advTm="60419"/>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2666999" y="-2667003"/>
            <a:ext cx="6858003" cy="12192000"/>
          </a:xfrm>
          <a:prstGeom prst="rect">
            <a:avLst/>
          </a:prstGeom>
        </p:spPr>
      </p:pic>
      <p:sp>
        <p:nvSpPr>
          <p:cNvPr id="6" name="Textfeld 5"/>
          <p:cNvSpPr txBox="1"/>
          <p:nvPr/>
        </p:nvSpPr>
        <p:spPr>
          <a:xfrm>
            <a:off x="5651186" y="398556"/>
            <a:ext cx="5972285" cy="830997"/>
          </a:xfrm>
          <a:prstGeom prst="rect">
            <a:avLst/>
          </a:prstGeom>
          <a:noFill/>
        </p:spPr>
        <p:txBody>
          <a:bodyPr wrap="square" rtlCol="0">
            <a:spAutoFit/>
          </a:bodyPr>
          <a:lstStyle/>
          <a:p>
            <a:r>
              <a:rPr lang="de-DE" sz="2400" b="1" dirty="0" err="1" smtClean="0"/>
              <a:t>Influence</a:t>
            </a:r>
            <a:r>
              <a:rPr lang="de-DE" sz="2400" b="1" dirty="0" smtClean="0"/>
              <a:t> </a:t>
            </a:r>
            <a:r>
              <a:rPr lang="de-DE" sz="2400" b="1" dirty="0" err="1" smtClean="0"/>
              <a:t>of</a:t>
            </a:r>
            <a:r>
              <a:rPr lang="de-DE" sz="2400" b="1" dirty="0" smtClean="0"/>
              <a:t> </a:t>
            </a:r>
            <a:r>
              <a:rPr lang="de-DE" sz="2400" b="1" dirty="0" err="1" smtClean="0"/>
              <a:t>water</a:t>
            </a:r>
            <a:r>
              <a:rPr lang="de-DE" sz="2400" b="1" dirty="0" smtClean="0"/>
              <a:t> </a:t>
            </a:r>
            <a:r>
              <a:rPr lang="de-DE" sz="2400" b="1" dirty="0" err="1" smtClean="0"/>
              <a:t>shortage</a:t>
            </a:r>
            <a:r>
              <a:rPr lang="de-DE" sz="2400" b="1" dirty="0" smtClean="0"/>
              <a:t> on </a:t>
            </a:r>
            <a:r>
              <a:rPr lang="de-DE" sz="2400" b="1" dirty="0" err="1" smtClean="0"/>
              <a:t>stomatal</a:t>
            </a:r>
            <a:r>
              <a:rPr lang="de-DE" sz="2400" b="1" dirty="0" smtClean="0"/>
              <a:t> </a:t>
            </a:r>
            <a:r>
              <a:rPr lang="de-DE" sz="2400" b="1" dirty="0" err="1" smtClean="0"/>
              <a:t>conductance</a:t>
            </a:r>
            <a:r>
              <a:rPr lang="de-DE" sz="2400" b="1" dirty="0" smtClean="0"/>
              <a:t> </a:t>
            </a:r>
            <a:r>
              <a:rPr lang="de-DE" sz="2400" b="1" dirty="0" err="1" smtClean="0"/>
              <a:t>and</a:t>
            </a:r>
            <a:r>
              <a:rPr lang="de-DE" sz="2400" b="1" dirty="0" smtClean="0"/>
              <a:t> </a:t>
            </a:r>
            <a:r>
              <a:rPr lang="de-DE" sz="2400" b="1" dirty="0" err="1" smtClean="0"/>
              <a:t>photosythesis</a:t>
            </a:r>
            <a:r>
              <a:rPr lang="de-DE" sz="2400" b="1" dirty="0" smtClean="0"/>
              <a:t> </a:t>
            </a:r>
            <a:r>
              <a:rPr lang="de-DE" sz="2400" b="1" dirty="0" err="1" smtClean="0"/>
              <a:t>of</a:t>
            </a:r>
            <a:r>
              <a:rPr lang="de-DE" sz="2400" b="1" dirty="0" smtClean="0"/>
              <a:t> </a:t>
            </a:r>
            <a:r>
              <a:rPr lang="de-DE" sz="2400" b="1" dirty="0" err="1" smtClean="0"/>
              <a:t>birch-trees</a:t>
            </a:r>
            <a:endParaRPr lang="de-DE" sz="2400" b="1" dirty="0"/>
          </a:p>
        </p:txBody>
      </p:sp>
      <p:grpSp>
        <p:nvGrpSpPr>
          <p:cNvPr id="23560" name="Gruppieren 23559"/>
          <p:cNvGrpSpPr/>
          <p:nvPr/>
        </p:nvGrpSpPr>
        <p:grpSpPr>
          <a:xfrm>
            <a:off x="5915473" y="1994562"/>
            <a:ext cx="5087408" cy="3572240"/>
            <a:chOff x="5915473" y="1994562"/>
            <a:chExt cx="5087408" cy="3572240"/>
          </a:xfrm>
        </p:grpSpPr>
        <p:pic>
          <p:nvPicPr>
            <p:cNvPr id="23559" name="Grafik 23558"/>
            <p:cNvPicPr>
              <a:picLocks noChangeAspect="1"/>
            </p:cNvPicPr>
            <p:nvPr/>
          </p:nvPicPr>
          <p:blipFill>
            <a:blip r:embed="rId4"/>
            <a:stretch>
              <a:fillRect/>
            </a:stretch>
          </p:blipFill>
          <p:spPr>
            <a:xfrm>
              <a:off x="5915473" y="2344037"/>
              <a:ext cx="5087408" cy="2873981"/>
            </a:xfrm>
            <a:prstGeom prst="rect">
              <a:avLst/>
            </a:prstGeom>
          </p:spPr>
        </p:pic>
        <p:sp>
          <p:nvSpPr>
            <p:cNvPr id="7" name="Textfeld 6"/>
            <p:cNvSpPr txBox="1"/>
            <p:nvPr/>
          </p:nvSpPr>
          <p:spPr>
            <a:xfrm>
              <a:off x="5921829" y="5197470"/>
              <a:ext cx="5081052" cy="369332"/>
            </a:xfrm>
            <a:prstGeom prst="rect">
              <a:avLst/>
            </a:prstGeom>
            <a:solidFill>
              <a:schemeClr val="bg1"/>
            </a:solidFill>
          </p:spPr>
          <p:txBody>
            <a:bodyPr wrap="square" rtlCol="0">
              <a:spAutoFit/>
            </a:bodyPr>
            <a:lstStyle/>
            <a:p>
              <a:r>
                <a:rPr lang="de-DE" dirty="0" smtClean="0"/>
                <a:t>                   Mai         June          </a:t>
              </a:r>
              <a:r>
                <a:rPr lang="de-DE" dirty="0" err="1" smtClean="0"/>
                <a:t>July</a:t>
              </a:r>
              <a:r>
                <a:rPr lang="de-DE" dirty="0" smtClean="0"/>
                <a:t>        August</a:t>
              </a:r>
              <a:endParaRPr lang="de-DE" dirty="0"/>
            </a:p>
          </p:txBody>
        </p:sp>
        <p:sp>
          <p:nvSpPr>
            <p:cNvPr id="18" name="Textfeld 17"/>
            <p:cNvSpPr txBox="1"/>
            <p:nvPr/>
          </p:nvSpPr>
          <p:spPr>
            <a:xfrm>
              <a:off x="6816176" y="1994562"/>
              <a:ext cx="3668728" cy="400110"/>
            </a:xfrm>
            <a:prstGeom prst="rect">
              <a:avLst/>
            </a:prstGeom>
            <a:noFill/>
          </p:spPr>
          <p:txBody>
            <a:bodyPr wrap="square" rtlCol="0">
              <a:spAutoFit/>
            </a:bodyPr>
            <a:lstStyle/>
            <a:p>
              <a:r>
                <a:rPr lang="de-DE" sz="2000" b="1" dirty="0" err="1" smtClean="0"/>
                <a:t>Water</a:t>
              </a:r>
              <a:r>
                <a:rPr lang="de-DE" sz="2000" b="1" dirty="0" smtClean="0"/>
                <a:t> </a:t>
              </a:r>
              <a:r>
                <a:rPr lang="de-DE" sz="2000" b="1" dirty="0" err="1" smtClean="0"/>
                <a:t>Use</a:t>
              </a:r>
              <a:r>
                <a:rPr lang="de-DE" sz="2000" b="1" dirty="0" smtClean="0"/>
                <a:t> Efficiency WUE</a:t>
              </a:r>
              <a:endParaRPr lang="de-DE" sz="2000" b="1" dirty="0"/>
            </a:p>
          </p:txBody>
        </p:sp>
        <p:cxnSp>
          <p:nvCxnSpPr>
            <p:cNvPr id="19" name="Gerade Verbindung mit Pfeil 18"/>
            <p:cNvCxnSpPr/>
            <p:nvPr/>
          </p:nvCxnSpPr>
          <p:spPr>
            <a:xfrm flipH="1" flipV="1">
              <a:off x="7628021" y="4876738"/>
              <a:ext cx="2866" cy="265421"/>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p:cNvCxnSpPr/>
            <p:nvPr/>
          </p:nvCxnSpPr>
          <p:spPr>
            <a:xfrm flipH="1" flipV="1">
              <a:off x="8325849" y="4900802"/>
              <a:ext cx="2866" cy="26542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558" name="Gruppieren 23557"/>
          <p:cNvGrpSpPr/>
          <p:nvPr/>
        </p:nvGrpSpPr>
        <p:grpSpPr>
          <a:xfrm>
            <a:off x="585900" y="107347"/>
            <a:ext cx="4554383" cy="3336765"/>
            <a:chOff x="585900" y="107347"/>
            <a:chExt cx="4554383" cy="3336765"/>
          </a:xfrm>
        </p:grpSpPr>
        <p:pic>
          <p:nvPicPr>
            <p:cNvPr id="23553" name="Grafik 23552"/>
            <p:cNvPicPr>
              <a:picLocks noChangeAspect="1"/>
            </p:cNvPicPr>
            <p:nvPr/>
          </p:nvPicPr>
          <p:blipFill>
            <a:blip r:embed="rId5"/>
            <a:stretch>
              <a:fillRect/>
            </a:stretch>
          </p:blipFill>
          <p:spPr>
            <a:xfrm>
              <a:off x="585900" y="465802"/>
              <a:ext cx="4523179" cy="2646429"/>
            </a:xfrm>
            <a:prstGeom prst="rect">
              <a:avLst/>
            </a:prstGeom>
          </p:spPr>
        </p:pic>
        <p:sp>
          <p:nvSpPr>
            <p:cNvPr id="11" name="Textfeld 10"/>
            <p:cNvSpPr txBox="1"/>
            <p:nvPr/>
          </p:nvSpPr>
          <p:spPr>
            <a:xfrm>
              <a:off x="585900" y="3088436"/>
              <a:ext cx="4554383" cy="355676"/>
            </a:xfrm>
            <a:prstGeom prst="rect">
              <a:avLst/>
            </a:prstGeom>
            <a:solidFill>
              <a:schemeClr val="bg1"/>
            </a:solidFill>
          </p:spPr>
          <p:txBody>
            <a:bodyPr wrap="square" rtlCol="0">
              <a:spAutoFit/>
            </a:bodyPr>
            <a:lstStyle/>
            <a:p>
              <a:r>
                <a:rPr lang="de-DE" dirty="0" smtClean="0"/>
                <a:t>                  Mai        June      </a:t>
              </a:r>
              <a:r>
                <a:rPr lang="de-DE" dirty="0" err="1" smtClean="0"/>
                <a:t>July</a:t>
              </a:r>
              <a:r>
                <a:rPr lang="de-DE" dirty="0" smtClean="0"/>
                <a:t>      August</a:t>
              </a:r>
              <a:endParaRPr lang="de-DE" dirty="0"/>
            </a:p>
          </p:txBody>
        </p:sp>
        <p:sp>
          <p:nvSpPr>
            <p:cNvPr id="15" name="Textfeld 14"/>
            <p:cNvSpPr txBox="1"/>
            <p:nvPr/>
          </p:nvSpPr>
          <p:spPr>
            <a:xfrm>
              <a:off x="1518351" y="107347"/>
              <a:ext cx="2565132" cy="385315"/>
            </a:xfrm>
            <a:prstGeom prst="rect">
              <a:avLst/>
            </a:prstGeom>
            <a:noFill/>
          </p:spPr>
          <p:txBody>
            <a:bodyPr wrap="none" rtlCol="0">
              <a:spAutoFit/>
            </a:bodyPr>
            <a:lstStyle/>
            <a:p>
              <a:r>
                <a:rPr lang="de-DE" sz="2000" b="1" dirty="0" err="1" smtClean="0"/>
                <a:t>Stomatal</a:t>
              </a:r>
              <a:r>
                <a:rPr lang="de-DE" sz="2000" b="1" dirty="0" smtClean="0"/>
                <a:t> </a:t>
              </a:r>
              <a:r>
                <a:rPr lang="de-DE" sz="2000" b="1" dirty="0" err="1" smtClean="0"/>
                <a:t>conductance</a:t>
              </a:r>
              <a:endParaRPr lang="de-DE" sz="2000" b="1" dirty="0"/>
            </a:p>
          </p:txBody>
        </p:sp>
        <p:cxnSp>
          <p:nvCxnSpPr>
            <p:cNvPr id="25" name="Gerade Verbindung mit Pfeil 24"/>
            <p:cNvCxnSpPr/>
            <p:nvPr/>
          </p:nvCxnSpPr>
          <p:spPr>
            <a:xfrm flipH="1" flipV="1">
              <a:off x="2221360" y="2775141"/>
              <a:ext cx="2886" cy="25560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Gerade Verbindung mit Pfeil 27"/>
            <p:cNvCxnSpPr/>
            <p:nvPr/>
          </p:nvCxnSpPr>
          <p:spPr>
            <a:xfrm flipH="1" flipV="1">
              <a:off x="2821465" y="2766827"/>
              <a:ext cx="2886" cy="2556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557" name="Gruppieren 23556"/>
          <p:cNvGrpSpPr/>
          <p:nvPr/>
        </p:nvGrpSpPr>
        <p:grpSpPr>
          <a:xfrm>
            <a:off x="585901" y="3459701"/>
            <a:ext cx="4640966" cy="3272895"/>
            <a:chOff x="585901" y="3459701"/>
            <a:chExt cx="4640966" cy="3272895"/>
          </a:xfrm>
        </p:grpSpPr>
        <p:pic>
          <p:nvPicPr>
            <p:cNvPr id="23556" name="Grafik 23555"/>
            <p:cNvPicPr>
              <a:picLocks noChangeAspect="1"/>
            </p:cNvPicPr>
            <p:nvPr/>
          </p:nvPicPr>
          <p:blipFill>
            <a:blip r:embed="rId6"/>
            <a:stretch>
              <a:fillRect/>
            </a:stretch>
          </p:blipFill>
          <p:spPr>
            <a:xfrm>
              <a:off x="597502" y="3759287"/>
              <a:ext cx="4629365" cy="2665392"/>
            </a:xfrm>
            <a:prstGeom prst="rect">
              <a:avLst/>
            </a:prstGeom>
          </p:spPr>
        </p:pic>
        <p:sp>
          <p:nvSpPr>
            <p:cNvPr id="13" name="Textfeld 12"/>
            <p:cNvSpPr txBox="1"/>
            <p:nvPr/>
          </p:nvSpPr>
          <p:spPr>
            <a:xfrm>
              <a:off x="585901" y="6367419"/>
              <a:ext cx="4640966" cy="365177"/>
            </a:xfrm>
            <a:prstGeom prst="rect">
              <a:avLst/>
            </a:prstGeom>
            <a:solidFill>
              <a:schemeClr val="bg1"/>
            </a:solidFill>
          </p:spPr>
          <p:txBody>
            <a:bodyPr wrap="square" rtlCol="0">
              <a:spAutoFit/>
            </a:bodyPr>
            <a:lstStyle/>
            <a:p>
              <a:r>
                <a:rPr lang="de-DE" dirty="0" smtClean="0"/>
                <a:t>                Mai        June         </a:t>
              </a:r>
              <a:r>
                <a:rPr lang="de-DE" dirty="0" err="1" smtClean="0"/>
                <a:t>July</a:t>
              </a:r>
              <a:r>
                <a:rPr lang="de-DE" dirty="0" smtClean="0"/>
                <a:t>      August</a:t>
              </a:r>
              <a:endParaRPr lang="de-DE" dirty="0"/>
            </a:p>
          </p:txBody>
        </p:sp>
        <p:sp>
          <p:nvSpPr>
            <p:cNvPr id="17" name="Textfeld 16"/>
            <p:cNvSpPr txBox="1"/>
            <p:nvPr/>
          </p:nvSpPr>
          <p:spPr>
            <a:xfrm>
              <a:off x="2107674" y="3459701"/>
              <a:ext cx="1832090" cy="406400"/>
            </a:xfrm>
            <a:prstGeom prst="rect">
              <a:avLst/>
            </a:prstGeom>
            <a:noFill/>
          </p:spPr>
          <p:txBody>
            <a:bodyPr wrap="square" rtlCol="0">
              <a:spAutoFit/>
            </a:bodyPr>
            <a:lstStyle/>
            <a:p>
              <a:r>
                <a:rPr lang="de-DE" sz="2000" b="1" dirty="0" err="1" smtClean="0"/>
                <a:t>Photosynthesis</a:t>
              </a:r>
              <a:endParaRPr lang="de-DE" sz="2000" b="1" dirty="0"/>
            </a:p>
          </p:txBody>
        </p:sp>
        <p:cxnSp>
          <p:nvCxnSpPr>
            <p:cNvPr id="26" name="Gerade Verbindung mit Pfeil 25"/>
            <p:cNvCxnSpPr/>
            <p:nvPr/>
          </p:nvCxnSpPr>
          <p:spPr>
            <a:xfrm flipH="1" flipV="1">
              <a:off x="2191126" y="6038845"/>
              <a:ext cx="2860" cy="262434"/>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p:cNvCxnSpPr/>
            <p:nvPr/>
          </p:nvCxnSpPr>
          <p:spPr>
            <a:xfrm flipH="1" flipV="1">
              <a:off x="2799094" y="6046854"/>
              <a:ext cx="2860" cy="26243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29234146"/>
      </p:ext>
    </p:extLst>
  </p:cSld>
  <p:clrMapOvr>
    <a:masterClrMapping/>
  </p:clrMapOvr>
  <mc:AlternateContent xmlns:mc="http://schemas.openxmlformats.org/markup-compatibility/2006" xmlns:p14="http://schemas.microsoft.com/office/powerpoint/2010/main">
    <mc:Choice Requires="p14">
      <p:transition spd="slow" p14:dur="2000" advTm="52517"/>
    </mc:Choice>
    <mc:Fallback xmlns="">
      <p:transition spd="slow" advTm="52517"/>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2697821" y="-2667003"/>
            <a:ext cx="6858003" cy="12192000"/>
          </a:xfrm>
          <a:prstGeom prst="rect">
            <a:avLst/>
          </a:prstGeom>
        </p:spPr>
      </p:pic>
      <p:sp>
        <p:nvSpPr>
          <p:cNvPr id="4" name="Textfeld 3">
            <a:extLst>
              <a:ext uri="{FF2B5EF4-FFF2-40B4-BE49-F238E27FC236}">
                <a16:creationId xmlns:a16="http://schemas.microsoft.com/office/drawing/2014/main" id="{45CEF0B9-08BF-4231-A1C5-418B37C3FF52}"/>
              </a:ext>
            </a:extLst>
          </p:cNvPr>
          <p:cNvSpPr txBox="1"/>
          <p:nvPr/>
        </p:nvSpPr>
        <p:spPr>
          <a:xfrm>
            <a:off x="6126822" y="1222766"/>
            <a:ext cx="5544641" cy="4801314"/>
          </a:xfrm>
          <a:prstGeom prst="rect">
            <a:avLst/>
          </a:prstGeom>
          <a:noFill/>
        </p:spPr>
        <p:txBody>
          <a:bodyPr wrap="square" rtlCol="0">
            <a:spAutoFit/>
          </a:bodyPr>
          <a:lstStyle/>
          <a:p>
            <a:pPr marL="285750" indent="-285750">
              <a:buFont typeface="Arial" panose="020B0604020202020204" pitchFamily="34" charset="0"/>
              <a:buChar char="•"/>
            </a:pPr>
            <a:r>
              <a:rPr lang="de-DE" b="1" dirty="0" err="1" smtClean="0"/>
              <a:t>Atmospheric</a:t>
            </a:r>
            <a:r>
              <a:rPr lang="de-DE" b="1" dirty="0" smtClean="0"/>
              <a:t> </a:t>
            </a:r>
            <a:r>
              <a:rPr lang="de-DE" b="1" dirty="0"/>
              <a:t>CO</a:t>
            </a:r>
            <a:r>
              <a:rPr lang="de-DE" b="1" baseline="-25000" dirty="0"/>
              <a:t>2</a:t>
            </a:r>
            <a:r>
              <a:rPr lang="de-DE" b="1" dirty="0"/>
              <a:t> </a:t>
            </a:r>
            <a:r>
              <a:rPr lang="de-DE" b="1" dirty="0" err="1" smtClean="0"/>
              <a:t>consists</a:t>
            </a:r>
            <a:r>
              <a:rPr lang="de-DE" b="1" dirty="0" smtClean="0"/>
              <a:t> </a:t>
            </a:r>
            <a:r>
              <a:rPr lang="de-DE" b="1" dirty="0" err="1" smtClean="0"/>
              <a:t>of</a:t>
            </a:r>
            <a:r>
              <a:rPr lang="de-DE" b="1" dirty="0" smtClean="0"/>
              <a:t> </a:t>
            </a:r>
            <a:r>
              <a:rPr lang="de-DE" b="1" dirty="0"/>
              <a:t>98,9% </a:t>
            </a:r>
            <a:r>
              <a:rPr lang="de-DE" b="1" baseline="30000" dirty="0"/>
              <a:t>12</a:t>
            </a:r>
            <a:r>
              <a:rPr lang="de-DE" b="1" dirty="0"/>
              <a:t>C </a:t>
            </a:r>
            <a:r>
              <a:rPr lang="de-DE" b="1" dirty="0" err="1" smtClean="0"/>
              <a:t>and</a:t>
            </a:r>
            <a:r>
              <a:rPr lang="de-DE" b="1" dirty="0" smtClean="0"/>
              <a:t> </a:t>
            </a:r>
            <a:r>
              <a:rPr lang="de-DE" b="1" dirty="0"/>
              <a:t>1,1% </a:t>
            </a:r>
            <a:r>
              <a:rPr lang="de-DE" b="1" baseline="30000" dirty="0"/>
              <a:t>13</a:t>
            </a:r>
            <a:r>
              <a:rPr lang="de-DE" b="1" dirty="0"/>
              <a:t>C</a:t>
            </a:r>
          </a:p>
          <a:p>
            <a:pPr marL="285750" indent="-285750">
              <a:buFont typeface="Arial" panose="020B0604020202020204" pitchFamily="34" charset="0"/>
              <a:buChar char="•"/>
            </a:pPr>
            <a:r>
              <a:rPr lang="de-DE" b="1" dirty="0" err="1" smtClean="0"/>
              <a:t>Rubisco</a:t>
            </a:r>
            <a:r>
              <a:rPr lang="de-DE" b="1" dirty="0" smtClean="0"/>
              <a:t> </a:t>
            </a:r>
            <a:r>
              <a:rPr lang="de-DE" b="1" dirty="0" err="1" smtClean="0"/>
              <a:t>discriminates</a:t>
            </a:r>
            <a:r>
              <a:rPr lang="de-DE" b="1" dirty="0" smtClean="0"/>
              <a:t>  </a:t>
            </a:r>
            <a:r>
              <a:rPr lang="de-DE" b="1" dirty="0" err="1" smtClean="0"/>
              <a:t>against</a:t>
            </a:r>
            <a:r>
              <a:rPr lang="de-DE" b="1" dirty="0" smtClean="0"/>
              <a:t> </a:t>
            </a:r>
            <a:r>
              <a:rPr lang="de-DE" b="1" baseline="30000" dirty="0" smtClean="0"/>
              <a:t>13</a:t>
            </a:r>
            <a:r>
              <a:rPr lang="de-DE" b="1" dirty="0" smtClean="0"/>
              <a:t>C</a:t>
            </a:r>
          </a:p>
          <a:p>
            <a:pPr marL="285750" indent="-285750">
              <a:buFont typeface="Arial" panose="020B0604020202020204" pitchFamily="34" charset="0"/>
              <a:buChar char="•"/>
            </a:pPr>
            <a:r>
              <a:rPr lang="de-DE" b="1" dirty="0" err="1" smtClean="0"/>
              <a:t>if</a:t>
            </a:r>
            <a:r>
              <a:rPr lang="de-DE" b="1" dirty="0" smtClean="0"/>
              <a:t> </a:t>
            </a:r>
            <a:r>
              <a:rPr lang="de-DE" b="1" dirty="0" err="1" smtClean="0"/>
              <a:t>C</a:t>
            </a:r>
            <a:r>
              <a:rPr lang="de-DE" b="1" baseline="-25000" dirty="0" err="1" smtClean="0"/>
              <a:t>i</a:t>
            </a:r>
            <a:r>
              <a:rPr lang="de-DE" b="1" dirty="0" smtClean="0"/>
              <a:t> </a:t>
            </a:r>
            <a:r>
              <a:rPr lang="de-DE" b="1" dirty="0" err="1" smtClean="0"/>
              <a:t>is</a:t>
            </a:r>
            <a:r>
              <a:rPr lang="de-DE" b="1" dirty="0" smtClean="0"/>
              <a:t> high (high </a:t>
            </a:r>
            <a:r>
              <a:rPr lang="de-DE" b="1" dirty="0" err="1" smtClean="0"/>
              <a:t>stomatal</a:t>
            </a:r>
            <a:r>
              <a:rPr lang="de-DE" b="1" dirty="0" smtClean="0"/>
              <a:t> </a:t>
            </a:r>
            <a:r>
              <a:rPr lang="de-DE" b="1" dirty="0" err="1" smtClean="0"/>
              <a:t>conductance</a:t>
            </a:r>
            <a:r>
              <a:rPr lang="de-DE" b="1" dirty="0" smtClean="0"/>
              <a:t>, high </a:t>
            </a:r>
            <a:r>
              <a:rPr lang="de-DE" b="1" dirty="0" err="1" smtClean="0"/>
              <a:t>respiration</a:t>
            </a:r>
            <a:r>
              <a:rPr lang="de-DE" b="1" dirty="0" smtClean="0"/>
              <a:t>, </a:t>
            </a:r>
            <a:r>
              <a:rPr lang="de-DE" b="1" dirty="0" err="1" smtClean="0"/>
              <a:t>rubisco</a:t>
            </a:r>
            <a:r>
              <a:rPr lang="de-DE" b="1" dirty="0" smtClean="0"/>
              <a:t> </a:t>
            </a:r>
            <a:r>
              <a:rPr lang="de-DE" b="1" dirty="0" err="1" smtClean="0"/>
              <a:t>prefers</a:t>
            </a:r>
            <a:r>
              <a:rPr lang="de-DE" b="1" dirty="0" smtClean="0"/>
              <a:t> </a:t>
            </a:r>
            <a:r>
              <a:rPr lang="de-DE" b="1" baseline="30000" dirty="0"/>
              <a:t>12</a:t>
            </a:r>
            <a:r>
              <a:rPr lang="de-DE" b="1" dirty="0"/>
              <a:t>C </a:t>
            </a:r>
            <a:endParaRPr lang="de-DE" b="1" dirty="0" smtClean="0"/>
          </a:p>
          <a:p>
            <a:pPr marL="285750" indent="-285750">
              <a:buFont typeface="Arial" panose="020B0604020202020204" pitchFamily="34" charset="0"/>
              <a:buChar char="•"/>
            </a:pPr>
            <a:r>
              <a:rPr lang="de-DE" b="1" dirty="0" err="1" smtClean="0"/>
              <a:t>if</a:t>
            </a:r>
            <a:r>
              <a:rPr lang="de-DE" b="1" dirty="0"/>
              <a:t> </a:t>
            </a:r>
            <a:r>
              <a:rPr lang="de-DE" b="1" dirty="0" err="1"/>
              <a:t>if</a:t>
            </a:r>
            <a:r>
              <a:rPr lang="de-DE" b="1" dirty="0"/>
              <a:t> </a:t>
            </a:r>
            <a:r>
              <a:rPr lang="de-DE" b="1" dirty="0" err="1"/>
              <a:t>C</a:t>
            </a:r>
            <a:r>
              <a:rPr lang="de-DE" b="1" baseline="-25000" dirty="0" err="1"/>
              <a:t>i</a:t>
            </a:r>
            <a:r>
              <a:rPr lang="de-DE" b="1" dirty="0"/>
              <a:t> </a:t>
            </a:r>
            <a:r>
              <a:rPr lang="de-DE" b="1" dirty="0" err="1"/>
              <a:t>is</a:t>
            </a:r>
            <a:r>
              <a:rPr lang="de-DE" b="1" dirty="0"/>
              <a:t> </a:t>
            </a:r>
            <a:r>
              <a:rPr lang="de-DE" b="1" dirty="0" err="1" smtClean="0"/>
              <a:t>low</a:t>
            </a:r>
            <a:r>
              <a:rPr lang="de-DE" b="1" dirty="0" smtClean="0"/>
              <a:t> </a:t>
            </a:r>
            <a:r>
              <a:rPr lang="de-DE" b="1" dirty="0" err="1" smtClean="0"/>
              <a:t>because</a:t>
            </a:r>
            <a:r>
              <a:rPr lang="de-DE" b="1" dirty="0" smtClean="0"/>
              <a:t> </a:t>
            </a:r>
            <a:r>
              <a:rPr lang="de-DE" b="1" dirty="0" err="1" smtClean="0"/>
              <a:t>stomata</a:t>
            </a:r>
            <a:r>
              <a:rPr lang="de-DE" b="1" dirty="0" smtClean="0"/>
              <a:t> </a:t>
            </a:r>
            <a:r>
              <a:rPr lang="de-DE" b="1" dirty="0" err="1" smtClean="0"/>
              <a:t>are</a:t>
            </a:r>
            <a:r>
              <a:rPr lang="de-DE" b="1" dirty="0" smtClean="0"/>
              <a:t> </a:t>
            </a:r>
            <a:r>
              <a:rPr lang="de-DE" b="1" dirty="0" err="1" smtClean="0"/>
              <a:t>closed</a:t>
            </a:r>
            <a:r>
              <a:rPr lang="de-DE" b="1" dirty="0" smtClean="0"/>
              <a:t>, </a:t>
            </a:r>
            <a:r>
              <a:rPr lang="de-DE" b="1" dirty="0" err="1" smtClean="0"/>
              <a:t>Rubisco</a:t>
            </a:r>
            <a:r>
              <a:rPr lang="de-DE" b="1" dirty="0" smtClean="0"/>
              <a:t> </a:t>
            </a:r>
            <a:r>
              <a:rPr lang="de-DE" b="1" dirty="0" err="1" smtClean="0"/>
              <a:t>cannot</a:t>
            </a:r>
            <a:r>
              <a:rPr lang="de-DE" b="1" dirty="0" smtClean="0"/>
              <a:t> </a:t>
            </a:r>
            <a:r>
              <a:rPr lang="de-DE" b="1" dirty="0" err="1" smtClean="0"/>
              <a:t>afford</a:t>
            </a:r>
            <a:r>
              <a:rPr lang="de-DE" b="1" dirty="0" smtClean="0"/>
              <a:t> </a:t>
            </a:r>
            <a:r>
              <a:rPr lang="de-DE" b="1" dirty="0" err="1" smtClean="0"/>
              <a:t>to</a:t>
            </a:r>
            <a:r>
              <a:rPr lang="de-DE" b="1" dirty="0" smtClean="0"/>
              <a:t> </a:t>
            </a:r>
            <a:r>
              <a:rPr lang="de-DE" b="1" dirty="0" err="1" smtClean="0"/>
              <a:t>discriminate</a:t>
            </a:r>
            <a:r>
              <a:rPr lang="de-DE" b="1" dirty="0" smtClean="0"/>
              <a:t> </a:t>
            </a:r>
            <a:r>
              <a:rPr lang="de-DE" b="1" dirty="0" err="1" smtClean="0"/>
              <a:t>against</a:t>
            </a:r>
            <a:r>
              <a:rPr lang="de-DE" b="1" dirty="0" smtClean="0"/>
              <a:t> </a:t>
            </a:r>
            <a:r>
              <a:rPr lang="de-DE" b="1" baseline="30000" dirty="0" smtClean="0"/>
              <a:t>13</a:t>
            </a:r>
            <a:r>
              <a:rPr lang="de-DE" b="1" dirty="0" smtClean="0"/>
              <a:t>C </a:t>
            </a:r>
            <a:r>
              <a:rPr lang="de-DE" b="1" dirty="0" err="1" smtClean="0"/>
              <a:t>to</a:t>
            </a:r>
            <a:r>
              <a:rPr lang="de-DE" b="1" dirty="0" smtClean="0"/>
              <a:t> </a:t>
            </a:r>
            <a:r>
              <a:rPr lang="de-DE" b="1" dirty="0" err="1" smtClean="0"/>
              <a:t>that</a:t>
            </a:r>
            <a:r>
              <a:rPr lang="de-DE" b="1" dirty="0" smtClean="0"/>
              <a:t> </a:t>
            </a:r>
            <a:r>
              <a:rPr lang="de-DE" b="1" dirty="0" err="1" smtClean="0"/>
              <a:t>extent</a:t>
            </a:r>
            <a:r>
              <a:rPr lang="de-DE" b="1" dirty="0" smtClean="0"/>
              <a:t> </a:t>
            </a:r>
          </a:p>
          <a:p>
            <a:pPr marL="285750" indent="-285750">
              <a:buFont typeface="Arial" panose="020B0604020202020204" pitchFamily="34" charset="0"/>
              <a:buChar char="•"/>
            </a:pPr>
            <a:endParaRPr lang="de-DE" b="1" dirty="0" smtClean="0"/>
          </a:p>
          <a:p>
            <a:endParaRPr lang="de-DE" b="1" dirty="0" smtClean="0"/>
          </a:p>
          <a:p>
            <a:endParaRPr lang="de-DE" b="1" dirty="0"/>
          </a:p>
          <a:p>
            <a:endParaRPr lang="de-DE" b="1" dirty="0">
              <a:sym typeface="Wingdings" panose="05000000000000000000" pitchFamily="2" charset="2"/>
            </a:endParaRPr>
          </a:p>
          <a:p>
            <a:pPr marL="285750" indent="-285750">
              <a:buFont typeface="Arial" panose="020B0604020202020204" pitchFamily="34" charset="0"/>
              <a:buChar char="•"/>
            </a:pPr>
            <a:r>
              <a:rPr lang="el-GR" b="1" dirty="0">
                <a:sym typeface="Wingdings" panose="05000000000000000000" pitchFamily="2" charset="2"/>
              </a:rPr>
              <a:t>δ</a:t>
            </a:r>
            <a:r>
              <a:rPr lang="de-DE" b="1" baseline="30000" dirty="0">
                <a:sym typeface="Wingdings" panose="05000000000000000000" pitchFamily="2" charset="2"/>
              </a:rPr>
              <a:t> </a:t>
            </a:r>
            <a:r>
              <a:rPr lang="de-DE" b="1" baseline="30000" dirty="0" smtClean="0">
                <a:sym typeface="Wingdings" panose="05000000000000000000" pitchFamily="2" charset="2"/>
              </a:rPr>
              <a:t>13</a:t>
            </a:r>
            <a:r>
              <a:rPr lang="de-DE" b="1" dirty="0" smtClean="0"/>
              <a:t>C </a:t>
            </a:r>
            <a:r>
              <a:rPr lang="de-DE" b="1" dirty="0" err="1" smtClean="0"/>
              <a:t>is</a:t>
            </a:r>
            <a:r>
              <a:rPr lang="de-DE" b="1" dirty="0" smtClean="0"/>
              <a:t> </a:t>
            </a:r>
            <a:r>
              <a:rPr lang="de-DE" b="1" dirty="0" err="1" smtClean="0"/>
              <a:t>calculated</a:t>
            </a:r>
            <a:r>
              <a:rPr lang="de-DE" b="1" dirty="0" smtClean="0"/>
              <a:t> </a:t>
            </a:r>
            <a:r>
              <a:rPr lang="de-DE" b="1" dirty="0" err="1" smtClean="0"/>
              <a:t>from</a:t>
            </a:r>
            <a:r>
              <a:rPr lang="de-DE" b="1" dirty="0" smtClean="0"/>
              <a:t> </a:t>
            </a:r>
            <a:r>
              <a:rPr lang="de-DE" b="1" dirty="0" err="1" smtClean="0"/>
              <a:t>the</a:t>
            </a:r>
            <a:r>
              <a:rPr lang="de-DE" b="1" dirty="0" smtClean="0"/>
              <a:t> </a:t>
            </a:r>
            <a:r>
              <a:rPr lang="de-DE" b="1" dirty="0" err="1" smtClean="0"/>
              <a:t>ratio</a:t>
            </a:r>
            <a:r>
              <a:rPr lang="de-DE" b="1" dirty="0" smtClean="0"/>
              <a:t> </a:t>
            </a:r>
            <a:r>
              <a:rPr lang="de-DE" b="1" dirty="0" err="1" smtClean="0"/>
              <a:t>of</a:t>
            </a:r>
            <a:r>
              <a:rPr lang="de-DE" b="1" dirty="0" smtClean="0"/>
              <a:t> </a:t>
            </a:r>
            <a:r>
              <a:rPr lang="de-DE" b="1" baseline="30000" dirty="0" smtClean="0">
                <a:sym typeface="Wingdings" panose="05000000000000000000" pitchFamily="2" charset="2"/>
              </a:rPr>
              <a:t>13</a:t>
            </a:r>
            <a:r>
              <a:rPr lang="de-DE" b="1" dirty="0" smtClean="0"/>
              <a:t>C </a:t>
            </a:r>
            <a:r>
              <a:rPr lang="de-DE" b="1" dirty="0" err="1" smtClean="0"/>
              <a:t>to</a:t>
            </a:r>
            <a:r>
              <a:rPr lang="de-DE" b="1" dirty="0" smtClean="0"/>
              <a:t> </a:t>
            </a:r>
            <a:r>
              <a:rPr lang="de-DE" b="1" baseline="30000" dirty="0" smtClean="0">
                <a:sym typeface="Wingdings" panose="05000000000000000000" pitchFamily="2" charset="2"/>
              </a:rPr>
              <a:t>12</a:t>
            </a:r>
            <a:r>
              <a:rPr lang="de-DE" b="1" dirty="0" smtClean="0"/>
              <a:t>C in </a:t>
            </a:r>
            <a:r>
              <a:rPr lang="de-DE" b="1" dirty="0" err="1" smtClean="0"/>
              <a:t>the</a:t>
            </a:r>
            <a:r>
              <a:rPr lang="de-DE" b="1" dirty="0" smtClean="0"/>
              <a:t> sample </a:t>
            </a:r>
            <a:r>
              <a:rPr lang="de-DE" b="1" dirty="0" err="1" smtClean="0"/>
              <a:t>and</a:t>
            </a:r>
            <a:r>
              <a:rPr lang="de-DE" b="1" dirty="0" smtClean="0"/>
              <a:t> </a:t>
            </a:r>
            <a:r>
              <a:rPr lang="de-DE" b="1" dirty="0" err="1" smtClean="0"/>
              <a:t>the</a:t>
            </a:r>
            <a:r>
              <a:rPr lang="de-DE" b="1" dirty="0" smtClean="0"/>
              <a:t> same </a:t>
            </a:r>
            <a:r>
              <a:rPr lang="de-DE" b="1" dirty="0" err="1" smtClean="0"/>
              <a:t>ratio</a:t>
            </a:r>
            <a:r>
              <a:rPr lang="de-DE" b="1" dirty="0" smtClean="0"/>
              <a:t> in a </a:t>
            </a:r>
            <a:r>
              <a:rPr lang="de-DE" b="1" dirty="0" err="1" smtClean="0"/>
              <a:t>world-wide</a:t>
            </a:r>
            <a:r>
              <a:rPr lang="de-DE" b="1" dirty="0" smtClean="0"/>
              <a:t> </a:t>
            </a:r>
            <a:r>
              <a:rPr lang="de-DE" b="1" dirty="0" err="1" smtClean="0"/>
              <a:t>standard</a:t>
            </a:r>
            <a:r>
              <a:rPr lang="de-DE" b="1" dirty="0" smtClean="0"/>
              <a:t>.</a:t>
            </a:r>
          </a:p>
          <a:p>
            <a:pPr marL="285750" indent="-285750">
              <a:buFont typeface="Arial" panose="020B0604020202020204" pitchFamily="34" charset="0"/>
              <a:buChar char="•"/>
            </a:pPr>
            <a:r>
              <a:rPr lang="el-GR" b="1" dirty="0">
                <a:sym typeface="Wingdings" panose="05000000000000000000" pitchFamily="2" charset="2"/>
              </a:rPr>
              <a:t>δ</a:t>
            </a:r>
            <a:r>
              <a:rPr lang="de-DE" b="1" baseline="30000" dirty="0">
                <a:sym typeface="Wingdings" panose="05000000000000000000" pitchFamily="2" charset="2"/>
              </a:rPr>
              <a:t> </a:t>
            </a:r>
            <a:r>
              <a:rPr lang="de-DE" b="1" baseline="30000" dirty="0" smtClean="0">
                <a:sym typeface="Wingdings" panose="05000000000000000000" pitchFamily="2" charset="2"/>
              </a:rPr>
              <a:t>13</a:t>
            </a:r>
            <a:r>
              <a:rPr lang="de-DE" b="1" dirty="0" smtClean="0"/>
              <a:t>C </a:t>
            </a:r>
            <a:r>
              <a:rPr lang="de-DE" b="1" dirty="0" err="1" smtClean="0"/>
              <a:t>decreases</a:t>
            </a:r>
            <a:r>
              <a:rPr lang="de-DE" b="1" dirty="0" smtClean="0"/>
              <a:t> </a:t>
            </a:r>
            <a:r>
              <a:rPr lang="de-DE" b="1" dirty="0" err="1" smtClean="0"/>
              <a:t>linearly</a:t>
            </a:r>
            <a:r>
              <a:rPr lang="de-DE" b="1" dirty="0" smtClean="0"/>
              <a:t> </a:t>
            </a:r>
            <a:r>
              <a:rPr lang="de-DE" b="1" dirty="0" err="1" smtClean="0"/>
              <a:t>with</a:t>
            </a:r>
            <a:r>
              <a:rPr lang="de-DE" b="1" dirty="0" smtClean="0"/>
              <a:t> </a:t>
            </a:r>
            <a:r>
              <a:rPr lang="de-DE" b="1" dirty="0" err="1" smtClean="0"/>
              <a:t>increasing</a:t>
            </a:r>
            <a:r>
              <a:rPr lang="de-DE" b="1" dirty="0" smtClean="0"/>
              <a:t> </a:t>
            </a:r>
            <a:r>
              <a:rPr lang="de-DE" b="1" dirty="0" err="1" smtClean="0"/>
              <a:t>transpiration</a:t>
            </a:r>
            <a:r>
              <a:rPr lang="de-DE" b="1" dirty="0" smtClean="0"/>
              <a:t>, </a:t>
            </a:r>
            <a:r>
              <a:rPr lang="de-DE" b="1" dirty="0" err="1" smtClean="0"/>
              <a:t>the</a:t>
            </a:r>
            <a:r>
              <a:rPr lang="de-DE" b="1" dirty="0" smtClean="0"/>
              <a:t> </a:t>
            </a:r>
            <a:r>
              <a:rPr lang="de-DE" b="1" dirty="0" err="1" smtClean="0"/>
              <a:t>highter</a:t>
            </a:r>
            <a:r>
              <a:rPr lang="de-DE" b="1" dirty="0" smtClean="0"/>
              <a:t> </a:t>
            </a:r>
            <a:r>
              <a:rPr lang="de-DE" b="1" dirty="0" err="1" smtClean="0"/>
              <a:t>the</a:t>
            </a:r>
            <a:r>
              <a:rPr lang="de-DE" b="1" dirty="0" smtClean="0"/>
              <a:t> rate </a:t>
            </a:r>
            <a:r>
              <a:rPr lang="de-DE" b="1" dirty="0" err="1" smtClean="0"/>
              <a:t>of</a:t>
            </a:r>
            <a:r>
              <a:rPr lang="de-DE" b="1" dirty="0" smtClean="0"/>
              <a:t> </a:t>
            </a:r>
            <a:r>
              <a:rPr lang="de-DE" b="1" dirty="0" err="1" smtClean="0"/>
              <a:t>transpiration,the</a:t>
            </a:r>
            <a:r>
              <a:rPr lang="de-DE" b="1" dirty="0" smtClean="0"/>
              <a:t> </a:t>
            </a:r>
            <a:r>
              <a:rPr lang="de-DE" b="1" dirty="0" err="1" smtClean="0"/>
              <a:t>more</a:t>
            </a:r>
            <a:r>
              <a:rPr lang="de-DE" b="1" dirty="0" smtClean="0"/>
              <a:t> </a:t>
            </a:r>
            <a:r>
              <a:rPr lang="de-DE" b="1" dirty="0" err="1" smtClean="0"/>
              <a:t>discrimiation</a:t>
            </a:r>
            <a:r>
              <a:rPr lang="de-DE" b="1" dirty="0" smtClean="0"/>
              <a:t> </a:t>
            </a:r>
            <a:r>
              <a:rPr lang="de-DE" b="1" dirty="0" err="1" smtClean="0"/>
              <a:t>aganst</a:t>
            </a:r>
            <a:r>
              <a:rPr lang="de-DE" b="1" dirty="0"/>
              <a:t> </a:t>
            </a:r>
            <a:r>
              <a:rPr lang="de-DE" b="1" baseline="30000" dirty="0" smtClean="0">
                <a:sym typeface="Wingdings" panose="05000000000000000000" pitchFamily="2" charset="2"/>
              </a:rPr>
              <a:t>13</a:t>
            </a:r>
            <a:r>
              <a:rPr lang="de-DE" b="1" dirty="0" smtClean="0"/>
              <a:t>C</a:t>
            </a:r>
            <a:endParaRPr lang="de-DE" b="1" dirty="0">
              <a:sym typeface="Wingdings" panose="05000000000000000000" pitchFamily="2" charset="2"/>
            </a:endParaRPr>
          </a:p>
          <a:p>
            <a:endParaRPr lang="de-DE" b="1" dirty="0">
              <a:sym typeface="Wingdings" panose="05000000000000000000" pitchFamily="2" charset="2"/>
            </a:endParaRPr>
          </a:p>
        </p:txBody>
      </p:sp>
      <p:sp>
        <p:nvSpPr>
          <p:cNvPr id="7" name="Textfeld 6"/>
          <p:cNvSpPr txBox="1"/>
          <p:nvPr/>
        </p:nvSpPr>
        <p:spPr>
          <a:xfrm>
            <a:off x="1550335" y="306126"/>
            <a:ext cx="6481133" cy="461665"/>
          </a:xfrm>
          <a:prstGeom prst="rect">
            <a:avLst/>
          </a:prstGeom>
          <a:noFill/>
        </p:spPr>
        <p:txBody>
          <a:bodyPr wrap="none" rtlCol="0">
            <a:spAutoFit/>
          </a:bodyPr>
          <a:lstStyle/>
          <a:p>
            <a:r>
              <a:rPr lang="de-DE" sz="2400" b="1" baseline="30000" dirty="0" smtClean="0"/>
              <a:t>13</a:t>
            </a:r>
            <a:r>
              <a:rPr lang="de-DE" sz="2400" b="1" dirty="0" smtClean="0"/>
              <a:t>C-Discrimination </a:t>
            </a:r>
            <a:r>
              <a:rPr lang="de-DE" sz="2400" b="1" dirty="0" err="1" smtClean="0"/>
              <a:t>as</a:t>
            </a:r>
            <a:r>
              <a:rPr lang="de-DE" sz="2400" b="1" dirty="0" smtClean="0"/>
              <a:t> a </a:t>
            </a:r>
            <a:r>
              <a:rPr lang="de-DE" sz="2400" b="1" dirty="0" err="1" smtClean="0"/>
              <a:t>measure</a:t>
            </a:r>
            <a:r>
              <a:rPr lang="de-DE" sz="2400" b="1" dirty="0" smtClean="0"/>
              <a:t> </a:t>
            </a:r>
            <a:r>
              <a:rPr lang="de-DE" sz="2400" b="1" dirty="0" err="1" smtClean="0"/>
              <a:t>for</a:t>
            </a:r>
            <a:r>
              <a:rPr lang="de-DE" sz="2400" b="1" dirty="0" smtClean="0"/>
              <a:t> </a:t>
            </a:r>
            <a:r>
              <a:rPr lang="de-DE" sz="2400" b="1" dirty="0" err="1" smtClean="0"/>
              <a:t>transpiration</a:t>
            </a:r>
            <a:r>
              <a:rPr lang="de-DE" sz="2400" b="1" dirty="0" smtClean="0"/>
              <a:t> </a:t>
            </a:r>
            <a:endParaRPr lang="de-DE" sz="2400" b="1" dirty="0"/>
          </a:p>
        </p:txBody>
      </p:sp>
      <p:pic>
        <p:nvPicPr>
          <p:cNvPr id="10" name="Grafik 9"/>
          <p:cNvPicPr>
            <a:picLocks noChangeAspect="1"/>
          </p:cNvPicPr>
          <p:nvPr/>
        </p:nvPicPr>
        <p:blipFill>
          <a:blip r:embed="rId5"/>
          <a:stretch>
            <a:fillRect/>
          </a:stretch>
        </p:blipFill>
        <p:spPr>
          <a:xfrm>
            <a:off x="6553286" y="3289937"/>
            <a:ext cx="3143340" cy="759106"/>
          </a:xfrm>
          <a:prstGeom prst="rect">
            <a:avLst/>
          </a:prstGeom>
        </p:spPr>
      </p:pic>
      <p:grpSp>
        <p:nvGrpSpPr>
          <p:cNvPr id="24" name="Gruppieren 23"/>
          <p:cNvGrpSpPr/>
          <p:nvPr/>
        </p:nvGrpSpPr>
        <p:grpSpPr>
          <a:xfrm>
            <a:off x="750015" y="939366"/>
            <a:ext cx="5073116" cy="5348415"/>
            <a:chOff x="750015" y="939366"/>
            <a:chExt cx="5073116" cy="5348415"/>
          </a:xfrm>
        </p:grpSpPr>
        <p:pic>
          <p:nvPicPr>
            <p:cNvPr id="5122"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0015" y="939366"/>
              <a:ext cx="5073116" cy="5348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feld 4"/>
            <p:cNvSpPr txBox="1"/>
            <p:nvPr/>
          </p:nvSpPr>
          <p:spPr>
            <a:xfrm>
              <a:off x="1836487" y="1168728"/>
              <a:ext cx="2032608" cy="338554"/>
            </a:xfrm>
            <a:prstGeom prst="rect">
              <a:avLst/>
            </a:prstGeom>
            <a:noFill/>
          </p:spPr>
          <p:txBody>
            <a:bodyPr wrap="none" rtlCol="0">
              <a:spAutoFit/>
            </a:bodyPr>
            <a:lstStyle/>
            <a:p>
              <a:r>
                <a:rPr lang="de-DE" sz="1600" b="1" dirty="0" err="1" smtClean="0">
                  <a:solidFill>
                    <a:srgbClr val="FF0000"/>
                  </a:solidFill>
                </a:rPr>
                <a:t>more</a:t>
              </a:r>
              <a:r>
                <a:rPr lang="de-DE" sz="1600" b="1" dirty="0" smtClean="0">
                  <a:solidFill>
                    <a:srgbClr val="FF0000"/>
                  </a:solidFill>
                </a:rPr>
                <a:t> </a:t>
              </a:r>
              <a:r>
                <a:rPr lang="de-DE" sz="1600" b="1" baseline="30000" dirty="0" smtClean="0">
                  <a:solidFill>
                    <a:srgbClr val="FF0000"/>
                  </a:solidFill>
                </a:rPr>
                <a:t>13</a:t>
              </a:r>
              <a:r>
                <a:rPr lang="de-DE" sz="1600" b="1" dirty="0" smtClean="0">
                  <a:solidFill>
                    <a:srgbClr val="FF0000"/>
                  </a:solidFill>
                </a:rPr>
                <a:t>C </a:t>
              </a:r>
              <a:r>
                <a:rPr lang="de-DE" sz="1600" b="1" dirty="0" err="1" smtClean="0">
                  <a:solidFill>
                    <a:srgbClr val="FF0000"/>
                  </a:solidFill>
                </a:rPr>
                <a:t>assimilated</a:t>
              </a:r>
              <a:r>
                <a:rPr lang="de-DE" sz="1600" b="1" dirty="0" smtClean="0">
                  <a:solidFill>
                    <a:srgbClr val="FF0000"/>
                  </a:solidFill>
                </a:rPr>
                <a:t> </a:t>
              </a:r>
              <a:endParaRPr lang="de-DE" sz="1600" b="1" dirty="0">
                <a:solidFill>
                  <a:srgbClr val="FF0000"/>
                </a:solidFill>
              </a:endParaRPr>
            </a:p>
          </p:txBody>
        </p:sp>
        <p:sp>
          <p:nvSpPr>
            <p:cNvPr id="6" name="Textfeld 5"/>
            <p:cNvSpPr txBox="1"/>
            <p:nvPr/>
          </p:nvSpPr>
          <p:spPr>
            <a:xfrm>
              <a:off x="1730210" y="3643616"/>
              <a:ext cx="1800878" cy="338554"/>
            </a:xfrm>
            <a:prstGeom prst="rect">
              <a:avLst/>
            </a:prstGeom>
            <a:noFill/>
          </p:spPr>
          <p:txBody>
            <a:bodyPr wrap="none" rtlCol="0">
              <a:spAutoFit/>
            </a:bodyPr>
            <a:lstStyle/>
            <a:p>
              <a:r>
                <a:rPr lang="de-DE" sz="1600" b="1" dirty="0" err="1" smtClean="0">
                  <a:solidFill>
                    <a:srgbClr val="FF0000"/>
                  </a:solidFill>
                </a:rPr>
                <a:t>less</a:t>
              </a:r>
              <a:r>
                <a:rPr lang="de-DE" sz="1600" b="1" dirty="0" smtClean="0">
                  <a:solidFill>
                    <a:srgbClr val="FF0000"/>
                  </a:solidFill>
                </a:rPr>
                <a:t> </a:t>
              </a:r>
              <a:r>
                <a:rPr lang="de-DE" sz="1600" b="1" baseline="30000" dirty="0" smtClean="0">
                  <a:solidFill>
                    <a:srgbClr val="FF0000"/>
                  </a:solidFill>
                </a:rPr>
                <a:t>13</a:t>
              </a:r>
              <a:r>
                <a:rPr lang="de-DE" sz="1600" b="1" dirty="0" smtClean="0">
                  <a:solidFill>
                    <a:srgbClr val="FF0000"/>
                  </a:solidFill>
                </a:rPr>
                <a:t>C </a:t>
              </a:r>
              <a:r>
                <a:rPr lang="de-DE" sz="1600" b="1" dirty="0" err="1" smtClean="0">
                  <a:solidFill>
                    <a:srgbClr val="FF0000"/>
                  </a:solidFill>
                </a:rPr>
                <a:t>assimilated</a:t>
              </a:r>
              <a:endParaRPr lang="de-DE" sz="1600" b="1" dirty="0">
                <a:solidFill>
                  <a:srgbClr val="FF0000"/>
                </a:solidFill>
              </a:endParaRPr>
            </a:p>
          </p:txBody>
        </p:sp>
        <p:grpSp>
          <p:nvGrpSpPr>
            <p:cNvPr id="21" name="Gruppieren 20"/>
            <p:cNvGrpSpPr/>
            <p:nvPr/>
          </p:nvGrpSpPr>
          <p:grpSpPr>
            <a:xfrm>
              <a:off x="1047963" y="1209824"/>
              <a:ext cx="164387" cy="2786944"/>
              <a:chOff x="1047963" y="1209824"/>
              <a:chExt cx="164387" cy="2786944"/>
            </a:xfrm>
          </p:grpSpPr>
          <p:cxnSp>
            <p:nvCxnSpPr>
              <p:cNvPr id="17" name="Gerader Verbinder 16"/>
              <p:cNvCxnSpPr/>
              <p:nvPr/>
            </p:nvCxnSpPr>
            <p:spPr>
              <a:xfrm>
                <a:off x="1047963" y="1209824"/>
                <a:ext cx="16438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a:xfrm>
                <a:off x="1047963" y="1917029"/>
                <a:ext cx="16438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1047963" y="3322876"/>
                <a:ext cx="16438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a:xfrm>
                <a:off x="1047963" y="2603686"/>
                <a:ext cx="16438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a:xfrm>
                <a:off x="1047963" y="3996768"/>
                <a:ext cx="16438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Tree>
    <p:custDataLst>
      <p:tags r:id="rId1"/>
    </p:custDataLst>
    <p:extLst>
      <p:ext uri="{BB962C8B-B14F-4D97-AF65-F5344CB8AC3E}">
        <p14:creationId xmlns:p14="http://schemas.microsoft.com/office/powerpoint/2010/main" val="2435623386"/>
      </p:ext>
    </p:extLst>
  </p:cSld>
  <p:clrMapOvr>
    <a:masterClrMapping/>
  </p:clrMapOvr>
  <mc:AlternateContent xmlns:mc="http://schemas.openxmlformats.org/markup-compatibility/2006" xmlns:p14="http://schemas.microsoft.com/office/powerpoint/2010/main">
    <mc:Choice Requires="p14">
      <p:transition spd="slow" p14:dur="2000" advTm="124869"/>
    </mc:Choice>
    <mc:Fallback xmlns="">
      <p:transition spd="slow" advTm="124869"/>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2666999" y="-2667003"/>
            <a:ext cx="6858003" cy="12192000"/>
          </a:xfrm>
          <a:prstGeom prst="rect">
            <a:avLst/>
          </a:prstGeom>
        </p:spPr>
      </p:pic>
      <p:sp>
        <p:nvSpPr>
          <p:cNvPr id="5" name="Textfeld 4">
            <a:extLst>
              <a:ext uri="{FF2B5EF4-FFF2-40B4-BE49-F238E27FC236}">
                <a16:creationId xmlns:a16="http://schemas.microsoft.com/office/drawing/2014/main" id="{D49155E7-F573-495D-8BC7-967EF32BF839}"/>
              </a:ext>
            </a:extLst>
          </p:cNvPr>
          <p:cNvSpPr txBox="1"/>
          <p:nvPr/>
        </p:nvSpPr>
        <p:spPr>
          <a:xfrm>
            <a:off x="127273" y="5818038"/>
            <a:ext cx="5111912" cy="923330"/>
          </a:xfrm>
          <a:prstGeom prst="rect">
            <a:avLst/>
          </a:prstGeom>
          <a:noFill/>
        </p:spPr>
        <p:txBody>
          <a:bodyPr wrap="none" rtlCol="0">
            <a:spAutoFit/>
          </a:bodyPr>
          <a:lstStyle/>
          <a:p>
            <a:r>
              <a:rPr lang="de-DE" dirty="0" err="1"/>
              <a:t>C</a:t>
            </a:r>
            <a:r>
              <a:rPr lang="de-DE" baseline="-25000" dirty="0" err="1"/>
              <a:t>i</a:t>
            </a:r>
            <a:r>
              <a:rPr lang="de-DE" dirty="0"/>
              <a:t> = </a:t>
            </a:r>
            <a:r>
              <a:rPr lang="de-DE" dirty="0" smtClean="0"/>
              <a:t>CO</a:t>
            </a:r>
            <a:r>
              <a:rPr lang="de-DE" baseline="-25000" dirty="0" smtClean="0"/>
              <a:t>2</a:t>
            </a:r>
            <a:r>
              <a:rPr lang="de-DE" dirty="0" smtClean="0"/>
              <a:t>-concentration in </a:t>
            </a:r>
            <a:r>
              <a:rPr lang="de-DE" dirty="0" err="1" smtClean="0"/>
              <a:t>the</a:t>
            </a:r>
            <a:r>
              <a:rPr lang="de-DE" dirty="0" smtClean="0"/>
              <a:t> </a:t>
            </a:r>
            <a:r>
              <a:rPr lang="de-DE" dirty="0" err="1" smtClean="0"/>
              <a:t>mesophyll</a:t>
            </a:r>
            <a:endParaRPr lang="de-DE" dirty="0"/>
          </a:p>
          <a:p>
            <a:r>
              <a:rPr lang="de-DE" dirty="0"/>
              <a:t>C</a:t>
            </a:r>
            <a:r>
              <a:rPr lang="de-DE" baseline="-25000" dirty="0"/>
              <a:t>a</a:t>
            </a:r>
            <a:r>
              <a:rPr lang="de-DE" dirty="0"/>
              <a:t> = </a:t>
            </a:r>
            <a:r>
              <a:rPr lang="de-DE" dirty="0" err="1" smtClean="0"/>
              <a:t>concentration</a:t>
            </a:r>
            <a:r>
              <a:rPr lang="de-DE" dirty="0" smtClean="0"/>
              <a:t> in </a:t>
            </a:r>
            <a:r>
              <a:rPr lang="de-DE" dirty="0" err="1" smtClean="0"/>
              <a:t>the</a:t>
            </a:r>
            <a:r>
              <a:rPr lang="de-DE" dirty="0" smtClean="0"/>
              <a:t> </a:t>
            </a:r>
            <a:r>
              <a:rPr lang="de-DE" dirty="0" err="1" smtClean="0"/>
              <a:t>atmosphere</a:t>
            </a:r>
            <a:endParaRPr lang="de-DE" dirty="0"/>
          </a:p>
          <a:p>
            <a:r>
              <a:rPr lang="de-DE" dirty="0" smtClean="0"/>
              <a:t> </a:t>
            </a:r>
            <a:r>
              <a:rPr lang="de-DE" dirty="0" err="1" smtClean="0"/>
              <a:t>the</a:t>
            </a:r>
            <a:r>
              <a:rPr lang="de-DE" dirty="0" smtClean="0"/>
              <a:t> </a:t>
            </a:r>
            <a:r>
              <a:rPr lang="de-DE" dirty="0" err="1" smtClean="0"/>
              <a:t>lower</a:t>
            </a:r>
            <a:r>
              <a:rPr lang="de-DE" dirty="0" smtClean="0"/>
              <a:t> </a:t>
            </a:r>
            <a:r>
              <a:rPr lang="de-DE" dirty="0" err="1" smtClean="0"/>
              <a:t>stomatal</a:t>
            </a:r>
            <a:r>
              <a:rPr lang="de-DE" dirty="0" smtClean="0"/>
              <a:t> </a:t>
            </a:r>
            <a:r>
              <a:rPr lang="de-DE" dirty="0" err="1" smtClean="0"/>
              <a:t>conductance</a:t>
            </a:r>
            <a:r>
              <a:rPr lang="de-DE" dirty="0" smtClean="0"/>
              <a:t>, </a:t>
            </a:r>
            <a:r>
              <a:rPr lang="de-DE" dirty="0" err="1" smtClean="0"/>
              <a:t>the</a:t>
            </a:r>
            <a:r>
              <a:rPr lang="de-DE" dirty="0" smtClean="0"/>
              <a:t> </a:t>
            </a:r>
            <a:r>
              <a:rPr lang="de-DE" dirty="0" err="1" smtClean="0"/>
              <a:t>smaller</a:t>
            </a:r>
            <a:r>
              <a:rPr lang="de-DE" dirty="0" smtClean="0"/>
              <a:t> </a:t>
            </a:r>
            <a:r>
              <a:rPr lang="de-DE" dirty="0" err="1" smtClean="0"/>
              <a:t>C</a:t>
            </a:r>
            <a:r>
              <a:rPr lang="de-DE" baseline="-25000" dirty="0" err="1" smtClean="0"/>
              <a:t>i</a:t>
            </a:r>
            <a:r>
              <a:rPr lang="de-DE" dirty="0" smtClean="0"/>
              <a:t> </a:t>
            </a:r>
            <a:r>
              <a:rPr lang="de-DE" dirty="0"/>
              <a:t>/ </a:t>
            </a:r>
            <a:r>
              <a:rPr lang="de-DE" dirty="0" err="1" smtClean="0"/>
              <a:t>C</a:t>
            </a:r>
            <a:r>
              <a:rPr lang="de-DE" baseline="-25000" dirty="0" err="1" smtClean="0"/>
              <a:t>a</a:t>
            </a:r>
            <a:endParaRPr lang="de-DE" dirty="0"/>
          </a:p>
        </p:txBody>
      </p:sp>
      <p:sp>
        <p:nvSpPr>
          <p:cNvPr id="14" name="Textfeld 13"/>
          <p:cNvSpPr txBox="1"/>
          <p:nvPr/>
        </p:nvSpPr>
        <p:spPr>
          <a:xfrm>
            <a:off x="1570883" y="307333"/>
            <a:ext cx="6103274" cy="461665"/>
          </a:xfrm>
          <a:prstGeom prst="rect">
            <a:avLst/>
          </a:prstGeom>
          <a:noFill/>
        </p:spPr>
        <p:txBody>
          <a:bodyPr wrap="none" rtlCol="0">
            <a:spAutoFit/>
          </a:bodyPr>
          <a:lstStyle/>
          <a:p>
            <a:r>
              <a:rPr lang="de-DE" sz="2400" b="1" baseline="30000" dirty="0" smtClean="0"/>
              <a:t>13</a:t>
            </a:r>
            <a:r>
              <a:rPr lang="de-DE" sz="2400" b="1" dirty="0" smtClean="0"/>
              <a:t>C-Discrimination </a:t>
            </a:r>
            <a:r>
              <a:rPr lang="de-DE" sz="2400" b="1" dirty="0" err="1" smtClean="0"/>
              <a:t>as</a:t>
            </a:r>
            <a:r>
              <a:rPr lang="de-DE" sz="2400" b="1" dirty="0" smtClean="0"/>
              <a:t> a </a:t>
            </a:r>
            <a:r>
              <a:rPr lang="de-DE" sz="2400" b="1" dirty="0" err="1" smtClean="0"/>
              <a:t>function</a:t>
            </a:r>
            <a:r>
              <a:rPr lang="de-DE" sz="2400" b="1" dirty="0" smtClean="0"/>
              <a:t> </a:t>
            </a:r>
            <a:r>
              <a:rPr lang="de-DE" sz="2400" b="1" dirty="0" err="1" smtClean="0"/>
              <a:t>of</a:t>
            </a:r>
            <a:r>
              <a:rPr lang="de-DE" sz="2400" b="1" dirty="0" smtClean="0"/>
              <a:t> </a:t>
            </a:r>
            <a:r>
              <a:rPr lang="de-DE" sz="2400" b="1" dirty="0" err="1" smtClean="0"/>
              <a:t>C</a:t>
            </a:r>
            <a:r>
              <a:rPr lang="de-DE" sz="2400" b="1" baseline="-25000" dirty="0" err="1" smtClean="0"/>
              <a:t>i</a:t>
            </a:r>
            <a:r>
              <a:rPr lang="de-DE" sz="2400" b="1" dirty="0" smtClean="0"/>
              <a:t> </a:t>
            </a:r>
            <a:r>
              <a:rPr lang="de-DE" sz="2400" b="1" dirty="0" err="1" smtClean="0"/>
              <a:t>and</a:t>
            </a:r>
            <a:r>
              <a:rPr lang="de-DE" sz="2400" b="1" dirty="0" smtClean="0"/>
              <a:t> WUE</a:t>
            </a:r>
            <a:endParaRPr lang="de-DE" sz="2400" b="1" dirty="0"/>
          </a:p>
        </p:txBody>
      </p:sp>
      <p:grpSp>
        <p:nvGrpSpPr>
          <p:cNvPr id="2" name="Gruppieren 1"/>
          <p:cNvGrpSpPr/>
          <p:nvPr/>
        </p:nvGrpSpPr>
        <p:grpSpPr>
          <a:xfrm>
            <a:off x="431049" y="936595"/>
            <a:ext cx="4058759" cy="4764812"/>
            <a:chOff x="955029" y="936595"/>
            <a:chExt cx="4058759" cy="4764812"/>
          </a:xfrm>
        </p:grpSpPr>
        <p:pic>
          <p:nvPicPr>
            <p:cNvPr id="717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5029" y="936595"/>
              <a:ext cx="4058759" cy="4764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feld 14"/>
            <p:cNvSpPr txBox="1"/>
            <p:nvPr/>
          </p:nvSpPr>
          <p:spPr>
            <a:xfrm>
              <a:off x="1968104" y="4590023"/>
              <a:ext cx="2032608" cy="338554"/>
            </a:xfrm>
            <a:prstGeom prst="rect">
              <a:avLst/>
            </a:prstGeom>
            <a:noFill/>
          </p:spPr>
          <p:txBody>
            <a:bodyPr wrap="none" rtlCol="0">
              <a:spAutoFit/>
            </a:bodyPr>
            <a:lstStyle/>
            <a:p>
              <a:r>
                <a:rPr lang="de-DE" sz="1600" b="1" dirty="0" err="1" smtClean="0">
                  <a:solidFill>
                    <a:srgbClr val="FF0000"/>
                  </a:solidFill>
                </a:rPr>
                <a:t>more</a:t>
              </a:r>
              <a:r>
                <a:rPr lang="de-DE" sz="1600" b="1" dirty="0" smtClean="0">
                  <a:solidFill>
                    <a:srgbClr val="FF0000"/>
                  </a:solidFill>
                </a:rPr>
                <a:t> </a:t>
              </a:r>
              <a:r>
                <a:rPr lang="de-DE" sz="1600" b="1" baseline="30000" dirty="0" smtClean="0">
                  <a:solidFill>
                    <a:srgbClr val="FF0000"/>
                  </a:solidFill>
                </a:rPr>
                <a:t>13</a:t>
              </a:r>
              <a:r>
                <a:rPr lang="de-DE" sz="1600" b="1" dirty="0" smtClean="0">
                  <a:solidFill>
                    <a:srgbClr val="FF0000"/>
                  </a:solidFill>
                </a:rPr>
                <a:t>C </a:t>
              </a:r>
              <a:r>
                <a:rPr lang="de-DE" sz="1600" b="1" dirty="0" err="1" smtClean="0">
                  <a:solidFill>
                    <a:srgbClr val="FF0000"/>
                  </a:solidFill>
                </a:rPr>
                <a:t>assimilated</a:t>
              </a:r>
              <a:r>
                <a:rPr lang="de-DE" sz="1600" b="1" dirty="0" smtClean="0">
                  <a:solidFill>
                    <a:srgbClr val="FF0000"/>
                  </a:solidFill>
                </a:rPr>
                <a:t> </a:t>
              </a:r>
              <a:endParaRPr lang="de-DE" sz="1600" b="1" dirty="0">
                <a:solidFill>
                  <a:srgbClr val="FF0000"/>
                </a:solidFill>
              </a:endParaRPr>
            </a:p>
          </p:txBody>
        </p:sp>
        <p:sp>
          <p:nvSpPr>
            <p:cNvPr id="17" name="Textfeld 16"/>
            <p:cNvSpPr txBox="1"/>
            <p:nvPr/>
          </p:nvSpPr>
          <p:spPr>
            <a:xfrm>
              <a:off x="1984391" y="1424108"/>
              <a:ext cx="1847365" cy="338554"/>
            </a:xfrm>
            <a:prstGeom prst="rect">
              <a:avLst/>
            </a:prstGeom>
            <a:noFill/>
          </p:spPr>
          <p:txBody>
            <a:bodyPr wrap="none" rtlCol="0">
              <a:spAutoFit/>
            </a:bodyPr>
            <a:lstStyle/>
            <a:p>
              <a:r>
                <a:rPr lang="de-DE" sz="1600" b="1" dirty="0" err="1" smtClean="0">
                  <a:solidFill>
                    <a:srgbClr val="FF0000"/>
                  </a:solidFill>
                </a:rPr>
                <a:t>less</a:t>
              </a:r>
              <a:r>
                <a:rPr lang="de-DE" sz="1600" b="1" dirty="0" smtClean="0">
                  <a:solidFill>
                    <a:srgbClr val="FF0000"/>
                  </a:solidFill>
                </a:rPr>
                <a:t> </a:t>
              </a:r>
              <a:r>
                <a:rPr lang="de-DE" sz="1600" b="1" baseline="30000" dirty="0" smtClean="0">
                  <a:solidFill>
                    <a:srgbClr val="FF0000"/>
                  </a:solidFill>
                </a:rPr>
                <a:t>13</a:t>
              </a:r>
              <a:r>
                <a:rPr lang="de-DE" sz="1600" b="1" dirty="0" smtClean="0">
                  <a:solidFill>
                    <a:srgbClr val="FF0000"/>
                  </a:solidFill>
                </a:rPr>
                <a:t>C </a:t>
              </a:r>
              <a:r>
                <a:rPr lang="de-DE" sz="1600" b="1" dirty="0" err="1" smtClean="0">
                  <a:solidFill>
                    <a:srgbClr val="FF0000"/>
                  </a:solidFill>
                </a:rPr>
                <a:t>assimilated</a:t>
              </a:r>
              <a:r>
                <a:rPr lang="de-DE" sz="1600" b="1" dirty="0" smtClean="0">
                  <a:solidFill>
                    <a:srgbClr val="FF0000"/>
                  </a:solidFill>
                </a:rPr>
                <a:t> </a:t>
              </a:r>
              <a:endParaRPr lang="de-DE" sz="1600" b="1" dirty="0">
                <a:solidFill>
                  <a:srgbClr val="FF0000"/>
                </a:solidFill>
              </a:endParaRPr>
            </a:p>
          </p:txBody>
        </p:sp>
      </p:grpSp>
      <p:grpSp>
        <p:nvGrpSpPr>
          <p:cNvPr id="4" name="Gruppieren 3"/>
          <p:cNvGrpSpPr/>
          <p:nvPr/>
        </p:nvGrpSpPr>
        <p:grpSpPr>
          <a:xfrm>
            <a:off x="5431383" y="936595"/>
            <a:ext cx="3651199" cy="4840798"/>
            <a:chOff x="6777295" y="936595"/>
            <a:chExt cx="3651199" cy="4840798"/>
          </a:xfrm>
        </p:grpSpPr>
        <p:pic>
          <p:nvPicPr>
            <p:cNvPr id="7172"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77295" y="936595"/>
              <a:ext cx="3651199" cy="48407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feld 15"/>
            <p:cNvSpPr txBox="1"/>
            <p:nvPr/>
          </p:nvSpPr>
          <p:spPr>
            <a:xfrm>
              <a:off x="7774950" y="1424108"/>
              <a:ext cx="2032608" cy="338554"/>
            </a:xfrm>
            <a:prstGeom prst="rect">
              <a:avLst/>
            </a:prstGeom>
            <a:noFill/>
          </p:spPr>
          <p:txBody>
            <a:bodyPr wrap="none" rtlCol="0">
              <a:spAutoFit/>
            </a:bodyPr>
            <a:lstStyle/>
            <a:p>
              <a:r>
                <a:rPr lang="de-DE" sz="1600" b="1" dirty="0" err="1" smtClean="0">
                  <a:solidFill>
                    <a:srgbClr val="FF0000"/>
                  </a:solidFill>
                </a:rPr>
                <a:t>more</a:t>
              </a:r>
              <a:r>
                <a:rPr lang="de-DE" sz="1600" b="1" dirty="0" smtClean="0">
                  <a:solidFill>
                    <a:srgbClr val="FF0000"/>
                  </a:solidFill>
                </a:rPr>
                <a:t> </a:t>
              </a:r>
              <a:r>
                <a:rPr lang="de-DE" sz="1600" b="1" baseline="30000" dirty="0" smtClean="0">
                  <a:solidFill>
                    <a:srgbClr val="FF0000"/>
                  </a:solidFill>
                </a:rPr>
                <a:t>13</a:t>
              </a:r>
              <a:r>
                <a:rPr lang="de-DE" sz="1600" b="1" dirty="0" smtClean="0">
                  <a:solidFill>
                    <a:srgbClr val="FF0000"/>
                  </a:solidFill>
                </a:rPr>
                <a:t>C </a:t>
              </a:r>
              <a:r>
                <a:rPr lang="de-DE" sz="1600" b="1" dirty="0" err="1" smtClean="0">
                  <a:solidFill>
                    <a:srgbClr val="FF0000"/>
                  </a:solidFill>
                </a:rPr>
                <a:t>assimilated</a:t>
              </a:r>
              <a:r>
                <a:rPr lang="de-DE" sz="1600" b="1" dirty="0" smtClean="0">
                  <a:solidFill>
                    <a:srgbClr val="FF0000"/>
                  </a:solidFill>
                </a:rPr>
                <a:t> </a:t>
              </a:r>
              <a:endParaRPr lang="de-DE" sz="1600" b="1" dirty="0">
                <a:solidFill>
                  <a:srgbClr val="FF0000"/>
                </a:solidFill>
              </a:endParaRPr>
            </a:p>
          </p:txBody>
        </p:sp>
        <p:sp>
          <p:nvSpPr>
            <p:cNvPr id="18" name="Textfeld 17"/>
            <p:cNvSpPr txBox="1"/>
            <p:nvPr/>
          </p:nvSpPr>
          <p:spPr>
            <a:xfrm>
              <a:off x="7774950" y="4590023"/>
              <a:ext cx="1847365" cy="338554"/>
            </a:xfrm>
            <a:prstGeom prst="rect">
              <a:avLst/>
            </a:prstGeom>
            <a:noFill/>
          </p:spPr>
          <p:txBody>
            <a:bodyPr wrap="none" rtlCol="0">
              <a:spAutoFit/>
            </a:bodyPr>
            <a:lstStyle/>
            <a:p>
              <a:r>
                <a:rPr lang="de-DE" sz="1600" b="1" dirty="0" err="1" smtClean="0">
                  <a:solidFill>
                    <a:srgbClr val="FF0000"/>
                  </a:solidFill>
                </a:rPr>
                <a:t>less</a:t>
              </a:r>
              <a:r>
                <a:rPr lang="de-DE" sz="1600" b="1" dirty="0" smtClean="0">
                  <a:solidFill>
                    <a:srgbClr val="FF0000"/>
                  </a:solidFill>
                </a:rPr>
                <a:t> </a:t>
              </a:r>
              <a:r>
                <a:rPr lang="de-DE" sz="1600" b="1" baseline="30000" dirty="0" smtClean="0">
                  <a:solidFill>
                    <a:srgbClr val="FF0000"/>
                  </a:solidFill>
                </a:rPr>
                <a:t>13</a:t>
              </a:r>
              <a:r>
                <a:rPr lang="de-DE" sz="1600" b="1" dirty="0" smtClean="0">
                  <a:solidFill>
                    <a:srgbClr val="FF0000"/>
                  </a:solidFill>
                </a:rPr>
                <a:t>C </a:t>
              </a:r>
              <a:r>
                <a:rPr lang="de-DE" sz="1600" b="1" dirty="0" err="1" smtClean="0">
                  <a:solidFill>
                    <a:srgbClr val="FF0000"/>
                  </a:solidFill>
                </a:rPr>
                <a:t>assimilated</a:t>
              </a:r>
              <a:r>
                <a:rPr lang="de-DE" sz="1600" b="1" dirty="0" smtClean="0">
                  <a:solidFill>
                    <a:srgbClr val="FF0000"/>
                  </a:solidFill>
                </a:rPr>
                <a:t> </a:t>
              </a:r>
              <a:endParaRPr lang="de-DE" sz="1600" b="1" dirty="0">
                <a:solidFill>
                  <a:srgbClr val="FF0000"/>
                </a:solidFill>
              </a:endParaRPr>
            </a:p>
          </p:txBody>
        </p:sp>
      </p:grpSp>
      <p:sp>
        <p:nvSpPr>
          <p:cNvPr id="6" name="Textfeld 5"/>
          <p:cNvSpPr txBox="1"/>
          <p:nvPr/>
        </p:nvSpPr>
        <p:spPr>
          <a:xfrm>
            <a:off x="5301468" y="5964220"/>
            <a:ext cx="4634602" cy="646331"/>
          </a:xfrm>
          <a:prstGeom prst="rect">
            <a:avLst/>
          </a:prstGeom>
          <a:noFill/>
        </p:spPr>
        <p:txBody>
          <a:bodyPr wrap="none" rtlCol="0">
            <a:spAutoFit/>
          </a:bodyPr>
          <a:lstStyle/>
          <a:p>
            <a:r>
              <a:rPr lang="de-DE" dirty="0" smtClean="0"/>
              <a:t>WUE = </a:t>
            </a:r>
            <a:r>
              <a:rPr lang="de-DE" dirty="0" err="1" smtClean="0"/>
              <a:t>Water</a:t>
            </a:r>
            <a:r>
              <a:rPr lang="de-DE" dirty="0" smtClean="0"/>
              <a:t> </a:t>
            </a:r>
            <a:r>
              <a:rPr lang="de-DE" dirty="0" err="1" smtClean="0"/>
              <a:t>Use</a:t>
            </a:r>
            <a:r>
              <a:rPr lang="de-DE" dirty="0" smtClean="0"/>
              <a:t> Efficiency </a:t>
            </a:r>
          </a:p>
          <a:p>
            <a:r>
              <a:rPr lang="de-DE" dirty="0" smtClean="0"/>
              <a:t>= mmol CO</a:t>
            </a:r>
            <a:r>
              <a:rPr lang="de-DE" baseline="-25000" dirty="0" smtClean="0"/>
              <a:t>2</a:t>
            </a:r>
            <a:r>
              <a:rPr lang="de-DE" dirty="0" smtClean="0"/>
              <a:t> </a:t>
            </a:r>
            <a:r>
              <a:rPr lang="de-DE" dirty="0" err="1" smtClean="0"/>
              <a:t>assímilated</a:t>
            </a:r>
            <a:r>
              <a:rPr lang="de-DE" dirty="0"/>
              <a:t> </a:t>
            </a:r>
            <a:r>
              <a:rPr lang="de-DE" dirty="0" smtClean="0"/>
              <a:t>per </a:t>
            </a:r>
            <a:r>
              <a:rPr lang="de-DE" dirty="0" err="1" smtClean="0"/>
              <a:t>mol</a:t>
            </a:r>
            <a:r>
              <a:rPr lang="de-DE" dirty="0" smtClean="0"/>
              <a:t> H</a:t>
            </a:r>
            <a:r>
              <a:rPr lang="de-DE" baseline="-25000" dirty="0" smtClean="0"/>
              <a:t>2</a:t>
            </a:r>
            <a:r>
              <a:rPr lang="de-DE" dirty="0" smtClean="0"/>
              <a:t>O </a:t>
            </a:r>
            <a:r>
              <a:rPr lang="de-DE" dirty="0" err="1" smtClean="0"/>
              <a:t>transpired</a:t>
            </a:r>
            <a:endParaRPr lang="de-DE" dirty="0"/>
          </a:p>
        </p:txBody>
      </p:sp>
      <p:sp>
        <p:nvSpPr>
          <p:cNvPr id="8" name="Rechteck 7"/>
          <p:cNvSpPr/>
          <p:nvPr/>
        </p:nvSpPr>
        <p:spPr>
          <a:xfrm>
            <a:off x="9217745" y="335842"/>
            <a:ext cx="2839092" cy="6186309"/>
          </a:xfrm>
          <a:prstGeom prst="rect">
            <a:avLst/>
          </a:prstGeom>
        </p:spPr>
        <p:txBody>
          <a:bodyPr wrap="square">
            <a:spAutoFit/>
          </a:bodyPr>
          <a:lstStyle/>
          <a:p>
            <a:pPr marL="285750" indent="-285750">
              <a:buFont typeface="Wingdings" panose="05000000000000000000" pitchFamily="2" charset="2"/>
              <a:buChar char="à"/>
            </a:pPr>
            <a:r>
              <a:rPr lang="el-GR" b="1" dirty="0">
                <a:sym typeface="Wingdings" panose="05000000000000000000" pitchFamily="2" charset="2"/>
              </a:rPr>
              <a:t>δ</a:t>
            </a:r>
            <a:r>
              <a:rPr lang="de-DE" b="1" baseline="30000" dirty="0">
                <a:sym typeface="Wingdings" panose="05000000000000000000" pitchFamily="2" charset="2"/>
              </a:rPr>
              <a:t> 13</a:t>
            </a:r>
            <a:r>
              <a:rPr lang="de-DE" b="1" dirty="0"/>
              <a:t>C </a:t>
            </a:r>
            <a:r>
              <a:rPr lang="de-DE" b="1" dirty="0" err="1"/>
              <a:t>of</a:t>
            </a:r>
            <a:r>
              <a:rPr lang="de-DE" b="1" dirty="0"/>
              <a:t> plant </a:t>
            </a:r>
            <a:r>
              <a:rPr lang="de-DE" b="1" dirty="0" err="1"/>
              <a:t>tissues</a:t>
            </a:r>
            <a:r>
              <a:rPr lang="de-DE" b="1" dirty="0"/>
              <a:t> </a:t>
            </a:r>
            <a:r>
              <a:rPr lang="de-DE" b="1" dirty="0" err="1"/>
              <a:t>is</a:t>
            </a:r>
            <a:r>
              <a:rPr lang="de-DE" b="1" dirty="0"/>
              <a:t> an </a:t>
            </a:r>
            <a:r>
              <a:rPr lang="de-DE" b="1" dirty="0" err="1"/>
              <a:t>indicator</a:t>
            </a:r>
            <a:r>
              <a:rPr lang="de-DE" b="1" dirty="0"/>
              <a:t> </a:t>
            </a:r>
            <a:r>
              <a:rPr lang="de-DE" b="1" dirty="0" err="1"/>
              <a:t>of</a:t>
            </a:r>
            <a:r>
              <a:rPr lang="de-DE" b="1" dirty="0"/>
              <a:t> </a:t>
            </a:r>
            <a:r>
              <a:rPr lang="de-DE" b="1" dirty="0" err="1"/>
              <a:t>former</a:t>
            </a:r>
            <a:r>
              <a:rPr lang="de-DE" b="1" dirty="0"/>
              <a:t> </a:t>
            </a:r>
            <a:r>
              <a:rPr lang="de-DE" b="1" dirty="0" err="1"/>
              <a:t>rates</a:t>
            </a:r>
            <a:r>
              <a:rPr lang="de-DE" b="1" dirty="0"/>
              <a:t> </a:t>
            </a:r>
            <a:r>
              <a:rPr lang="de-DE" b="1" dirty="0" err="1"/>
              <a:t>of</a:t>
            </a:r>
            <a:r>
              <a:rPr lang="de-DE" b="1" dirty="0"/>
              <a:t> </a:t>
            </a:r>
            <a:r>
              <a:rPr lang="de-DE" b="1" dirty="0" err="1"/>
              <a:t>stomatal</a:t>
            </a:r>
            <a:r>
              <a:rPr lang="de-DE" b="1" dirty="0"/>
              <a:t> </a:t>
            </a:r>
            <a:r>
              <a:rPr lang="de-DE" b="1" dirty="0" err="1"/>
              <a:t>conductance</a:t>
            </a:r>
            <a:r>
              <a:rPr lang="de-DE" b="1" dirty="0"/>
              <a:t>, </a:t>
            </a:r>
            <a:r>
              <a:rPr lang="de-DE" b="1" dirty="0" err="1"/>
              <a:t>transpiration</a:t>
            </a:r>
            <a:r>
              <a:rPr lang="de-DE" b="1" dirty="0"/>
              <a:t> </a:t>
            </a:r>
            <a:r>
              <a:rPr lang="de-DE" b="1" dirty="0" err="1"/>
              <a:t>and</a:t>
            </a:r>
            <a:r>
              <a:rPr lang="de-DE" b="1" dirty="0"/>
              <a:t>, </a:t>
            </a:r>
            <a:r>
              <a:rPr lang="de-DE" b="1" dirty="0" err="1"/>
              <a:t>since</a:t>
            </a:r>
            <a:r>
              <a:rPr lang="de-DE" b="1" dirty="0"/>
              <a:t> </a:t>
            </a:r>
            <a:r>
              <a:rPr lang="de-DE" b="1" dirty="0" err="1"/>
              <a:t>these</a:t>
            </a:r>
            <a:r>
              <a:rPr lang="de-DE" b="1" dirty="0"/>
              <a:t> </a:t>
            </a:r>
            <a:r>
              <a:rPr lang="de-DE" b="1" dirty="0" err="1"/>
              <a:t>are</a:t>
            </a:r>
            <a:r>
              <a:rPr lang="de-DE" b="1" dirty="0"/>
              <a:t> </a:t>
            </a:r>
            <a:r>
              <a:rPr lang="de-DE" b="1" dirty="0" err="1"/>
              <a:t>linked</a:t>
            </a:r>
            <a:r>
              <a:rPr lang="de-DE" b="1" dirty="0"/>
              <a:t> </a:t>
            </a:r>
            <a:r>
              <a:rPr lang="de-DE" b="1" dirty="0" err="1"/>
              <a:t>with</a:t>
            </a:r>
            <a:r>
              <a:rPr lang="de-DE" b="1" dirty="0"/>
              <a:t> </a:t>
            </a:r>
            <a:r>
              <a:rPr lang="de-DE" b="1" dirty="0" err="1"/>
              <a:t>photosynthesis</a:t>
            </a:r>
            <a:r>
              <a:rPr lang="de-DE" b="1" dirty="0"/>
              <a:t>, </a:t>
            </a:r>
            <a:r>
              <a:rPr lang="de-DE" b="1" dirty="0" smtClean="0"/>
              <a:t>WUE</a:t>
            </a:r>
          </a:p>
          <a:p>
            <a:endParaRPr lang="de-DE" b="1" dirty="0" smtClean="0"/>
          </a:p>
          <a:p>
            <a:pPr marL="285750" indent="-285750">
              <a:buFont typeface="Wingdings" panose="05000000000000000000" pitchFamily="2" charset="2"/>
              <a:buChar char="à"/>
            </a:pPr>
            <a:r>
              <a:rPr lang="el-GR" b="1" dirty="0">
                <a:sym typeface="Wingdings" panose="05000000000000000000" pitchFamily="2" charset="2"/>
              </a:rPr>
              <a:t>δ</a:t>
            </a:r>
            <a:r>
              <a:rPr lang="de-DE" b="1" baseline="30000" dirty="0">
                <a:sym typeface="Wingdings" panose="05000000000000000000" pitchFamily="2" charset="2"/>
              </a:rPr>
              <a:t> </a:t>
            </a:r>
            <a:r>
              <a:rPr lang="de-DE" b="1" baseline="30000" dirty="0" smtClean="0">
                <a:sym typeface="Wingdings" panose="05000000000000000000" pitchFamily="2" charset="2"/>
              </a:rPr>
              <a:t>13</a:t>
            </a:r>
            <a:r>
              <a:rPr lang="de-DE" b="1" dirty="0" smtClean="0"/>
              <a:t>C </a:t>
            </a:r>
            <a:r>
              <a:rPr lang="de-DE" b="1" dirty="0" err="1" smtClean="0"/>
              <a:t>of</a:t>
            </a:r>
            <a:r>
              <a:rPr lang="de-DE" b="1" dirty="0" smtClean="0"/>
              <a:t> plant material </a:t>
            </a:r>
            <a:r>
              <a:rPr lang="de-DE" b="1" dirty="0" err="1" smtClean="0"/>
              <a:t>is</a:t>
            </a:r>
            <a:r>
              <a:rPr lang="de-DE" b="1" dirty="0" smtClean="0"/>
              <a:t> an </a:t>
            </a:r>
            <a:r>
              <a:rPr lang="de-DE" b="1" dirty="0" err="1" smtClean="0"/>
              <a:t>indicator</a:t>
            </a:r>
            <a:r>
              <a:rPr lang="de-DE" b="1" dirty="0" smtClean="0"/>
              <a:t> </a:t>
            </a:r>
            <a:r>
              <a:rPr lang="de-DE" b="1" dirty="0" err="1" smtClean="0"/>
              <a:t>for</a:t>
            </a:r>
            <a:r>
              <a:rPr lang="de-DE" b="1" dirty="0" smtClean="0"/>
              <a:t> </a:t>
            </a:r>
            <a:r>
              <a:rPr lang="de-DE" b="1" dirty="0" err="1" smtClean="0"/>
              <a:t>the</a:t>
            </a:r>
            <a:r>
              <a:rPr lang="de-DE" b="1" dirty="0" smtClean="0"/>
              <a:t> </a:t>
            </a:r>
            <a:r>
              <a:rPr lang="de-DE" b="1" dirty="0" err="1" smtClean="0"/>
              <a:t>water</a:t>
            </a:r>
            <a:r>
              <a:rPr lang="de-DE" b="1" dirty="0" smtClean="0"/>
              <a:t>-stress </a:t>
            </a:r>
            <a:r>
              <a:rPr lang="de-DE" b="1" dirty="0" err="1" smtClean="0"/>
              <a:t>the</a:t>
            </a:r>
            <a:r>
              <a:rPr lang="de-DE" b="1" dirty="0" smtClean="0"/>
              <a:t> plant </a:t>
            </a:r>
            <a:r>
              <a:rPr lang="de-DE" b="1" dirty="0" err="1" smtClean="0"/>
              <a:t>experienced</a:t>
            </a:r>
            <a:endParaRPr lang="de-DE" b="1" dirty="0" smtClean="0"/>
          </a:p>
          <a:p>
            <a:endParaRPr lang="de-DE" b="1" dirty="0" smtClean="0"/>
          </a:p>
          <a:p>
            <a:pPr marL="285750" indent="-285750">
              <a:buFont typeface="Wingdings" panose="05000000000000000000" pitchFamily="2" charset="2"/>
              <a:buChar char="à"/>
            </a:pPr>
            <a:r>
              <a:rPr lang="de-DE" b="1" dirty="0" err="1" smtClean="0">
                <a:sym typeface="Wingdings" panose="05000000000000000000" pitchFamily="2" charset="2"/>
              </a:rPr>
              <a:t>since</a:t>
            </a:r>
            <a:r>
              <a:rPr lang="de-DE" b="1" dirty="0" smtClean="0">
                <a:sym typeface="Wingdings" panose="05000000000000000000" pitchFamily="2" charset="2"/>
              </a:rPr>
              <a:t> PEP-</a:t>
            </a:r>
            <a:r>
              <a:rPr lang="de-DE" b="1" dirty="0" err="1" smtClean="0">
                <a:sym typeface="Wingdings" panose="05000000000000000000" pitchFamily="2" charset="2"/>
              </a:rPr>
              <a:t>Carboxylase</a:t>
            </a:r>
            <a:r>
              <a:rPr lang="de-DE" b="1" dirty="0" smtClean="0">
                <a:sym typeface="Wingdings" panose="05000000000000000000" pitchFamily="2" charset="2"/>
              </a:rPr>
              <a:t>, </a:t>
            </a:r>
            <a:r>
              <a:rPr lang="de-DE" b="1" dirty="0" err="1" smtClean="0">
                <a:sym typeface="Wingdings" panose="05000000000000000000" pitchFamily="2" charset="2"/>
              </a:rPr>
              <a:t>the</a:t>
            </a:r>
            <a:r>
              <a:rPr lang="de-DE" b="1" dirty="0" smtClean="0">
                <a:sym typeface="Wingdings" panose="05000000000000000000" pitchFamily="2" charset="2"/>
              </a:rPr>
              <a:t> </a:t>
            </a:r>
            <a:r>
              <a:rPr lang="de-DE" b="1" dirty="0" err="1" smtClean="0">
                <a:sym typeface="Wingdings" panose="05000000000000000000" pitchFamily="2" charset="2"/>
              </a:rPr>
              <a:t>first</a:t>
            </a:r>
            <a:r>
              <a:rPr lang="de-DE" b="1" dirty="0" smtClean="0">
                <a:sym typeface="Wingdings" panose="05000000000000000000" pitchFamily="2" charset="2"/>
              </a:rPr>
              <a:t> </a:t>
            </a:r>
            <a:r>
              <a:rPr lang="de-DE" b="1" dirty="0" err="1" smtClean="0">
                <a:sym typeface="Wingdings" panose="05000000000000000000" pitchFamily="2" charset="2"/>
              </a:rPr>
              <a:t>enzyme</a:t>
            </a:r>
            <a:r>
              <a:rPr lang="de-DE" b="1" dirty="0" smtClean="0">
                <a:sym typeface="Wingdings" panose="05000000000000000000" pitchFamily="2" charset="2"/>
              </a:rPr>
              <a:t> </a:t>
            </a:r>
            <a:r>
              <a:rPr lang="de-DE" b="1" dirty="0" err="1" smtClean="0">
                <a:sym typeface="Wingdings" panose="05000000000000000000" pitchFamily="2" charset="2"/>
              </a:rPr>
              <a:t>to</a:t>
            </a:r>
            <a:r>
              <a:rPr lang="de-DE" b="1" dirty="0" smtClean="0">
                <a:sym typeface="Wingdings" panose="05000000000000000000" pitchFamily="2" charset="2"/>
              </a:rPr>
              <a:t> </a:t>
            </a:r>
            <a:r>
              <a:rPr lang="de-DE" b="1" dirty="0" err="1" smtClean="0">
                <a:sym typeface="Wingdings" panose="05000000000000000000" pitchFamily="2" charset="2"/>
              </a:rPr>
              <a:t>process</a:t>
            </a:r>
            <a:r>
              <a:rPr lang="de-DE" b="1" dirty="0" smtClean="0">
                <a:sym typeface="Wingdings" panose="05000000000000000000" pitchFamily="2" charset="2"/>
              </a:rPr>
              <a:t> CO2 in C4 </a:t>
            </a:r>
            <a:r>
              <a:rPr lang="de-DE" b="1" dirty="0" err="1" smtClean="0">
                <a:sym typeface="Wingdings" panose="05000000000000000000" pitchFamily="2" charset="2"/>
              </a:rPr>
              <a:t>and</a:t>
            </a:r>
            <a:r>
              <a:rPr lang="de-DE" b="1" dirty="0" smtClean="0">
                <a:sym typeface="Wingdings" panose="05000000000000000000" pitchFamily="2" charset="2"/>
              </a:rPr>
              <a:t> CAM-</a:t>
            </a:r>
            <a:r>
              <a:rPr lang="de-DE" b="1" dirty="0" err="1" smtClean="0">
                <a:sym typeface="Wingdings" panose="05000000000000000000" pitchFamily="2" charset="2"/>
              </a:rPr>
              <a:t>plants</a:t>
            </a:r>
            <a:r>
              <a:rPr lang="de-DE" b="1" dirty="0" smtClean="0">
                <a:sym typeface="Wingdings" panose="05000000000000000000" pitchFamily="2" charset="2"/>
              </a:rPr>
              <a:t>, </a:t>
            </a:r>
            <a:r>
              <a:rPr lang="de-DE" b="1" dirty="0" err="1" smtClean="0">
                <a:sym typeface="Wingdings" panose="05000000000000000000" pitchFamily="2" charset="2"/>
              </a:rPr>
              <a:t>does</a:t>
            </a:r>
            <a:r>
              <a:rPr lang="de-DE" b="1" dirty="0" smtClean="0">
                <a:sym typeface="Wingdings" panose="05000000000000000000" pitchFamily="2" charset="2"/>
              </a:rPr>
              <a:t> not </a:t>
            </a:r>
            <a:r>
              <a:rPr lang="de-DE" b="1" dirty="0" err="1" smtClean="0">
                <a:sym typeface="Wingdings" panose="05000000000000000000" pitchFamily="2" charset="2"/>
              </a:rPr>
              <a:t>discriminate</a:t>
            </a:r>
            <a:r>
              <a:rPr lang="de-DE" b="1" dirty="0" smtClean="0">
                <a:sym typeface="Wingdings" panose="05000000000000000000" pitchFamily="2" charset="2"/>
              </a:rPr>
              <a:t> </a:t>
            </a:r>
            <a:r>
              <a:rPr lang="el-GR" b="1" dirty="0" smtClean="0">
                <a:sym typeface="Wingdings" panose="05000000000000000000" pitchFamily="2" charset="2"/>
              </a:rPr>
              <a:t>δ</a:t>
            </a:r>
            <a:r>
              <a:rPr lang="de-DE" b="1" baseline="30000" dirty="0" smtClean="0">
                <a:sym typeface="Wingdings" panose="05000000000000000000" pitchFamily="2" charset="2"/>
              </a:rPr>
              <a:t> 13</a:t>
            </a:r>
            <a:r>
              <a:rPr lang="de-DE" b="1" dirty="0" smtClean="0"/>
              <a:t>C, </a:t>
            </a:r>
            <a:r>
              <a:rPr lang="de-DE" b="1" dirty="0" err="1" smtClean="0"/>
              <a:t>this</a:t>
            </a:r>
            <a:r>
              <a:rPr lang="de-DE" b="1" dirty="0" smtClean="0"/>
              <a:t> </a:t>
            </a:r>
            <a:r>
              <a:rPr lang="de-DE" b="1" dirty="0" err="1" smtClean="0"/>
              <a:t>value</a:t>
            </a:r>
            <a:r>
              <a:rPr lang="de-DE" b="1" dirty="0" smtClean="0"/>
              <a:t> </a:t>
            </a:r>
            <a:r>
              <a:rPr lang="de-DE" b="1" dirty="0" err="1" smtClean="0"/>
              <a:t>can</a:t>
            </a:r>
            <a:r>
              <a:rPr lang="de-DE" b="1" dirty="0" smtClean="0"/>
              <a:t> </a:t>
            </a:r>
            <a:r>
              <a:rPr lang="de-DE" b="1" dirty="0" err="1" smtClean="0"/>
              <a:t>show</a:t>
            </a:r>
            <a:r>
              <a:rPr lang="de-DE" b="1" dirty="0" smtClean="0"/>
              <a:t> </a:t>
            </a:r>
            <a:r>
              <a:rPr lang="de-DE" b="1" dirty="0" err="1" smtClean="0"/>
              <a:t>which</a:t>
            </a:r>
            <a:r>
              <a:rPr lang="de-DE" b="1" dirty="0" smtClean="0"/>
              <a:t> </a:t>
            </a:r>
            <a:r>
              <a:rPr lang="de-DE" b="1" dirty="0" err="1" smtClean="0"/>
              <a:t>pathway</a:t>
            </a:r>
            <a:r>
              <a:rPr lang="de-DE" b="1" dirty="0" smtClean="0"/>
              <a:t> </a:t>
            </a:r>
            <a:r>
              <a:rPr lang="de-DE" b="1" dirty="0" err="1" smtClean="0"/>
              <a:t>the</a:t>
            </a:r>
            <a:r>
              <a:rPr lang="de-DE" b="1" dirty="0" smtClean="0"/>
              <a:t> plant </a:t>
            </a:r>
            <a:r>
              <a:rPr lang="de-DE" b="1" dirty="0" err="1" smtClean="0"/>
              <a:t>species</a:t>
            </a:r>
            <a:r>
              <a:rPr lang="de-DE" b="1" dirty="0" smtClean="0"/>
              <a:t> </a:t>
            </a:r>
            <a:r>
              <a:rPr lang="de-DE" b="1" dirty="0" err="1" smtClean="0"/>
              <a:t>uses</a:t>
            </a:r>
            <a:endParaRPr lang="de-DE" b="1" dirty="0"/>
          </a:p>
          <a:p>
            <a:pPr marL="285750" indent="-285750">
              <a:buFont typeface="Wingdings" panose="05000000000000000000" pitchFamily="2" charset="2"/>
              <a:buChar char="à"/>
            </a:pPr>
            <a:endParaRPr lang="de-DE" b="1" dirty="0" smtClean="0"/>
          </a:p>
        </p:txBody>
      </p:sp>
    </p:spTree>
    <p:custDataLst>
      <p:tags r:id="rId1"/>
    </p:custDataLst>
    <p:extLst>
      <p:ext uri="{BB962C8B-B14F-4D97-AF65-F5344CB8AC3E}">
        <p14:creationId xmlns:p14="http://schemas.microsoft.com/office/powerpoint/2010/main" val="3227089460"/>
      </p:ext>
    </p:extLst>
  </p:cSld>
  <p:clrMapOvr>
    <a:masterClrMapping/>
  </p:clrMapOvr>
  <mc:AlternateContent xmlns:mc="http://schemas.openxmlformats.org/markup-compatibility/2006" xmlns:p14="http://schemas.microsoft.com/office/powerpoint/2010/main">
    <mc:Choice Requires="p14">
      <p:transition spd="slow" p14:dur="2000" advTm="95965"/>
    </mc:Choice>
    <mc:Fallback xmlns="">
      <p:transition spd="slow" advTm="95965"/>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2666999" y="-2667003"/>
            <a:ext cx="6858003" cy="12192000"/>
          </a:xfrm>
          <a:prstGeom prst="rect">
            <a:avLst/>
          </a:prstGeom>
        </p:spPr>
      </p:pic>
      <p:sp>
        <p:nvSpPr>
          <p:cNvPr id="4" name="Textfeld 3"/>
          <p:cNvSpPr txBox="1"/>
          <p:nvPr/>
        </p:nvSpPr>
        <p:spPr>
          <a:xfrm>
            <a:off x="1022610" y="339514"/>
            <a:ext cx="10525543" cy="6863417"/>
          </a:xfrm>
          <a:prstGeom prst="rect">
            <a:avLst/>
          </a:prstGeom>
          <a:noFill/>
        </p:spPr>
        <p:txBody>
          <a:bodyPr wrap="square" rtlCol="0">
            <a:spAutoFit/>
          </a:bodyPr>
          <a:lstStyle/>
          <a:p>
            <a:r>
              <a:rPr lang="de-DE" sz="2400" b="1" dirty="0" err="1" smtClean="0"/>
              <a:t>Adjustments</a:t>
            </a:r>
            <a:r>
              <a:rPr lang="de-DE" sz="2400" b="1" dirty="0" smtClean="0"/>
              <a:t> </a:t>
            </a:r>
            <a:r>
              <a:rPr lang="de-DE" sz="2400" b="1" dirty="0" err="1" smtClean="0"/>
              <a:t>to</a:t>
            </a:r>
            <a:r>
              <a:rPr lang="de-DE" sz="2400" b="1" dirty="0" smtClean="0"/>
              <a:t> </a:t>
            </a:r>
            <a:r>
              <a:rPr lang="de-DE" sz="2400" b="1" dirty="0" err="1" smtClean="0"/>
              <a:t>water</a:t>
            </a:r>
            <a:r>
              <a:rPr lang="de-DE" sz="2400" b="1" dirty="0" smtClean="0"/>
              <a:t> stress</a:t>
            </a:r>
          </a:p>
          <a:p>
            <a:endParaRPr lang="de-DE" sz="2400" b="1" dirty="0"/>
          </a:p>
          <a:p>
            <a:r>
              <a:rPr lang="de-DE" sz="2400" dirty="0" err="1" smtClean="0"/>
              <a:t>plants</a:t>
            </a:r>
            <a:r>
              <a:rPr lang="de-DE" sz="2400" dirty="0" smtClean="0"/>
              <a:t> </a:t>
            </a:r>
            <a:r>
              <a:rPr lang="de-DE" sz="2400" dirty="0" err="1" smtClean="0"/>
              <a:t>can</a:t>
            </a:r>
            <a:r>
              <a:rPr lang="de-DE" sz="2400" dirty="0" smtClean="0"/>
              <a:t> </a:t>
            </a:r>
            <a:r>
              <a:rPr lang="de-DE" sz="2400" dirty="0" err="1" smtClean="0"/>
              <a:t>acclimate</a:t>
            </a:r>
            <a:r>
              <a:rPr lang="de-DE" sz="2400" dirty="0" smtClean="0"/>
              <a:t> </a:t>
            </a:r>
            <a:r>
              <a:rPr lang="de-DE" sz="2400" dirty="0" err="1" smtClean="0"/>
              <a:t>and</a:t>
            </a:r>
            <a:r>
              <a:rPr lang="de-DE" sz="2400" dirty="0" smtClean="0"/>
              <a:t> </a:t>
            </a:r>
            <a:r>
              <a:rPr lang="de-DE" sz="2400" dirty="0" err="1" smtClean="0"/>
              <a:t>adapt</a:t>
            </a:r>
            <a:r>
              <a:rPr lang="de-DE" sz="2400" dirty="0" smtClean="0"/>
              <a:t> </a:t>
            </a:r>
            <a:r>
              <a:rPr lang="de-DE" sz="2400" dirty="0" err="1" smtClean="0"/>
              <a:t>to</a:t>
            </a:r>
            <a:r>
              <a:rPr lang="de-DE" sz="2400" dirty="0" smtClean="0"/>
              <a:t> </a:t>
            </a:r>
            <a:r>
              <a:rPr lang="de-DE" sz="2400" dirty="0" err="1" smtClean="0"/>
              <a:t>water</a:t>
            </a:r>
            <a:r>
              <a:rPr lang="de-DE" sz="2400" dirty="0" smtClean="0"/>
              <a:t> stress in a </a:t>
            </a:r>
            <a:r>
              <a:rPr lang="de-DE" sz="2400" dirty="0" err="1" smtClean="0"/>
              <a:t>number</a:t>
            </a:r>
            <a:r>
              <a:rPr lang="de-DE" sz="2400" dirty="0" smtClean="0"/>
              <a:t> </a:t>
            </a:r>
            <a:r>
              <a:rPr lang="de-DE" sz="2400" dirty="0" err="1" smtClean="0"/>
              <a:t>of</a:t>
            </a:r>
            <a:r>
              <a:rPr lang="de-DE" sz="2400" dirty="0" smtClean="0"/>
              <a:t> </a:t>
            </a:r>
            <a:r>
              <a:rPr lang="de-DE" sz="2400" dirty="0" err="1" smtClean="0"/>
              <a:t>ways</a:t>
            </a:r>
            <a:r>
              <a:rPr lang="de-DE" sz="2400" dirty="0" smtClean="0"/>
              <a:t>:</a:t>
            </a:r>
          </a:p>
          <a:p>
            <a:endParaRPr lang="de-DE" sz="2400" dirty="0" smtClean="0"/>
          </a:p>
          <a:p>
            <a:pPr marL="342900" indent="-342900">
              <a:buFont typeface="Arial" panose="020B0604020202020204" pitchFamily="34" charset="0"/>
              <a:buChar char="•"/>
            </a:pPr>
            <a:r>
              <a:rPr lang="de-DE" sz="2400" dirty="0" err="1" smtClean="0"/>
              <a:t>reduce</a:t>
            </a:r>
            <a:r>
              <a:rPr lang="de-DE" sz="2400" dirty="0" smtClean="0"/>
              <a:t> </a:t>
            </a:r>
            <a:r>
              <a:rPr lang="de-DE" sz="2400" dirty="0" err="1" smtClean="0"/>
              <a:t>transpiration</a:t>
            </a:r>
            <a:r>
              <a:rPr lang="de-DE" sz="2400" dirty="0" smtClean="0"/>
              <a:t>: </a:t>
            </a:r>
            <a:r>
              <a:rPr lang="de-DE" sz="2400" dirty="0" err="1" smtClean="0"/>
              <a:t>thicker</a:t>
            </a:r>
            <a:r>
              <a:rPr lang="de-DE" sz="2400" dirty="0" smtClean="0"/>
              <a:t> </a:t>
            </a:r>
            <a:r>
              <a:rPr lang="de-DE" sz="2400" dirty="0" err="1" smtClean="0"/>
              <a:t>cuticula</a:t>
            </a:r>
            <a:r>
              <a:rPr lang="de-DE" sz="2400" dirty="0" smtClean="0"/>
              <a:t>, </a:t>
            </a:r>
            <a:r>
              <a:rPr lang="de-DE" sz="2400" dirty="0" err="1" smtClean="0"/>
              <a:t>grooves</a:t>
            </a:r>
            <a:r>
              <a:rPr lang="de-DE" sz="2400" dirty="0" smtClean="0"/>
              <a:t> </a:t>
            </a:r>
            <a:r>
              <a:rPr lang="de-DE" sz="2400" dirty="0" err="1" smtClean="0"/>
              <a:t>and</a:t>
            </a:r>
            <a:r>
              <a:rPr lang="de-DE" sz="2400" dirty="0" smtClean="0"/>
              <a:t> </a:t>
            </a:r>
            <a:r>
              <a:rPr lang="de-DE" sz="2400" dirty="0" err="1" smtClean="0"/>
              <a:t>dead</a:t>
            </a:r>
            <a:r>
              <a:rPr lang="de-DE" sz="2400" dirty="0" smtClean="0"/>
              <a:t> </a:t>
            </a:r>
            <a:r>
              <a:rPr lang="de-DE" sz="2400" dirty="0" err="1" smtClean="0"/>
              <a:t>hairs</a:t>
            </a:r>
            <a:r>
              <a:rPr lang="de-DE" sz="2400" dirty="0" smtClean="0"/>
              <a:t> on </a:t>
            </a:r>
            <a:r>
              <a:rPr lang="de-DE" sz="2400" dirty="0" err="1" smtClean="0"/>
              <a:t>the</a:t>
            </a:r>
            <a:r>
              <a:rPr lang="de-DE" sz="2400" dirty="0" smtClean="0"/>
              <a:t> </a:t>
            </a:r>
            <a:r>
              <a:rPr lang="de-DE" sz="2400" dirty="0" err="1" smtClean="0"/>
              <a:t>cuticula</a:t>
            </a:r>
            <a:r>
              <a:rPr lang="de-DE" sz="2400" dirty="0" smtClean="0"/>
              <a:t> </a:t>
            </a:r>
            <a:r>
              <a:rPr lang="de-DE" sz="2400" dirty="0" err="1" smtClean="0"/>
              <a:t>and</a:t>
            </a:r>
            <a:r>
              <a:rPr lang="de-DE" sz="2400" dirty="0" smtClean="0"/>
              <a:t> </a:t>
            </a:r>
            <a:r>
              <a:rPr lang="de-DE" sz="2400" dirty="0" err="1" smtClean="0"/>
              <a:t>sunken</a:t>
            </a:r>
            <a:r>
              <a:rPr lang="de-DE" sz="2400" dirty="0" smtClean="0"/>
              <a:t> </a:t>
            </a:r>
            <a:r>
              <a:rPr lang="de-DE" sz="2400" dirty="0" err="1" smtClean="0"/>
              <a:t>stomata</a:t>
            </a:r>
            <a:r>
              <a:rPr lang="de-DE" sz="2400" dirty="0" smtClean="0"/>
              <a:t> </a:t>
            </a:r>
            <a:r>
              <a:rPr lang="de-DE" sz="2400" dirty="0" err="1" smtClean="0"/>
              <a:t>to</a:t>
            </a:r>
            <a:r>
              <a:rPr lang="de-DE" sz="2400" dirty="0" smtClean="0"/>
              <a:t> </a:t>
            </a:r>
            <a:r>
              <a:rPr lang="de-DE" sz="2400" dirty="0" err="1" smtClean="0"/>
              <a:t>increase</a:t>
            </a:r>
            <a:r>
              <a:rPr lang="de-DE" sz="2400" dirty="0" smtClean="0"/>
              <a:t> </a:t>
            </a:r>
            <a:r>
              <a:rPr lang="de-DE" sz="2400" dirty="0" err="1" smtClean="0"/>
              <a:t>the</a:t>
            </a:r>
            <a:r>
              <a:rPr lang="de-DE" sz="2400" dirty="0" smtClean="0"/>
              <a:t> </a:t>
            </a:r>
            <a:r>
              <a:rPr lang="de-DE" sz="2400" dirty="0" err="1" smtClean="0"/>
              <a:t>boundary</a:t>
            </a:r>
            <a:r>
              <a:rPr lang="de-DE" sz="2400" dirty="0" smtClean="0"/>
              <a:t> </a:t>
            </a:r>
            <a:r>
              <a:rPr lang="de-DE" sz="2400" dirty="0" err="1" smtClean="0"/>
              <a:t>layer</a:t>
            </a:r>
            <a:r>
              <a:rPr lang="de-DE" sz="2400" dirty="0" smtClean="0"/>
              <a:t> </a:t>
            </a:r>
            <a:r>
              <a:rPr lang="de-DE" sz="2400" dirty="0" err="1" smtClean="0"/>
              <a:t>of</a:t>
            </a:r>
            <a:r>
              <a:rPr lang="de-DE" sz="2400" dirty="0" smtClean="0"/>
              <a:t> </a:t>
            </a:r>
            <a:r>
              <a:rPr lang="de-DE" sz="2400" dirty="0" err="1" smtClean="0"/>
              <a:t>moister</a:t>
            </a:r>
            <a:r>
              <a:rPr lang="de-DE" sz="2400" dirty="0" smtClean="0"/>
              <a:t> </a:t>
            </a:r>
            <a:r>
              <a:rPr lang="de-DE" sz="2400" dirty="0" err="1" smtClean="0"/>
              <a:t>air</a:t>
            </a:r>
            <a:r>
              <a:rPr lang="de-DE" sz="2400" dirty="0" smtClean="0"/>
              <a:t> </a:t>
            </a:r>
            <a:r>
              <a:rPr lang="de-DE" sz="2400" dirty="0" err="1" smtClean="0"/>
              <a:t>around</a:t>
            </a:r>
            <a:r>
              <a:rPr lang="de-DE" sz="2400" dirty="0" smtClean="0"/>
              <a:t> </a:t>
            </a:r>
            <a:r>
              <a:rPr lang="de-DE" sz="2400" dirty="0" err="1" smtClean="0"/>
              <a:t>the</a:t>
            </a:r>
            <a:r>
              <a:rPr lang="de-DE" sz="2400" dirty="0" smtClean="0"/>
              <a:t> </a:t>
            </a:r>
            <a:r>
              <a:rPr lang="de-DE" sz="2400" dirty="0" err="1" smtClean="0"/>
              <a:t>leaf</a:t>
            </a:r>
            <a:endParaRPr lang="de-DE" sz="2400" dirty="0" smtClean="0"/>
          </a:p>
          <a:p>
            <a:endParaRPr lang="de-DE" sz="2400" dirty="0" smtClean="0"/>
          </a:p>
          <a:p>
            <a:pPr marL="342900" indent="-342900">
              <a:buFont typeface="Arial" panose="020B0604020202020204" pitchFamily="34" charset="0"/>
              <a:buChar char="•"/>
            </a:pPr>
            <a:r>
              <a:rPr lang="de-DE" sz="2400" dirty="0" err="1" smtClean="0"/>
              <a:t>erect</a:t>
            </a:r>
            <a:r>
              <a:rPr lang="de-DE" sz="2400" dirty="0" smtClean="0"/>
              <a:t> </a:t>
            </a:r>
            <a:r>
              <a:rPr lang="de-DE" sz="2400" dirty="0" err="1" smtClean="0"/>
              <a:t>leaves</a:t>
            </a:r>
            <a:r>
              <a:rPr lang="de-DE" sz="2400" dirty="0" smtClean="0"/>
              <a:t> </a:t>
            </a:r>
            <a:r>
              <a:rPr lang="de-DE" sz="2400" dirty="0" err="1" smtClean="0"/>
              <a:t>to</a:t>
            </a:r>
            <a:r>
              <a:rPr lang="de-DE" sz="2400" dirty="0" smtClean="0"/>
              <a:t> </a:t>
            </a:r>
            <a:r>
              <a:rPr lang="de-DE" sz="2400" dirty="0" err="1" smtClean="0"/>
              <a:t>prevent</a:t>
            </a:r>
            <a:r>
              <a:rPr lang="de-DE" sz="2400" dirty="0" smtClean="0"/>
              <a:t> </a:t>
            </a:r>
            <a:r>
              <a:rPr lang="de-DE" sz="2400" dirty="0" err="1" smtClean="0"/>
              <a:t>direct</a:t>
            </a:r>
            <a:r>
              <a:rPr lang="de-DE" sz="2400" dirty="0" smtClean="0"/>
              <a:t> </a:t>
            </a:r>
            <a:r>
              <a:rPr lang="de-DE" sz="2400" dirty="0" err="1" smtClean="0"/>
              <a:t>heating</a:t>
            </a:r>
            <a:r>
              <a:rPr lang="de-DE" sz="2400" dirty="0" smtClean="0"/>
              <a:t> </a:t>
            </a:r>
            <a:r>
              <a:rPr lang="de-DE" sz="2400" dirty="0" err="1" smtClean="0"/>
              <a:t>of</a:t>
            </a:r>
            <a:r>
              <a:rPr lang="de-DE" sz="2400" dirty="0" smtClean="0"/>
              <a:t> </a:t>
            </a:r>
            <a:r>
              <a:rPr lang="de-DE" sz="2400" dirty="0" err="1" smtClean="0"/>
              <a:t>the</a:t>
            </a:r>
            <a:r>
              <a:rPr lang="de-DE" sz="2400" dirty="0" smtClean="0"/>
              <a:t> </a:t>
            </a:r>
            <a:r>
              <a:rPr lang="de-DE" sz="2400" dirty="0" err="1" smtClean="0"/>
              <a:t>leaf</a:t>
            </a:r>
            <a:r>
              <a:rPr lang="de-DE" sz="2400" dirty="0" smtClean="0"/>
              <a:t>-blade</a:t>
            </a:r>
          </a:p>
          <a:p>
            <a:endParaRPr lang="de-DE" sz="2400" dirty="0" smtClean="0"/>
          </a:p>
          <a:p>
            <a:pPr marL="342900" indent="-342900">
              <a:buFont typeface="Arial" panose="020B0604020202020204" pitchFamily="34" charset="0"/>
              <a:buChar char="•"/>
            </a:pPr>
            <a:r>
              <a:rPr lang="de-DE" sz="2400" dirty="0" err="1" smtClean="0"/>
              <a:t>avoid</a:t>
            </a:r>
            <a:r>
              <a:rPr lang="de-DE" sz="2400" dirty="0" smtClean="0"/>
              <a:t> </a:t>
            </a:r>
            <a:r>
              <a:rPr lang="de-DE" sz="2400" dirty="0" err="1" smtClean="0"/>
              <a:t>drought</a:t>
            </a:r>
            <a:r>
              <a:rPr lang="de-DE" sz="2400" dirty="0" smtClean="0"/>
              <a:t> – e.g. </a:t>
            </a:r>
            <a:r>
              <a:rPr lang="de-DE" sz="2400" dirty="0" err="1" smtClean="0"/>
              <a:t>by</a:t>
            </a:r>
            <a:r>
              <a:rPr lang="de-DE" sz="2400" dirty="0" smtClean="0"/>
              <a:t> </a:t>
            </a:r>
            <a:r>
              <a:rPr lang="de-DE" sz="2400" dirty="0" err="1" smtClean="0"/>
              <a:t>perseverance</a:t>
            </a:r>
            <a:r>
              <a:rPr lang="de-DE" sz="2400" dirty="0" smtClean="0"/>
              <a:t> in </a:t>
            </a:r>
            <a:r>
              <a:rPr lang="de-DE" sz="2400" dirty="0" err="1" smtClean="0"/>
              <a:t>seed</a:t>
            </a:r>
            <a:r>
              <a:rPr lang="de-DE" sz="2400" dirty="0" smtClean="0"/>
              <a:t> form, </a:t>
            </a:r>
            <a:r>
              <a:rPr lang="de-DE" sz="2400" dirty="0" err="1" smtClean="0"/>
              <a:t>many</a:t>
            </a:r>
            <a:r>
              <a:rPr lang="de-DE" sz="2400" dirty="0" smtClean="0"/>
              <a:t> </a:t>
            </a:r>
            <a:r>
              <a:rPr lang="de-DE" sz="2400" dirty="0" err="1" smtClean="0"/>
              <a:t>desert</a:t>
            </a:r>
            <a:r>
              <a:rPr lang="de-DE" sz="2400" dirty="0" smtClean="0"/>
              <a:t> </a:t>
            </a:r>
            <a:r>
              <a:rPr lang="de-DE" sz="2400" dirty="0" err="1" smtClean="0"/>
              <a:t>annuals</a:t>
            </a:r>
            <a:r>
              <a:rPr lang="de-DE" sz="2400" dirty="0" smtClean="0"/>
              <a:t> </a:t>
            </a:r>
            <a:r>
              <a:rPr lang="de-DE" sz="2400" dirty="0" err="1" smtClean="0"/>
              <a:t>survive</a:t>
            </a:r>
            <a:r>
              <a:rPr lang="de-DE" sz="2400" dirty="0" smtClean="0"/>
              <a:t> </a:t>
            </a:r>
            <a:r>
              <a:rPr lang="de-DE" sz="2400" dirty="0" err="1" smtClean="0"/>
              <a:t>long</a:t>
            </a:r>
            <a:r>
              <a:rPr lang="de-DE" sz="2400" dirty="0" smtClean="0"/>
              <a:t> </a:t>
            </a:r>
            <a:r>
              <a:rPr lang="de-DE" sz="2400" dirty="0" err="1" smtClean="0"/>
              <a:t>droughts</a:t>
            </a:r>
            <a:r>
              <a:rPr lang="de-DE" sz="2400" dirty="0" smtClean="0"/>
              <a:t> </a:t>
            </a:r>
            <a:r>
              <a:rPr lang="de-DE" sz="2400" dirty="0" err="1" smtClean="0"/>
              <a:t>as</a:t>
            </a:r>
            <a:r>
              <a:rPr lang="de-DE" sz="2400" dirty="0" smtClean="0"/>
              <a:t> </a:t>
            </a:r>
            <a:r>
              <a:rPr lang="de-DE" sz="2400" dirty="0" err="1" smtClean="0"/>
              <a:t>seeds</a:t>
            </a:r>
            <a:r>
              <a:rPr lang="de-DE" sz="2400" dirty="0"/>
              <a:t> </a:t>
            </a:r>
            <a:r>
              <a:rPr lang="de-DE" sz="2400" dirty="0" err="1" smtClean="0"/>
              <a:t>and</a:t>
            </a:r>
            <a:r>
              <a:rPr lang="de-DE" sz="2400" dirty="0" smtClean="0"/>
              <a:t> </a:t>
            </a:r>
            <a:r>
              <a:rPr lang="de-DE" sz="2400" dirty="0" err="1" smtClean="0"/>
              <a:t>germinate</a:t>
            </a:r>
            <a:r>
              <a:rPr lang="de-DE" sz="2400" dirty="0" smtClean="0"/>
              <a:t> </a:t>
            </a:r>
            <a:r>
              <a:rPr lang="de-DE" sz="2400" dirty="0" err="1" smtClean="0"/>
              <a:t>only</a:t>
            </a:r>
            <a:r>
              <a:rPr lang="de-DE" sz="2400" dirty="0" smtClean="0"/>
              <a:t> after </a:t>
            </a:r>
            <a:r>
              <a:rPr lang="de-DE" sz="2400" dirty="0" err="1" smtClean="0"/>
              <a:t>rainfalls</a:t>
            </a:r>
            <a:endParaRPr lang="de-DE" sz="2400" dirty="0" smtClean="0"/>
          </a:p>
          <a:p>
            <a:endParaRPr lang="de-DE" sz="2400" dirty="0" smtClean="0"/>
          </a:p>
          <a:p>
            <a:pPr marL="342900" indent="-342900">
              <a:buFont typeface="Arial" panose="020B0604020202020204" pitchFamily="34" charset="0"/>
              <a:buChar char="•"/>
            </a:pPr>
            <a:r>
              <a:rPr lang="de-DE" sz="2400" dirty="0" err="1" smtClean="0"/>
              <a:t>endure</a:t>
            </a:r>
            <a:r>
              <a:rPr lang="de-DE" sz="2400" dirty="0" smtClean="0"/>
              <a:t> </a:t>
            </a:r>
            <a:r>
              <a:rPr lang="de-DE" sz="2400" dirty="0" err="1" smtClean="0"/>
              <a:t>drought</a:t>
            </a:r>
            <a:r>
              <a:rPr lang="de-DE" sz="2400" dirty="0" smtClean="0"/>
              <a:t> </a:t>
            </a:r>
            <a:r>
              <a:rPr lang="de-DE" sz="2400" dirty="0" err="1" smtClean="0"/>
              <a:t>by</a:t>
            </a:r>
            <a:r>
              <a:rPr lang="de-DE" sz="2400" dirty="0" smtClean="0"/>
              <a:t> </a:t>
            </a:r>
            <a:r>
              <a:rPr lang="de-DE" sz="2400" dirty="0" err="1" smtClean="0"/>
              <a:t>dying</a:t>
            </a:r>
            <a:r>
              <a:rPr lang="de-DE" sz="2400" dirty="0" smtClean="0"/>
              <a:t> back </a:t>
            </a:r>
            <a:r>
              <a:rPr lang="de-DE" sz="2400" dirty="0" err="1" smtClean="0"/>
              <a:t>to</a:t>
            </a:r>
            <a:r>
              <a:rPr lang="de-DE" sz="2400" dirty="0" smtClean="0"/>
              <a:t> </a:t>
            </a:r>
            <a:r>
              <a:rPr lang="de-DE" sz="2400" dirty="0" err="1" smtClean="0"/>
              <a:t>the</a:t>
            </a:r>
            <a:r>
              <a:rPr lang="de-DE" sz="2400" dirty="0" smtClean="0"/>
              <a:t> </a:t>
            </a:r>
            <a:r>
              <a:rPr lang="de-DE" sz="2400" dirty="0" err="1" smtClean="0"/>
              <a:t>roots</a:t>
            </a:r>
            <a:r>
              <a:rPr lang="de-DE" sz="2400" dirty="0" smtClean="0"/>
              <a:t> </a:t>
            </a:r>
            <a:r>
              <a:rPr lang="de-DE" sz="2400" dirty="0" err="1" smtClean="0"/>
              <a:t>or</a:t>
            </a:r>
            <a:r>
              <a:rPr lang="de-DE" sz="2400" dirty="0" smtClean="0"/>
              <a:t> </a:t>
            </a:r>
            <a:r>
              <a:rPr lang="de-DE" sz="2400" dirty="0" err="1" smtClean="0"/>
              <a:t>surviving</a:t>
            </a:r>
            <a:r>
              <a:rPr lang="de-DE" sz="2400" dirty="0" smtClean="0"/>
              <a:t> </a:t>
            </a:r>
            <a:r>
              <a:rPr lang="de-DE" sz="2400" dirty="0" err="1" smtClean="0"/>
              <a:t>dehydration</a:t>
            </a:r>
            <a:endParaRPr lang="de-DE" sz="2400" dirty="0" smtClean="0"/>
          </a:p>
          <a:p>
            <a:endParaRPr lang="de-DE" sz="2400" dirty="0" smtClean="0"/>
          </a:p>
          <a:p>
            <a:pPr marL="342900" indent="-342900">
              <a:buFont typeface="Arial" panose="020B0604020202020204" pitchFamily="34" charset="0"/>
              <a:buChar char="•"/>
            </a:pPr>
            <a:r>
              <a:rPr lang="de-DE" sz="2400" dirty="0" err="1" smtClean="0"/>
              <a:t>employ</a:t>
            </a:r>
            <a:r>
              <a:rPr lang="de-DE" sz="2400" dirty="0" smtClean="0"/>
              <a:t> C</a:t>
            </a:r>
            <a:r>
              <a:rPr lang="de-DE" sz="2400" baseline="-25000" dirty="0" smtClean="0"/>
              <a:t>4</a:t>
            </a:r>
            <a:r>
              <a:rPr lang="de-DE" sz="2400" dirty="0" smtClean="0"/>
              <a:t> </a:t>
            </a:r>
            <a:r>
              <a:rPr lang="de-DE" sz="2400" dirty="0" err="1" smtClean="0"/>
              <a:t>or</a:t>
            </a:r>
            <a:r>
              <a:rPr lang="de-DE" sz="2400" dirty="0" smtClean="0"/>
              <a:t>, in </a:t>
            </a:r>
            <a:r>
              <a:rPr lang="de-DE" sz="2400" dirty="0" err="1" smtClean="0"/>
              <a:t>extremely</a:t>
            </a:r>
            <a:r>
              <a:rPr lang="de-DE" sz="2400" dirty="0" smtClean="0"/>
              <a:t> dry </a:t>
            </a:r>
            <a:r>
              <a:rPr lang="de-DE" sz="2400" dirty="0" err="1" smtClean="0"/>
              <a:t>habitats</a:t>
            </a:r>
            <a:r>
              <a:rPr lang="de-DE" sz="2400" dirty="0" smtClean="0"/>
              <a:t>, CAM-</a:t>
            </a:r>
            <a:r>
              <a:rPr lang="de-DE" sz="2400" dirty="0" err="1" smtClean="0"/>
              <a:t>photosynthesis</a:t>
            </a:r>
            <a:endParaRPr lang="de-DE" sz="2400" dirty="0" smtClean="0"/>
          </a:p>
          <a:p>
            <a:pPr marL="342900" indent="-342900">
              <a:buFont typeface="Arial" panose="020B0604020202020204" pitchFamily="34" charset="0"/>
              <a:buChar char="•"/>
            </a:pPr>
            <a:endParaRPr lang="de-DE" sz="2000" dirty="0" smtClean="0"/>
          </a:p>
          <a:p>
            <a:pPr marL="342900" indent="-342900">
              <a:buFont typeface="Arial" panose="020B0604020202020204" pitchFamily="34" charset="0"/>
              <a:buChar char="•"/>
            </a:pPr>
            <a:endParaRPr lang="de-DE" sz="2000" dirty="0" smtClean="0"/>
          </a:p>
          <a:p>
            <a:pPr marL="342900" indent="-342900">
              <a:buFont typeface="Arial" panose="020B0604020202020204" pitchFamily="34" charset="0"/>
              <a:buChar char="•"/>
            </a:pPr>
            <a:endParaRPr lang="de-DE" sz="2000" dirty="0" smtClean="0"/>
          </a:p>
          <a:p>
            <a:pPr marL="342900" indent="-342900">
              <a:buFont typeface="Arial" panose="020B0604020202020204" pitchFamily="34" charset="0"/>
              <a:buChar char="•"/>
            </a:pPr>
            <a:endParaRPr lang="de-DE" sz="2000" dirty="0"/>
          </a:p>
        </p:txBody>
      </p:sp>
    </p:spTree>
    <p:custDataLst>
      <p:tags r:id="rId1"/>
    </p:custDataLst>
    <p:extLst>
      <p:ext uri="{BB962C8B-B14F-4D97-AF65-F5344CB8AC3E}">
        <p14:creationId xmlns:p14="http://schemas.microsoft.com/office/powerpoint/2010/main" val="1645435492"/>
      </p:ext>
    </p:extLst>
  </p:cSld>
  <p:clrMapOvr>
    <a:masterClrMapping/>
  </p:clrMapOvr>
  <mc:AlternateContent xmlns:mc="http://schemas.openxmlformats.org/markup-compatibility/2006" xmlns:p14="http://schemas.microsoft.com/office/powerpoint/2010/main">
    <mc:Choice Requires="p14">
      <p:transition spd="slow" p14:dur="2000" advTm="48192"/>
    </mc:Choice>
    <mc:Fallback xmlns="">
      <p:transition spd="slow" advTm="48192"/>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2666999" y="-2667003"/>
            <a:ext cx="6858003" cy="12192000"/>
          </a:xfrm>
          <a:prstGeom prst="rect">
            <a:avLst/>
          </a:prstGeom>
        </p:spPr>
      </p:pic>
      <p:sp>
        <p:nvSpPr>
          <p:cNvPr id="2" name="Titel 1"/>
          <p:cNvSpPr>
            <a:spLocks noGrp="1"/>
          </p:cNvSpPr>
          <p:nvPr>
            <p:ph type="ctrTitle"/>
          </p:nvPr>
        </p:nvSpPr>
        <p:spPr>
          <a:xfrm>
            <a:off x="1524000" y="648224"/>
            <a:ext cx="9144000" cy="5436481"/>
          </a:xfrm>
        </p:spPr>
        <p:txBody>
          <a:bodyPr>
            <a:normAutofit/>
          </a:bodyPr>
          <a:lstStyle/>
          <a:p>
            <a:r>
              <a:rPr lang="de-DE" b="1" dirty="0">
                <a:latin typeface="+mn-lt"/>
              </a:rPr>
              <a:t/>
            </a:r>
            <a:br>
              <a:rPr lang="de-DE" b="1" dirty="0">
                <a:latin typeface="+mn-lt"/>
              </a:rPr>
            </a:br>
            <a:r>
              <a:rPr lang="de-DE" b="1" dirty="0" smtClean="0">
                <a:latin typeface="+mn-lt"/>
              </a:rPr>
              <a:t/>
            </a:r>
            <a:br>
              <a:rPr lang="de-DE" b="1" dirty="0" smtClean="0">
                <a:latin typeface="+mn-lt"/>
              </a:rPr>
            </a:br>
            <a:r>
              <a:rPr lang="de-DE" b="1" dirty="0">
                <a:latin typeface="+mn-lt"/>
              </a:rPr>
              <a:t/>
            </a:r>
            <a:br>
              <a:rPr lang="de-DE" b="1" dirty="0">
                <a:latin typeface="+mn-lt"/>
              </a:rPr>
            </a:br>
            <a:endParaRPr lang="de-DE" sz="2700" dirty="0">
              <a:latin typeface="+mn-lt"/>
            </a:endParaRPr>
          </a:p>
        </p:txBody>
      </p:sp>
      <p:sp>
        <p:nvSpPr>
          <p:cNvPr id="4" name="Textfeld 3"/>
          <p:cNvSpPr txBox="1"/>
          <p:nvPr/>
        </p:nvSpPr>
        <p:spPr>
          <a:xfrm>
            <a:off x="2919046" y="334109"/>
            <a:ext cx="487082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Abiotic</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influences</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on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photosynthesis</a:t>
            </a:r>
            <a:endParaRPr kumimoji="0" lang="de-DE"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feld 4"/>
          <p:cNvSpPr txBox="1"/>
          <p:nvPr/>
        </p:nvSpPr>
        <p:spPr>
          <a:xfrm>
            <a:off x="1207338" y="1444003"/>
            <a:ext cx="9062077" cy="29854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Several</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abiotic</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factors</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influence</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the</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rate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of</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photsynthesis</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a:t>
            </a:r>
          </a:p>
          <a:p>
            <a:pPr marL="342900" marR="0" lvl="0" indent="-342900" algn="l" defTabSz="914400" rtl="0" eaLnBrk="1" fontAlgn="auto" latinLnBrk="0" hangingPunct="1">
              <a:lnSpc>
                <a:spcPct val="100000"/>
              </a:lnSpc>
              <a:spcBef>
                <a:spcPts val="0"/>
              </a:spcBef>
              <a:spcAft>
                <a:spcPts val="1200"/>
              </a:spcAft>
              <a:buClrTx/>
              <a:buSzTx/>
              <a:buFont typeface="+mj-lt"/>
              <a:buAutoNum type="arabicPeriod"/>
              <a:tabLst/>
              <a:defRPr/>
            </a:pPr>
            <a:r>
              <a:rPr kumimoji="0" lang="de-DE" sz="2400" b="0" i="0" u="none" strike="noStrike" kern="1200" cap="none" spc="0" normalizeH="0" baseline="0" noProof="0" dirty="0" smtClean="0">
                <a:ln>
                  <a:noFill/>
                </a:ln>
                <a:solidFill>
                  <a:prstClr val="black"/>
                </a:solidFill>
                <a:effectLst/>
                <a:uLnTx/>
                <a:uFillTx/>
                <a:latin typeface="Calibri" panose="020F0502020204030204"/>
                <a:ea typeface="+mn-ea"/>
                <a:cs typeface="+mn-cs"/>
              </a:rPr>
              <a:t>Light – </a:t>
            </a:r>
            <a:r>
              <a:rPr kumimoji="0" lang="de-DE" sz="2400" b="0" i="0" u="none" strike="noStrike" kern="1200" cap="none" spc="0" normalizeH="0" baseline="0" noProof="0" dirty="0" err="1" smtClean="0">
                <a:ln>
                  <a:noFill/>
                </a:ln>
                <a:solidFill>
                  <a:prstClr val="black"/>
                </a:solidFill>
                <a:effectLst/>
                <a:uLnTx/>
                <a:uFillTx/>
                <a:latin typeface="Calibri" panose="020F0502020204030204"/>
                <a:ea typeface="+mn-ea"/>
                <a:cs typeface="+mn-cs"/>
              </a:rPr>
              <a:t>driving</a:t>
            </a:r>
            <a:r>
              <a:rPr kumimoji="0" lang="de-DE" sz="24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0" i="0" u="none" strike="noStrike" kern="1200" cap="none" spc="0" normalizeH="0" baseline="0" noProof="0" dirty="0" err="1" smtClean="0">
                <a:ln>
                  <a:noFill/>
                </a:ln>
                <a:solidFill>
                  <a:prstClr val="black"/>
                </a:solidFill>
                <a:effectLst/>
                <a:uLnTx/>
                <a:uFillTx/>
                <a:latin typeface="Calibri" panose="020F0502020204030204"/>
                <a:ea typeface="+mn-ea"/>
                <a:cs typeface="+mn-cs"/>
              </a:rPr>
              <a:t>force</a:t>
            </a:r>
            <a:endParaRPr kumimoji="0" lang="de-DE" sz="24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342900" indent="-342900">
              <a:spcAft>
                <a:spcPts val="1200"/>
              </a:spcAft>
              <a:buFont typeface="+mj-lt"/>
              <a:buAutoNum type="arabicPeriod"/>
            </a:pPr>
            <a:r>
              <a:rPr lang="de-DE" sz="2400" dirty="0" err="1">
                <a:solidFill>
                  <a:prstClr val="black"/>
                </a:solidFill>
              </a:rPr>
              <a:t>Water</a:t>
            </a:r>
            <a:r>
              <a:rPr lang="de-DE" sz="2400" dirty="0">
                <a:solidFill>
                  <a:prstClr val="black"/>
                </a:solidFill>
              </a:rPr>
              <a:t> – </a:t>
            </a:r>
            <a:r>
              <a:rPr lang="de-DE" sz="2400" dirty="0" err="1">
                <a:solidFill>
                  <a:prstClr val="black"/>
                </a:solidFill>
              </a:rPr>
              <a:t>influence</a:t>
            </a:r>
            <a:r>
              <a:rPr lang="de-DE" sz="2400" dirty="0">
                <a:solidFill>
                  <a:prstClr val="black"/>
                </a:solidFill>
              </a:rPr>
              <a:t> on </a:t>
            </a:r>
            <a:r>
              <a:rPr lang="de-DE" sz="2400" dirty="0" err="1">
                <a:solidFill>
                  <a:prstClr val="black"/>
                </a:solidFill>
              </a:rPr>
              <a:t>stomatal</a:t>
            </a:r>
            <a:r>
              <a:rPr lang="de-DE" sz="2400" dirty="0">
                <a:solidFill>
                  <a:prstClr val="black"/>
                </a:solidFill>
              </a:rPr>
              <a:t> </a:t>
            </a:r>
            <a:r>
              <a:rPr lang="de-DE" sz="2400" dirty="0" err="1" smtClean="0">
                <a:solidFill>
                  <a:prstClr val="black"/>
                </a:solidFill>
              </a:rPr>
              <a:t>conductance</a:t>
            </a:r>
            <a:endParaRPr kumimoji="0" lang="de-DE" sz="2400" i="0" u="none" strike="noStrike" kern="1200" cap="none" spc="0" normalizeH="0" baseline="0" noProof="0" dirty="0">
              <a:ln>
                <a:noFill/>
              </a:ln>
              <a:solidFill>
                <a:prstClr val="black"/>
              </a:solidFill>
              <a:effectLst/>
              <a:uLnTx/>
              <a:uFillTx/>
              <a:latin typeface="Calibri" panose="020F0502020204030204"/>
            </a:endParaRPr>
          </a:p>
          <a:p>
            <a:pPr marL="342900" marR="0" lvl="0" indent="-342900" algn="l" defTabSz="914400" rtl="0" eaLnBrk="1" fontAlgn="auto" latinLnBrk="0" hangingPunct="1">
              <a:lnSpc>
                <a:spcPct val="100000"/>
              </a:lnSpc>
              <a:spcBef>
                <a:spcPts val="0"/>
              </a:spcBef>
              <a:spcAft>
                <a:spcPts val="1200"/>
              </a:spcAft>
              <a:buClrTx/>
              <a:buSzTx/>
              <a:buFont typeface="+mj-lt"/>
              <a:buAutoNum type="arabicPeriod"/>
              <a:tabLst/>
              <a:defRPr/>
            </a:pPr>
            <a:r>
              <a:rPr kumimoji="0" lang="de-DE" sz="2800" b="1" i="0" u="none" strike="noStrike" kern="1200" cap="none" spc="0" normalizeH="0" baseline="0" noProof="0" dirty="0" smtClean="0">
                <a:ln>
                  <a:noFill/>
                </a:ln>
                <a:solidFill>
                  <a:prstClr val="black"/>
                </a:solidFill>
                <a:effectLst/>
                <a:uLnTx/>
                <a:uFillTx/>
                <a:latin typeface="Calibri" panose="020F0502020204030204"/>
                <a:ea typeface="+mn-ea"/>
                <a:cs typeface="+mn-cs"/>
              </a:rPr>
              <a:t>CO2 – „</a:t>
            </a:r>
            <a:r>
              <a:rPr kumimoji="0" lang="de-DE" sz="2800" b="1" i="0" u="none" strike="noStrike" kern="1200" cap="none" spc="0" normalizeH="0" baseline="0" noProof="0" dirty="0" err="1" smtClean="0">
                <a:ln>
                  <a:noFill/>
                </a:ln>
                <a:solidFill>
                  <a:prstClr val="black"/>
                </a:solidFill>
                <a:effectLst/>
                <a:uLnTx/>
                <a:uFillTx/>
                <a:latin typeface="Calibri" panose="020F0502020204030204"/>
                <a:ea typeface="+mn-ea"/>
                <a:cs typeface="+mn-cs"/>
              </a:rPr>
              <a:t>raw</a:t>
            </a:r>
            <a:r>
              <a:rPr kumimoji="0" lang="de-DE" sz="2800" b="1" i="0" u="none" strike="noStrike" kern="1200" cap="none" spc="0" normalizeH="0" baseline="0" noProof="0" dirty="0" smtClean="0">
                <a:ln>
                  <a:noFill/>
                </a:ln>
                <a:solidFill>
                  <a:prstClr val="black"/>
                </a:solidFill>
                <a:effectLst/>
                <a:uLnTx/>
                <a:uFillTx/>
                <a:latin typeface="Calibri" panose="020F0502020204030204"/>
                <a:ea typeface="+mn-ea"/>
                <a:cs typeface="+mn-cs"/>
              </a:rPr>
              <a:t> material“</a:t>
            </a:r>
          </a:p>
          <a:p>
            <a:pPr marL="342900" marR="0" lvl="0" indent="-342900" algn="l" defTabSz="914400" rtl="0" eaLnBrk="1" fontAlgn="auto" latinLnBrk="0" hangingPunct="1">
              <a:lnSpc>
                <a:spcPct val="100000"/>
              </a:lnSpc>
              <a:spcBef>
                <a:spcPts val="0"/>
              </a:spcBef>
              <a:spcAft>
                <a:spcPts val="1200"/>
              </a:spcAft>
              <a:buClrTx/>
              <a:buSzTx/>
              <a:buFont typeface="+mj-lt"/>
              <a:buAutoNum type="arabicPeriod"/>
              <a:tabLst/>
              <a:defRPr/>
            </a:pPr>
            <a:r>
              <a:rPr kumimoji="0" lang="de-DE" sz="2400" b="0" i="0" u="none" strike="noStrike" kern="1200" cap="none" spc="0" normalizeH="0" baseline="0" noProof="0" dirty="0" err="1" smtClean="0">
                <a:ln>
                  <a:noFill/>
                </a:ln>
                <a:solidFill>
                  <a:prstClr val="black"/>
                </a:solidFill>
                <a:effectLst/>
                <a:uLnTx/>
                <a:uFillTx/>
                <a:latin typeface="Calibri" panose="020F0502020204030204"/>
                <a:ea typeface="+mn-ea"/>
                <a:cs typeface="+mn-cs"/>
              </a:rPr>
              <a:t>Temperature</a:t>
            </a:r>
            <a:r>
              <a:rPr kumimoji="0" lang="de-DE" sz="2400" b="0" i="0" u="none" strike="noStrike" kern="1200" cap="none" spc="0" normalizeH="0" baseline="0" noProof="0" dirty="0" smtClean="0">
                <a:ln>
                  <a:noFill/>
                </a:ln>
                <a:solidFill>
                  <a:prstClr val="black"/>
                </a:solidFill>
                <a:effectLst/>
                <a:uLnTx/>
                <a:uFillTx/>
                <a:latin typeface="Calibri" panose="020F0502020204030204"/>
                <a:ea typeface="+mn-ea"/>
                <a:cs typeface="+mn-cs"/>
              </a:rPr>
              <a:t> – </a:t>
            </a:r>
            <a:r>
              <a:rPr kumimoji="0" lang="de-DE" sz="2400" b="0" i="0" u="none" strike="noStrike" kern="1200" cap="none" spc="0" normalizeH="0" baseline="0" noProof="0" dirty="0" err="1" smtClean="0">
                <a:ln>
                  <a:noFill/>
                </a:ln>
                <a:solidFill>
                  <a:prstClr val="black"/>
                </a:solidFill>
                <a:effectLst/>
                <a:uLnTx/>
                <a:uFillTx/>
                <a:latin typeface="Calibri" panose="020F0502020204030204"/>
                <a:ea typeface="+mn-ea"/>
                <a:cs typeface="+mn-cs"/>
              </a:rPr>
              <a:t>operating</a:t>
            </a:r>
            <a:r>
              <a:rPr kumimoji="0" lang="de-DE" sz="24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0" i="0" u="none" strike="noStrike" kern="1200" cap="none" spc="0" normalizeH="0" baseline="0" noProof="0" dirty="0" err="1" smtClean="0">
                <a:ln>
                  <a:noFill/>
                </a:ln>
                <a:solidFill>
                  <a:prstClr val="black"/>
                </a:solidFill>
                <a:effectLst/>
                <a:uLnTx/>
                <a:uFillTx/>
                <a:latin typeface="Calibri" panose="020F0502020204030204"/>
                <a:ea typeface="+mn-ea"/>
                <a:cs typeface="+mn-cs"/>
              </a:rPr>
              <a:t>temperature</a:t>
            </a:r>
            <a:r>
              <a:rPr kumimoji="0" lang="de-DE" sz="24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0" i="0" u="none" strike="noStrike" kern="1200" cap="none" spc="0" normalizeH="0" baseline="0" noProof="0" dirty="0" err="1" smtClean="0">
                <a:ln>
                  <a:noFill/>
                </a:ln>
                <a:solidFill>
                  <a:prstClr val="black"/>
                </a:solidFill>
                <a:effectLst/>
                <a:uLnTx/>
                <a:uFillTx/>
                <a:latin typeface="Calibri" panose="020F0502020204030204"/>
                <a:ea typeface="+mn-ea"/>
                <a:cs typeface="+mn-cs"/>
              </a:rPr>
              <a:t>of</a:t>
            </a:r>
            <a:r>
              <a:rPr kumimoji="0" lang="de-DE" sz="24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0" i="0" u="none" strike="noStrike" kern="1200" cap="none" spc="0" normalizeH="0" baseline="0" noProof="0" dirty="0" err="1" smtClean="0">
                <a:ln>
                  <a:noFill/>
                </a:ln>
                <a:solidFill>
                  <a:prstClr val="black"/>
                </a:solidFill>
                <a:effectLst/>
                <a:uLnTx/>
                <a:uFillTx/>
                <a:latin typeface="Calibri" panose="020F0502020204030204"/>
                <a:ea typeface="+mn-ea"/>
                <a:cs typeface="+mn-cs"/>
              </a:rPr>
              <a:t>enzymes</a:t>
            </a:r>
            <a:r>
              <a:rPr kumimoji="0" lang="de-DE" sz="24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0" i="0" u="none" strike="noStrike" kern="1200" cap="none" spc="0" normalizeH="0" baseline="0" noProof="0" dirty="0" err="1" smtClean="0">
                <a:ln>
                  <a:noFill/>
                </a:ln>
                <a:solidFill>
                  <a:prstClr val="black"/>
                </a:solidFill>
                <a:effectLst/>
                <a:uLnTx/>
                <a:uFillTx/>
                <a:latin typeface="Calibri" panose="020F0502020204030204"/>
                <a:ea typeface="+mn-ea"/>
                <a:cs typeface="+mn-cs"/>
              </a:rPr>
              <a:t>changes</a:t>
            </a:r>
            <a:r>
              <a:rPr kumimoji="0" lang="de-DE" sz="2400" b="0" i="0" u="none" strike="noStrike" kern="1200" cap="none" spc="0" normalizeH="0" baseline="0" noProof="0" dirty="0" smtClean="0">
                <a:ln>
                  <a:noFill/>
                </a:ln>
                <a:solidFill>
                  <a:prstClr val="black"/>
                </a:solidFill>
                <a:effectLst/>
                <a:uLnTx/>
                <a:uFillTx/>
                <a:latin typeface="Calibri" panose="020F0502020204030204"/>
                <a:ea typeface="+mn-ea"/>
                <a:cs typeface="+mn-cs"/>
              </a:rPr>
              <a:t> in sink-</a:t>
            </a:r>
            <a:r>
              <a:rPr kumimoji="0" lang="de-DE" sz="2400" b="0" i="0" u="none" strike="noStrike" kern="1200" cap="none" spc="0" normalizeH="0" baseline="0" noProof="0" dirty="0" err="1" smtClean="0">
                <a:ln>
                  <a:noFill/>
                </a:ln>
                <a:solidFill>
                  <a:prstClr val="black"/>
                </a:solidFill>
                <a:effectLst/>
                <a:uLnTx/>
                <a:uFillTx/>
                <a:latin typeface="Calibri" panose="020F0502020204030204"/>
                <a:ea typeface="+mn-ea"/>
                <a:cs typeface="+mn-cs"/>
              </a:rPr>
              <a:t>strengths</a:t>
            </a:r>
            <a:endParaRPr kumimoji="0" lang="de-DE" sz="24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5744F-E677-42CC-8971-3B32B699ADB5}" type="slidenum">
              <a:rPr kumimoji="0" lang="de-DE" sz="18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de-DE" sz="18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2178932"/>
      </p:ext>
    </p:extLst>
  </p:cSld>
  <p:clrMapOvr>
    <a:masterClrMapping/>
  </p:clrMapOvr>
  <mc:AlternateContent xmlns:mc="http://schemas.openxmlformats.org/markup-compatibility/2006" xmlns:p14="http://schemas.microsoft.com/office/powerpoint/2010/main">
    <mc:Choice Requires="p14">
      <p:transition spd="slow" p14:dur="2000" advTm="52381"/>
    </mc:Choice>
    <mc:Fallback xmlns="">
      <p:transition spd="slow" advTm="52381"/>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2666998" y="-2666998"/>
            <a:ext cx="6858003" cy="12192000"/>
          </a:xfrm>
          <a:prstGeom prst="rect">
            <a:avLst/>
          </a:prstGeom>
        </p:spPr>
      </p:pic>
      <p:sp>
        <p:nvSpPr>
          <p:cNvPr id="4" name="Textfeld 3"/>
          <p:cNvSpPr txBox="1"/>
          <p:nvPr/>
        </p:nvSpPr>
        <p:spPr>
          <a:xfrm>
            <a:off x="1709164" y="350792"/>
            <a:ext cx="4711033" cy="461665"/>
          </a:xfrm>
          <a:prstGeom prst="rect">
            <a:avLst/>
          </a:prstGeom>
          <a:noFill/>
        </p:spPr>
        <p:txBody>
          <a:bodyPr wrap="none" rtlCol="0">
            <a:spAutoFit/>
          </a:bodyPr>
          <a:lstStyle/>
          <a:p>
            <a:r>
              <a:rPr lang="de-DE" sz="2400" b="1" dirty="0" smtClean="0"/>
              <a:t>Light </a:t>
            </a:r>
            <a:r>
              <a:rPr lang="de-DE" sz="2400" b="1" dirty="0" err="1" smtClean="0"/>
              <a:t>absorption</a:t>
            </a:r>
            <a:r>
              <a:rPr lang="de-DE" sz="2400" b="1" dirty="0" smtClean="0"/>
              <a:t> </a:t>
            </a:r>
            <a:r>
              <a:rPr lang="de-DE" sz="2400" b="1" dirty="0" err="1" smtClean="0"/>
              <a:t>of</a:t>
            </a:r>
            <a:r>
              <a:rPr lang="de-DE" sz="2400" b="1" dirty="0" smtClean="0"/>
              <a:t> </a:t>
            </a:r>
            <a:r>
              <a:rPr lang="de-DE" sz="2400" b="1" dirty="0" err="1" smtClean="0"/>
              <a:t>the</a:t>
            </a:r>
            <a:r>
              <a:rPr lang="de-DE" sz="2400" b="1" dirty="0" smtClean="0"/>
              <a:t> </a:t>
            </a:r>
            <a:r>
              <a:rPr lang="de-DE" sz="2400" b="1" dirty="0" err="1" smtClean="0"/>
              <a:t>chlorophylls</a:t>
            </a:r>
            <a:endParaRPr lang="de-DE" sz="2400" b="1" dirty="0"/>
          </a:p>
        </p:txBody>
      </p:sp>
      <p:pic>
        <p:nvPicPr>
          <p:cNvPr id="5" name="Grafi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6291" y="812457"/>
            <a:ext cx="8424924" cy="5507866"/>
          </a:xfrm>
          <a:prstGeom prst="rect">
            <a:avLst/>
          </a:prstGeom>
        </p:spPr>
      </p:pic>
      <p:cxnSp>
        <p:nvCxnSpPr>
          <p:cNvPr id="12" name="Gerade Verbindung mit Pfeil 11"/>
          <p:cNvCxnSpPr/>
          <p:nvPr/>
        </p:nvCxnSpPr>
        <p:spPr>
          <a:xfrm flipH="1">
            <a:off x="2897579" y="6567055"/>
            <a:ext cx="6373201"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1611586" y="6382389"/>
            <a:ext cx="1300869" cy="369332"/>
          </a:xfrm>
          <a:prstGeom prst="rect">
            <a:avLst/>
          </a:prstGeom>
          <a:noFill/>
        </p:spPr>
        <p:txBody>
          <a:bodyPr wrap="none" rtlCol="0">
            <a:spAutoFit/>
          </a:bodyPr>
          <a:lstStyle/>
          <a:p>
            <a:r>
              <a:rPr lang="de-DE" b="1" dirty="0" smtClean="0">
                <a:solidFill>
                  <a:srgbClr val="FF0000"/>
                </a:solidFill>
              </a:rPr>
              <a:t>high </a:t>
            </a:r>
            <a:r>
              <a:rPr lang="de-DE" b="1" dirty="0" err="1" smtClean="0">
                <a:solidFill>
                  <a:srgbClr val="FF0000"/>
                </a:solidFill>
              </a:rPr>
              <a:t>energy</a:t>
            </a:r>
            <a:endParaRPr lang="de-DE" b="1" dirty="0">
              <a:solidFill>
                <a:srgbClr val="FF0000"/>
              </a:solidFill>
            </a:endParaRPr>
          </a:p>
        </p:txBody>
      </p:sp>
      <p:sp>
        <p:nvSpPr>
          <p:cNvPr id="14" name="Rechteck 13"/>
          <p:cNvSpPr/>
          <p:nvPr/>
        </p:nvSpPr>
        <p:spPr>
          <a:xfrm>
            <a:off x="5445565" y="3244334"/>
            <a:ext cx="1300869" cy="369332"/>
          </a:xfrm>
          <a:prstGeom prst="rect">
            <a:avLst/>
          </a:prstGeom>
        </p:spPr>
        <p:txBody>
          <a:bodyPr wrap="none">
            <a:spAutoFit/>
          </a:bodyPr>
          <a:lstStyle/>
          <a:p>
            <a:r>
              <a:rPr lang="de-DE" b="1" dirty="0">
                <a:solidFill>
                  <a:srgbClr val="FF0000"/>
                </a:solidFill>
              </a:rPr>
              <a:t>high </a:t>
            </a:r>
            <a:r>
              <a:rPr lang="de-DE" b="1" dirty="0" err="1">
                <a:solidFill>
                  <a:srgbClr val="FF0000"/>
                </a:solidFill>
              </a:rPr>
              <a:t>energy</a:t>
            </a:r>
            <a:endParaRPr lang="de-DE" b="1" dirty="0">
              <a:solidFill>
                <a:srgbClr val="FF0000"/>
              </a:solidFill>
            </a:endParaRPr>
          </a:p>
        </p:txBody>
      </p:sp>
      <p:sp>
        <p:nvSpPr>
          <p:cNvPr id="15" name="Textfeld 14"/>
          <p:cNvSpPr txBox="1"/>
          <p:nvPr/>
        </p:nvSpPr>
        <p:spPr>
          <a:xfrm>
            <a:off x="9270780" y="6367823"/>
            <a:ext cx="1239506" cy="369332"/>
          </a:xfrm>
          <a:prstGeom prst="rect">
            <a:avLst/>
          </a:prstGeom>
          <a:noFill/>
        </p:spPr>
        <p:txBody>
          <a:bodyPr wrap="none" rtlCol="0">
            <a:spAutoFit/>
          </a:bodyPr>
          <a:lstStyle/>
          <a:p>
            <a:r>
              <a:rPr lang="de-DE" b="1" dirty="0" err="1" smtClean="0">
                <a:solidFill>
                  <a:srgbClr val="FF0000"/>
                </a:solidFill>
              </a:rPr>
              <a:t>low</a:t>
            </a:r>
            <a:r>
              <a:rPr lang="de-DE" b="1" dirty="0" smtClean="0">
                <a:solidFill>
                  <a:srgbClr val="FF0000"/>
                </a:solidFill>
              </a:rPr>
              <a:t> </a:t>
            </a:r>
            <a:r>
              <a:rPr lang="de-DE" b="1" dirty="0" err="1" smtClean="0">
                <a:solidFill>
                  <a:srgbClr val="FF0000"/>
                </a:solidFill>
              </a:rPr>
              <a:t>energy</a:t>
            </a:r>
            <a:endParaRPr lang="de-DE" b="1" dirty="0">
              <a:solidFill>
                <a:srgbClr val="FF0000"/>
              </a:solidFill>
            </a:endParaRPr>
          </a:p>
        </p:txBody>
      </p:sp>
      <p:sp>
        <p:nvSpPr>
          <p:cNvPr id="17" name="Foliennummernplatzhalter 16"/>
          <p:cNvSpPr>
            <a:spLocks noGrp="1"/>
          </p:cNvSpPr>
          <p:nvPr>
            <p:ph type="sldNum" sz="quarter" idx="12"/>
          </p:nvPr>
        </p:nvSpPr>
        <p:spPr/>
        <p:txBody>
          <a:bodyPr/>
          <a:lstStyle/>
          <a:p>
            <a:r>
              <a:rPr lang="de-DE" dirty="0" smtClean="0"/>
              <a:t>5</a:t>
            </a:r>
            <a:endParaRPr lang="de-DE" dirty="0"/>
          </a:p>
        </p:txBody>
      </p:sp>
    </p:spTree>
    <p:extLst>
      <p:ext uri="{BB962C8B-B14F-4D97-AF65-F5344CB8AC3E}">
        <p14:creationId xmlns:p14="http://schemas.microsoft.com/office/powerpoint/2010/main" val="3041506593"/>
      </p:ext>
    </p:extLst>
  </p:cSld>
  <p:clrMapOvr>
    <a:masterClrMapping/>
  </p:clrMapOvr>
  <mc:AlternateContent xmlns:mc="http://schemas.openxmlformats.org/markup-compatibility/2006" xmlns:p14="http://schemas.microsoft.com/office/powerpoint/2010/main">
    <mc:Choice Requires="p14">
      <p:transition spd="slow" p14:dur="2000" advTm="65479"/>
    </mc:Choice>
    <mc:Fallback xmlns="">
      <p:transition spd="slow" advTm="65479"/>
    </mc:Fallback>
  </mc:AlternateContent>
  <p:timing>
    <p:tnLst>
      <p:par>
        <p:cTn id="1" dur="indefinite" restart="never" nodeType="tmRoot"/>
      </p:par>
    </p:tnLst>
  </p:timing>
  <p:extLst mod="1"/>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afik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2666999" y="-2667003"/>
            <a:ext cx="6858003" cy="12192000"/>
          </a:xfrm>
          <a:prstGeom prst="rect">
            <a:avLst/>
          </a:prstGeom>
        </p:spPr>
      </p:pic>
      <p:grpSp>
        <p:nvGrpSpPr>
          <p:cNvPr id="24" name="Gruppieren 23"/>
          <p:cNvGrpSpPr/>
          <p:nvPr/>
        </p:nvGrpSpPr>
        <p:grpSpPr>
          <a:xfrm>
            <a:off x="2444893" y="1382251"/>
            <a:ext cx="6491201" cy="4605490"/>
            <a:chOff x="2444893" y="1382251"/>
            <a:chExt cx="6491201" cy="4605490"/>
          </a:xfrm>
        </p:grpSpPr>
        <p:grpSp>
          <p:nvGrpSpPr>
            <p:cNvPr id="41" name="Gruppieren 40"/>
            <p:cNvGrpSpPr/>
            <p:nvPr/>
          </p:nvGrpSpPr>
          <p:grpSpPr>
            <a:xfrm>
              <a:off x="2444893" y="1382251"/>
              <a:ext cx="6491201" cy="4605490"/>
              <a:chOff x="2444893" y="1983826"/>
              <a:chExt cx="6491201" cy="4605490"/>
            </a:xfrm>
          </p:grpSpPr>
          <p:grpSp>
            <p:nvGrpSpPr>
              <p:cNvPr id="32" name="Gruppieren 31"/>
              <p:cNvGrpSpPr/>
              <p:nvPr/>
            </p:nvGrpSpPr>
            <p:grpSpPr>
              <a:xfrm>
                <a:off x="2725906" y="1983826"/>
                <a:ext cx="6210188" cy="4599475"/>
                <a:chOff x="2725906" y="1983826"/>
                <a:chExt cx="6210188" cy="4599475"/>
              </a:xfrm>
            </p:grpSpPr>
            <p:grpSp>
              <p:nvGrpSpPr>
                <p:cNvPr id="21" name="Gruppieren 20"/>
                <p:cNvGrpSpPr/>
                <p:nvPr/>
              </p:nvGrpSpPr>
              <p:grpSpPr>
                <a:xfrm>
                  <a:off x="2725906" y="1983826"/>
                  <a:ext cx="6210188" cy="4599475"/>
                  <a:chOff x="2725906" y="1983826"/>
                  <a:chExt cx="6210188" cy="4599475"/>
                </a:xfrm>
              </p:grpSpPr>
              <p:grpSp>
                <p:nvGrpSpPr>
                  <p:cNvPr id="28" name="Gruppieren 27"/>
                  <p:cNvGrpSpPr/>
                  <p:nvPr/>
                </p:nvGrpSpPr>
                <p:grpSpPr>
                  <a:xfrm>
                    <a:off x="2725906" y="1983826"/>
                    <a:ext cx="6210188" cy="4599475"/>
                    <a:chOff x="2725906" y="1983826"/>
                    <a:chExt cx="6210188" cy="4599475"/>
                  </a:xfrm>
                </p:grpSpPr>
                <p:grpSp>
                  <p:nvGrpSpPr>
                    <p:cNvPr id="20" name="Gruppieren 19"/>
                    <p:cNvGrpSpPr/>
                    <p:nvPr/>
                  </p:nvGrpSpPr>
                  <p:grpSpPr>
                    <a:xfrm>
                      <a:off x="2725906" y="1983826"/>
                      <a:ext cx="6210188" cy="4599475"/>
                      <a:chOff x="2725906" y="1983826"/>
                      <a:chExt cx="6210188" cy="4599475"/>
                    </a:xfrm>
                  </p:grpSpPr>
                  <p:grpSp>
                    <p:nvGrpSpPr>
                      <p:cNvPr id="18" name="Gruppieren 17"/>
                      <p:cNvGrpSpPr/>
                      <p:nvPr/>
                    </p:nvGrpSpPr>
                    <p:grpSpPr>
                      <a:xfrm>
                        <a:off x="2725906" y="1983826"/>
                        <a:ext cx="6210188" cy="4599475"/>
                        <a:chOff x="2725906" y="1983826"/>
                        <a:chExt cx="6210188" cy="4599475"/>
                      </a:xfrm>
                    </p:grpSpPr>
                    <p:pic>
                      <p:nvPicPr>
                        <p:cNvPr id="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5906" y="1983826"/>
                          <a:ext cx="6210188" cy="4599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feld 1"/>
                        <p:cNvSpPr txBox="1"/>
                        <p:nvPr/>
                      </p:nvSpPr>
                      <p:spPr>
                        <a:xfrm>
                          <a:off x="2759416" y="2176004"/>
                          <a:ext cx="336874" cy="461665"/>
                        </a:xfrm>
                        <a:prstGeom prst="rect">
                          <a:avLst/>
                        </a:prstGeom>
                        <a:solidFill>
                          <a:schemeClr val="bg1"/>
                        </a:solidFill>
                      </p:spPr>
                      <p:txBody>
                        <a:bodyPr wrap="square" rtlCol="0">
                          <a:spAutoFit/>
                        </a:bodyPr>
                        <a:lstStyle/>
                        <a:p>
                          <a:r>
                            <a:rPr lang="de-DE" sz="2400" dirty="0"/>
                            <a:t>A</a:t>
                          </a:r>
                        </a:p>
                      </p:txBody>
                    </p:sp>
                    <p:sp>
                      <p:nvSpPr>
                        <p:cNvPr id="16" name="Textfeld 15"/>
                        <p:cNvSpPr txBox="1"/>
                        <p:nvPr/>
                      </p:nvSpPr>
                      <p:spPr>
                        <a:xfrm>
                          <a:off x="2771667" y="2788071"/>
                          <a:ext cx="336874" cy="461665"/>
                        </a:xfrm>
                        <a:prstGeom prst="rect">
                          <a:avLst/>
                        </a:prstGeom>
                        <a:solidFill>
                          <a:schemeClr val="bg1"/>
                        </a:solidFill>
                      </p:spPr>
                      <p:txBody>
                        <a:bodyPr wrap="square" rtlCol="0">
                          <a:spAutoFit/>
                        </a:bodyPr>
                        <a:lstStyle/>
                        <a:p>
                          <a:r>
                            <a:rPr lang="de-DE" sz="2400" dirty="0"/>
                            <a:t>A</a:t>
                          </a:r>
                        </a:p>
                      </p:txBody>
                    </p:sp>
                    <p:sp>
                      <p:nvSpPr>
                        <p:cNvPr id="17" name="Textfeld 16"/>
                        <p:cNvSpPr txBox="1"/>
                        <p:nvPr/>
                      </p:nvSpPr>
                      <p:spPr>
                        <a:xfrm>
                          <a:off x="2759416" y="3342941"/>
                          <a:ext cx="336874" cy="461665"/>
                        </a:xfrm>
                        <a:prstGeom prst="rect">
                          <a:avLst/>
                        </a:prstGeom>
                        <a:solidFill>
                          <a:schemeClr val="bg1"/>
                        </a:solidFill>
                      </p:spPr>
                      <p:txBody>
                        <a:bodyPr wrap="square" rtlCol="0">
                          <a:spAutoFit/>
                        </a:bodyPr>
                        <a:lstStyle/>
                        <a:p>
                          <a:r>
                            <a:rPr lang="de-DE" sz="2400" dirty="0"/>
                            <a:t>A</a:t>
                          </a:r>
                        </a:p>
                      </p:txBody>
                    </p:sp>
                  </p:grpSp>
                  <p:sp>
                    <p:nvSpPr>
                      <p:cNvPr id="19" name="Textfeld 18"/>
                      <p:cNvSpPr txBox="1"/>
                      <p:nvPr/>
                    </p:nvSpPr>
                    <p:spPr>
                      <a:xfrm>
                        <a:off x="4354156" y="4463711"/>
                        <a:ext cx="336874" cy="461665"/>
                      </a:xfrm>
                      <a:prstGeom prst="rect">
                        <a:avLst/>
                      </a:prstGeom>
                      <a:solidFill>
                        <a:schemeClr val="bg1"/>
                      </a:solidFill>
                    </p:spPr>
                    <p:txBody>
                      <a:bodyPr wrap="square" rtlCol="0">
                        <a:spAutoFit/>
                      </a:bodyPr>
                      <a:lstStyle/>
                      <a:p>
                        <a:r>
                          <a:rPr lang="de-DE" sz="2400" dirty="0"/>
                          <a:t>A</a:t>
                        </a:r>
                      </a:p>
                    </p:txBody>
                  </p:sp>
                </p:grpSp>
                <p:cxnSp>
                  <p:nvCxnSpPr>
                    <p:cNvPr id="22" name="Gerader Verbinder 21"/>
                    <p:cNvCxnSpPr/>
                    <p:nvPr/>
                  </p:nvCxnSpPr>
                  <p:spPr>
                    <a:xfrm flipV="1">
                      <a:off x="4348361" y="4446325"/>
                      <a:ext cx="258644" cy="2328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r Verbinder 25"/>
                    <p:cNvCxnSpPr/>
                    <p:nvPr/>
                  </p:nvCxnSpPr>
                  <p:spPr>
                    <a:xfrm>
                      <a:off x="4356970" y="4832384"/>
                      <a:ext cx="3648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feld 2"/>
                  <p:cNvSpPr txBox="1"/>
                  <p:nvPr/>
                </p:nvSpPr>
                <p:spPr>
                  <a:xfrm>
                    <a:off x="3048689" y="2954154"/>
                    <a:ext cx="535724" cy="369332"/>
                  </a:xfrm>
                  <a:prstGeom prst="rect">
                    <a:avLst/>
                  </a:prstGeom>
                  <a:solidFill>
                    <a:schemeClr val="bg1"/>
                  </a:solidFill>
                </p:spPr>
                <p:txBody>
                  <a:bodyPr wrap="none" rtlCol="0">
                    <a:spAutoFit/>
                  </a:bodyPr>
                  <a:lstStyle/>
                  <a:p>
                    <a:r>
                      <a:rPr lang="de-DE" b="1" dirty="0" smtClean="0"/>
                      <a:t>400</a:t>
                    </a:r>
                    <a:endParaRPr lang="de-DE" b="1" dirty="0"/>
                  </a:p>
                </p:txBody>
              </p:sp>
            </p:grpSp>
            <p:sp>
              <p:nvSpPr>
                <p:cNvPr id="27" name="Rechteck 26"/>
                <p:cNvSpPr/>
                <p:nvPr/>
              </p:nvSpPr>
              <p:spPr>
                <a:xfrm>
                  <a:off x="5634837" y="3555241"/>
                  <a:ext cx="813260" cy="333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Rechteck 30"/>
                <p:cNvSpPr/>
                <p:nvPr/>
              </p:nvSpPr>
              <p:spPr>
                <a:xfrm>
                  <a:off x="6306207" y="3807372"/>
                  <a:ext cx="1986455" cy="370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37" name="Textfeld 36"/>
              <p:cNvSpPr txBox="1"/>
              <p:nvPr/>
            </p:nvSpPr>
            <p:spPr>
              <a:xfrm rot="16200000">
                <a:off x="326814" y="4101905"/>
                <a:ext cx="4605490" cy="369332"/>
              </a:xfrm>
              <a:prstGeom prst="rect">
                <a:avLst/>
              </a:prstGeom>
              <a:solidFill>
                <a:schemeClr val="bg1"/>
              </a:solidFill>
            </p:spPr>
            <p:txBody>
              <a:bodyPr wrap="square" rtlCol="0">
                <a:spAutoFit/>
              </a:bodyPr>
              <a:lstStyle/>
              <a:p>
                <a:r>
                  <a:rPr lang="de-DE" dirty="0" smtClean="0"/>
                  <a:t>                                  CO2 gas </a:t>
                </a:r>
                <a:r>
                  <a:rPr lang="de-DE" dirty="0" err="1" smtClean="0"/>
                  <a:t>exchange</a:t>
                </a:r>
                <a:r>
                  <a:rPr lang="de-DE" dirty="0" smtClean="0"/>
                  <a:t>                                                    </a:t>
                </a:r>
                <a:endParaRPr lang="de-DE" dirty="0"/>
              </a:p>
            </p:txBody>
          </p:sp>
        </p:grpSp>
        <p:sp>
          <p:nvSpPr>
            <p:cNvPr id="23" name="Rechteck 22"/>
            <p:cNvSpPr/>
            <p:nvPr/>
          </p:nvSpPr>
          <p:spPr>
            <a:xfrm>
              <a:off x="2814213" y="2860158"/>
              <a:ext cx="620103" cy="3428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Rechteck 37"/>
            <p:cNvSpPr/>
            <p:nvPr/>
          </p:nvSpPr>
          <p:spPr>
            <a:xfrm>
              <a:off x="3620670" y="2751669"/>
              <a:ext cx="1732103" cy="3428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Rechteck 41"/>
            <p:cNvSpPr/>
            <p:nvPr/>
          </p:nvSpPr>
          <p:spPr>
            <a:xfrm>
              <a:off x="5135699" y="4940675"/>
              <a:ext cx="620103" cy="3428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5" name="Textfeld 14"/>
          <p:cNvSpPr txBox="1"/>
          <p:nvPr/>
        </p:nvSpPr>
        <p:spPr>
          <a:xfrm>
            <a:off x="2814213" y="307244"/>
            <a:ext cx="5617133" cy="769441"/>
          </a:xfrm>
          <a:prstGeom prst="rect">
            <a:avLst/>
          </a:prstGeom>
          <a:noFill/>
        </p:spPr>
        <p:txBody>
          <a:bodyPr wrap="square" rtlCol="0">
            <a:spAutoFit/>
          </a:bodyPr>
          <a:lstStyle/>
          <a:p>
            <a:r>
              <a:rPr lang="de-DE" sz="2400" b="1" dirty="0" smtClean="0"/>
              <a:t>CO</a:t>
            </a:r>
            <a:r>
              <a:rPr lang="de-DE" sz="2400" b="1" baseline="-25000" dirty="0" smtClean="0"/>
              <a:t>2</a:t>
            </a:r>
            <a:r>
              <a:rPr lang="de-DE" sz="2400" b="1" dirty="0"/>
              <a:t> </a:t>
            </a:r>
            <a:r>
              <a:rPr lang="de-DE" sz="2400" b="1" dirty="0" err="1" smtClean="0"/>
              <a:t>response</a:t>
            </a:r>
            <a:r>
              <a:rPr lang="de-DE" sz="2400" b="1" dirty="0" smtClean="0"/>
              <a:t> </a:t>
            </a:r>
            <a:r>
              <a:rPr lang="de-DE" sz="2400" b="1" dirty="0" err="1" smtClean="0"/>
              <a:t>curve</a:t>
            </a:r>
            <a:r>
              <a:rPr lang="de-DE" sz="2400" b="1" dirty="0" smtClean="0"/>
              <a:t> (A/</a:t>
            </a:r>
            <a:r>
              <a:rPr lang="de-DE" sz="2400" b="1" dirty="0" err="1" smtClean="0"/>
              <a:t>Ci-curve</a:t>
            </a:r>
            <a:r>
              <a:rPr lang="de-DE" sz="2400" b="1" dirty="0" smtClean="0"/>
              <a:t>)</a:t>
            </a:r>
          </a:p>
          <a:p>
            <a:r>
              <a:rPr lang="de-DE" sz="2000" dirty="0" err="1"/>
              <a:t>measured</a:t>
            </a:r>
            <a:r>
              <a:rPr lang="de-DE" sz="2000" dirty="0"/>
              <a:t> at </a:t>
            </a:r>
            <a:r>
              <a:rPr lang="de-DE" sz="2000" dirty="0" err="1"/>
              <a:t>saturating</a:t>
            </a:r>
            <a:r>
              <a:rPr lang="de-DE" sz="2000" dirty="0"/>
              <a:t> light </a:t>
            </a:r>
            <a:r>
              <a:rPr lang="de-DE" sz="2000" dirty="0" err="1" smtClean="0"/>
              <a:t>intensity</a:t>
            </a:r>
            <a:endParaRPr lang="de-DE" sz="2000" dirty="0"/>
          </a:p>
        </p:txBody>
      </p:sp>
      <p:grpSp>
        <p:nvGrpSpPr>
          <p:cNvPr id="30" name="Gruppieren 29"/>
          <p:cNvGrpSpPr/>
          <p:nvPr/>
        </p:nvGrpSpPr>
        <p:grpSpPr>
          <a:xfrm>
            <a:off x="734338" y="1205097"/>
            <a:ext cx="2139824" cy="1200329"/>
            <a:chOff x="734338" y="1806672"/>
            <a:chExt cx="1991568" cy="1200329"/>
          </a:xfrm>
        </p:grpSpPr>
        <p:sp>
          <p:nvSpPr>
            <p:cNvPr id="5" name="Textfeld 4">
              <a:extLst>
                <a:ext uri="{FF2B5EF4-FFF2-40B4-BE49-F238E27FC236}">
                  <a16:creationId xmlns:a16="http://schemas.microsoft.com/office/drawing/2014/main" id="{2AB85F84-97E6-478E-951D-12E95579CDAA}"/>
                </a:ext>
              </a:extLst>
            </p:cNvPr>
            <p:cNvSpPr txBox="1"/>
            <p:nvPr/>
          </p:nvSpPr>
          <p:spPr>
            <a:xfrm>
              <a:off x="734338" y="1806672"/>
              <a:ext cx="1865052" cy="1200329"/>
            </a:xfrm>
            <a:prstGeom prst="rect">
              <a:avLst/>
            </a:prstGeom>
            <a:noFill/>
          </p:spPr>
          <p:txBody>
            <a:bodyPr wrap="square" rtlCol="0">
              <a:spAutoFit/>
            </a:bodyPr>
            <a:lstStyle/>
            <a:p>
              <a:r>
                <a:rPr lang="de-DE" b="1" dirty="0" err="1" smtClean="0">
                  <a:solidFill>
                    <a:srgbClr val="FF0000"/>
                  </a:solidFill>
                </a:rPr>
                <a:t>Carboxylation</a:t>
              </a:r>
              <a:r>
                <a:rPr lang="de-DE" b="1" dirty="0" smtClean="0">
                  <a:solidFill>
                    <a:srgbClr val="FF0000"/>
                  </a:solidFill>
                </a:rPr>
                <a:t> </a:t>
              </a:r>
              <a:r>
                <a:rPr lang="de-DE" b="1" dirty="0" err="1" smtClean="0">
                  <a:solidFill>
                    <a:srgbClr val="FF0000"/>
                  </a:solidFill>
                </a:rPr>
                <a:t>capacity</a:t>
              </a:r>
              <a:endParaRPr lang="de-DE" b="1" dirty="0">
                <a:solidFill>
                  <a:srgbClr val="FF0000"/>
                </a:solidFill>
              </a:endParaRPr>
            </a:p>
            <a:p>
              <a:r>
                <a:rPr lang="de-DE" b="1" dirty="0" smtClean="0">
                  <a:solidFill>
                    <a:srgbClr val="FF0000"/>
                  </a:solidFill>
                </a:rPr>
                <a:t>(light </a:t>
              </a:r>
              <a:r>
                <a:rPr lang="de-DE" b="1" dirty="0" err="1" smtClean="0">
                  <a:solidFill>
                    <a:srgbClr val="FF0000"/>
                  </a:solidFill>
                </a:rPr>
                <a:t>and</a:t>
              </a:r>
              <a:r>
                <a:rPr lang="de-DE" b="1" dirty="0" smtClean="0">
                  <a:solidFill>
                    <a:srgbClr val="FF0000"/>
                  </a:solidFill>
                </a:rPr>
                <a:t>  CO</a:t>
              </a:r>
              <a:r>
                <a:rPr lang="de-DE" b="1" baseline="-25000" dirty="0" smtClean="0">
                  <a:solidFill>
                    <a:srgbClr val="FF0000"/>
                  </a:solidFill>
                </a:rPr>
                <a:t>2</a:t>
              </a:r>
              <a:r>
                <a:rPr lang="de-DE" b="1" dirty="0" smtClean="0">
                  <a:solidFill>
                    <a:srgbClr val="FF0000"/>
                  </a:solidFill>
                </a:rPr>
                <a:t>-saturation)</a:t>
              </a:r>
              <a:endParaRPr lang="de-DE" b="1" dirty="0">
                <a:solidFill>
                  <a:srgbClr val="FF0000"/>
                </a:solidFill>
              </a:endParaRPr>
            </a:p>
          </p:txBody>
        </p:sp>
        <p:cxnSp>
          <p:nvCxnSpPr>
            <p:cNvPr id="7" name="Gerade Verbindung mit Pfeil 6">
              <a:extLst>
                <a:ext uri="{FF2B5EF4-FFF2-40B4-BE49-F238E27FC236}">
                  <a16:creationId xmlns:a16="http://schemas.microsoft.com/office/drawing/2014/main" id="{08296062-81E8-4699-BA1D-05941A9BFF5B}"/>
                </a:ext>
              </a:extLst>
            </p:cNvPr>
            <p:cNvCxnSpPr>
              <a:cxnSpLocks/>
            </p:cNvCxnSpPr>
            <p:nvPr/>
          </p:nvCxnSpPr>
          <p:spPr>
            <a:xfrm>
              <a:off x="1984396" y="2176004"/>
              <a:ext cx="741510" cy="23083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Gruppieren 44"/>
          <p:cNvGrpSpPr/>
          <p:nvPr/>
        </p:nvGrpSpPr>
        <p:grpSpPr>
          <a:xfrm>
            <a:off x="5119670" y="3677470"/>
            <a:ext cx="2808312" cy="369332"/>
            <a:chOff x="5119670" y="4279045"/>
            <a:chExt cx="2808312" cy="369332"/>
          </a:xfrm>
        </p:grpSpPr>
        <p:sp>
          <p:nvSpPr>
            <p:cNvPr id="6" name="Textfeld 5">
              <a:extLst>
                <a:ext uri="{FF2B5EF4-FFF2-40B4-BE49-F238E27FC236}">
                  <a16:creationId xmlns:a16="http://schemas.microsoft.com/office/drawing/2014/main" id="{1AEE3A67-1032-480C-AA5F-EB4BBC0637F8}"/>
                </a:ext>
              </a:extLst>
            </p:cNvPr>
            <p:cNvSpPr txBox="1"/>
            <p:nvPr/>
          </p:nvSpPr>
          <p:spPr>
            <a:xfrm>
              <a:off x="5414858" y="4279045"/>
              <a:ext cx="2513124" cy="369332"/>
            </a:xfrm>
            <a:prstGeom prst="rect">
              <a:avLst/>
            </a:prstGeom>
            <a:solidFill>
              <a:schemeClr val="bg1"/>
            </a:solidFill>
          </p:spPr>
          <p:txBody>
            <a:bodyPr wrap="square" rtlCol="0">
              <a:spAutoFit/>
            </a:bodyPr>
            <a:lstStyle/>
            <a:p>
              <a:r>
                <a:rPr lang="de-DE" b="1" dirty="0" err="1" smtClean="0">
                  <a:solidFill>
                    <a:srgbClr val="FF0000"/>
                  </a:solidFill>
                </a:rPr>
                <a:t>Carboxylation</a:t>
              </a:r>
              <a:r>
                <a:rPr lang="de-DE" b="1" dirty="0" smtClean="0">
                  <a:solidFill>
                    <a:srgbClr val="FF0000"/>
                  </a:solidFill>
                </a:rPr>
                <a:t> </a:t>
              </a:r>
              <a:r>
                <a:rPr lang="de-DE" b="1" dirty="0" err="1" smtClean="0">
                  <a:solidFill>
                    <a:srgbClr val="FF0000"/>
                  </a:solidFill>
                </a:rPr>
                <a:t>efficiency</a:t>
              </a:r>
              <a:endParaRPr lang="de-DE" b="1" dirty="0">
                <a:solidFill>
                  <a:srgbClr val="FF0000"/>
                </a:solidFill>
              </a:endParaRPr>
            </a:p>
          </p:txBody>
        </p:sp>
        <p:cxnSp>
          <p:nvCxnSpPr>
            <p:cNvPr id="8" name="Gerade Verbindung mit Pfeil 7">
              <a:extLst>
                <a:ext uri="{FF2B5EF4-FFF2-40B4-BE49-F238E27FC236}">
                  <a16:creationId xmlns:a16="http://schemas.microsoft.com/office/drawing/2014/main" id="{E8CCCBB9-2914-4FD1-AA04-33583936D15E}"/>
                </a:ext>
              </a:extLst>
            </p:cNvPr>
            <p:cNvCxnSpPr>
              <a:cxnSpLocks/>
              <a:stCxn id="6" idx="1"/>
            </p:cNvCxnSpPr>
            <p:nvPr/>
          </p:nvCxnSpPr>
          <p:spPr>
            <a:xfrm flipH="1">
              <a:off x="5119670" y="4463711"/>
              <a:ext cx="295188"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uppieren 42"/>
          <p:cNvGrpSpPr/>
          <p:nvPr/>
        </p:nvGrpSpPr>
        <p:grpSpPr>
          <a:xfrm>
            <a:off x="3683215" y="2093294"/>
            <a:ext cx="3092639" cy="401851"/>
            <a:chOff x="3683215" y="2694869"/>
            <a:chExt cx="3092639" cy="401851"/>
          </a:xfrm>
        </p:grpSpPr>
        <p:cxnSp>
          <p:nvCxnSpPr>
            <p:cNvPr id="9" name="Gerade Verbindung mit Pfeil 8"/>
            <p:cNvCxnSpPr/>
            <p:nvPr/>
          </p:nvCxnSpPr>
          <p:spPr>
            <a:xfrm>
              <a:off x="3708196" y="2694869"/>
              <a:ext cx="3067658" cy="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3683215" y="2758166"/>
              <a:ext cx="2629246" cy="338554"/>
            </a:xfrm>
            <a:prstGeom prst="rect">
              <a:avLst/>
            </a:prstGeom>
            <a:noFill/>
          </p:spPr>
          <p:txBody>
            <a:bodyPr wrap="none" rtlCol="0">
              <a:spAutoFit/>
            </a:bodyPr>
            <a:lstStyle/>
            <a:p>
              <a:r>
                <a:rPr lang="de-DE" sz="1600" b="1" dirty="0" smtClean="0">
                  <a:solidFill>
                    <a:srgbClr val="FF0000"/>
                  </a:solidFill>
                </a:rPr>
                <a:t>limited </a:t>
              </a:r>
              <a:r>
                <a:rPr lang="de-DE" sz="1600" b="1" dirty="0" err="1" smtClean="0">
                  <a:solidFill>
                    <a:srgbClr val="FF0000"/>
                  </a:solidFill>
                </a:rPr>
                <a:t>by</a:t>
              </a:r>
              <a:r>
                <a:rPr lang="de-DE" sz="1600" b="1" dirty="0" smtClean="0">
                  <a:solidFill>
                    <a:srgbClr val="FF0000"/>
                  </a:solidFill>
                </a:rPr>
                <a:t> CO</a:t>
              </a:r>
              <a:r>
                <a:rPr lang="de-DE" sz="1600" b="1" baseline="-25000" dirty="0" smtClean="0">
                  <a:solidFill>
                    <a:srgbClr val="FF0000"/>
                  </a:solidFill>
                </a:rPr>
                <a:t>2</a:t>
              </a:r>
              <a:r>
                <a:rPr lang="de-DE" sz="1600" b="1" dirty="0" smtClean="0">
                  <a:solidFill>
                    <a:srgbClr val="FF0000"/>
                  </a:solidFill>
                </a:rPr>
                <a:t> </a:t>
              </a:r>
              <a:r>
                <a:rPr lang="de-DE" sz="1600" b="1" dirty="0" err="1" smtClean="0">
                  <a:solidFill>
                    <a:srgbClr val="FF0000"/>
                  </a:solidFill>
                </a:rPr>
                <a:t>concentration</a:t>
              </a:r>
              <a:endParaRPr lang="de-DE" sz="1600" dirty="0">
                <a:solidFill>
                  <a:srgbClr val="FF0000"/>
                </a:solidFill>
              </a:endParaRPr>
            </a:p>
          </p:txBody>
        </p:sp>
      </p:grpSp>
      <p:grpSp>
        <p:nvGrpSpPr>
          <p:cNvPr id="44" name="Gruppieren 43"/>
          <p:cNvGrpSpPr/>
          <p:nvPr/>
        </p:nvGrpSpPr>
        <p:grpSpPr>
          <a:xfrm>
            <a:off x="7279910" y="2093294"/>
            <a:ext cx="1512168" cy="659105"/>
            <a:chOff x="7279910" y="2694869"/>
            <a:chExt cx="1512168" cy="659105"/>
          </a:xfrm>
        </p:grpSpPr>
        <p:cxnSp>
          <p:nvCxnSpPr>
            <p:cNvPr id="11" name="Gerade Verbindung mit Pfeil 10"/>
            <p:cNvCxnSpPr/>
            <p:nvPr/>
          </p:nvCxnSpPr>
          <p:spPr>
            <a:xfrm>
              <a:off x="7279910" y="2694869"/>
              <a:ext cx="1512168" cy="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feld 11"/>
            <p:cNvSpPr txBox="1"/>
            <p:nvPr/>
          </p:nvSpPr>
          <p:spPr>
            <a:xfrm>
              <a:off x="7469961" y="2769199"/>
              <a:ext cx="1169486" cy="584775"/>
            </a:xfrm>
            <a:prstGeom prst="rect">
              <a:avLst/>
            </a:prstGeom>
            <a:noFill/>
          </p:spPr>
          <p:txBody>
            <a:bodyPr wrap="none" rtlCol="0">
              <a:spAutoFit/>
            </a:bodyPr>
            <a:lstStyle/>
            <a:p>
              <a:pPr algn="ctr"/>
              <a:r>
                <a:rPr lang="de-DE" sz="1600" b="1" dirty="0" smtClean="0">
                  <a:solidFill>
                    <a:srgbClr val="FF0000"/>
                  </a:solidFill>
                </a:rPr>
                <a:t>limited </a:t>
              </a:r>
              <a:r>
                <a:rPr lang="de-DE" sz="1600" b="1" dirty="0" err="1" smtClean="0">
                  <a:solidFill>
                    <a:srgbClr val="FF0000"/>
                  </a:solidFill>
                </a:rPr>
                <a:t>by</a:t>
              </a:r>
              <a:endParaRPr lang="de-DE" sz="1600" b="1" dirty="0" smtClean="0">
                <a:solidFill>
                  <a:srgbClr val="FF0000"/>
                </a:solidFill>
              </a:endParaRPr>
            </a:p>
            <a:p>
              <a:pPr algn="ctr"/>
              <a:r>
                <a:rPr lang="de-DE" sz="1600" b="1" dirty="0" smtClean="0">
                  <a:solidFill>
                    <a:srgbClr val="FF0000"/>
                  </a:solidFill>
                </a:rPr>
                <a:t>Calvin </a:t>
              </a:r>
              <a:r>
                <a:rPr lang="de-DE" sz="1600" b="1" dirty="0" err="1" smtClean="0">
                  <a:solidFill>
                    <a:srgbClr val="FF0000"/>
                  </a:solidFill>
                </a:rPr>
                <a:t>cycle</a:t>
              </a:r>
              <a:endParaRPr lang="de-DE" sz="1600" b="1" dirty="0">
                <a:solidFill>
                  <a:srgbClr val="FF0000"/>
                </a:solidFill>
              </a:endParaRPr>
            </a:p>
          </p:txBody>
        </p:sp>
      </p:grpSp>
      <p:grpSp>
        <p:nvGrpSpPr>
          <p:cNvPr id="29" name="Gruppieren 28"/>
          <p:cNvGrpSpPr/>
          <p:nvPr/>
        </p:nvGrpSpPr>
        <p:grpSpPr>
          <a:xfrm>
            <a:off x="1490422" y="4303628"/>
            <a:ext cx="2592868" cy="1127451"/>
            <a:chOff x="1490422" y="4905203"/>
            <a:chExt cx="2592868" cy="1127451"/>
          </a:xfrm>
        </p:grpSpPr>
        <p:sp>
          <p:nvSpPr>
            <p:cNvPr id="13" name="Textfeld 12">
              <a:extLst>
                <a:ext uri="{FF2B5EF4-FFF2-40B4-BE49-F238E27FC236}">
                  <a16:creationId xmlns:a16="http://schemas.microsoft.com/office/drawing/2014/main" id="{2AB85F84-97E6-478E-951D-12E95579CDAA}"/>
                </a:ext>
              </a:extLst>
            </p:cNvPr>
            <p:cNvSpPr txBox="1"/>
            <p:nvPr/>
          </p:nvSpPr>
          <p:spPr>
            <a:xfrm>
              <a:off x="1490422" y="5386323"/>
              <a:ext cx="1865052" cy="646331"/>
            </a:xfrm>
            <a:prstGeom prst="rect">
              <a:avLst/>
            </a:prstGeom>
            <a:noFill/>
          </p:spPr>
          <p:txBody>
            <a:bodyPr wrap="square" rtlCol="0">
              <a:spAutoFit/>
            </a:bodyPr>
            <a:lstStyle/>
            <a:p>
              <a:r>
                <a:rPr lang="de-DE" b="1" dirty="0" smtClean="0">
                  <a:solidFill>
                    <a:srgbClr val="FF0000"/>
                  </a:solidFill>
                </a:rPr>
                <a:t>CO</a:t>
              </a:r>
              <a:r>
                <a:rPr lang="de-DE" b="1" baseline="-25000" dirty="0" smtClean="0">
                  <a:solidFill>
                    <a:srgbClr val="FF0000"/>
                  </a:solidFill>
                </a:rPr>
                <a:t>2</a:t>
              </a:r>
              <a:r>
                <a:rPr lang="de-DE" b="1" dirty="0" smtClean="0">
                  <a:solidFill>
                    <a:srgbClr val="FF0000"/>
                  </a:solidFill>
                </a:rPr>
                <a:t>- </a:t>
              </a:r>
              <a:r>
                <a:rPr lang="de-DE" b="1" dirty="0" err="1" smtClean="0">
                  <a:solidFill>
                    <a:srgbClr val="FF0000"/>
                  </a:solidFill>
                </a:rPr>
                <a:t>compensation</a:t>
              </a:r>
              <a:endParaRPr lang="de-DE" b="1" dirty="0">
                <a:solidFill>
                  <a:srgbClr val="FF0000"/>
                </a:solidFill>
              </a:endParaRPr>
            </a:p>
          </p:txBody>
        </p:sp>
        <p:cxnSp>
          <p:nvCxnSpPr>
            <p:cNvPr id="14" name="Gerade Verbindung mit Pfeil 13">
              <a:extLst>
                <a:ext uri="{FF2B5EF4-FFF2-40B4-BE49-F238E27FC236}">
                  <a16:creationId xmlns:a16="http://schemas.microsoft.com/office/drawing/2014/main" id="{08296062-81E8-4699-BA1D-05941A9BFF5B}"/>
                </a:ext>
              </a:extLst>
            </p:cNvPr>
            <p:cNvCxnSpPr>
              <a:cxnSpLocks/>
            </p:cNvCxnSpPr>
            <p:nvPr/>
          </p:nvCxnSpPr>
          <p:spPr>
            <a:xfrm flipV="1">
              <a:off x="2725906" y="4905203"/>
              <a:ext cx="1357384" cy="76761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Textfeld 35"/>
          <p:cNvSpPr txBox="1"/>
          <p:nvPr/>
        </p:nvSpPr>
        <p:spPr>
          <a:xfrm>
            <a:off x="4197569" y="5563846"/>
            <a:ext cx="4217275" cy="369332"/>
          </a:xfrm>
          <a:prstGeom prst="rect">
            <a:avLst/>
          </a:prstGeom>
          <a:solidFill>
            <a:schemeClr val="bg1"/>
          </a:solidFill>
          <a:ln>
            <a:noFill/>
          </a:ln>
        </p:spPr>
        <p:txBody>
          <a:bodyPr wrap="square" rtlCol="0">
            <a:spAutoFit/>
          </a:bodyPr>
          <a:lstStyle/>
          <a:p>
            <a:r>
              <a:rPr lang="de-DE" dirty="0" err="1" smtClean="0"/>
              <a:t>leaf</a:t>
            </a:r>
            <a:r>
              <a:rPr lang="de-DE" dirty="0" smtClean="0"/>
              <a:t> internal CO</a:t>
            </a:r>
            <a:r>
              <a:rPr lang="de-DE" baseline="-25000" dirty="0" smtClean="0"/>
              <a:t>2</a:t>
            </a:r>
            <a:r>
              <a:rPr lang="de-DE" dirty="0" smtClean="0"/>
              <a:t> </a:t>
            </a:r>
            <a:r>
              <a:rPr lang="de-DE" dirty="0" err="1" smtClean="0"/>
              <a:t>concentration</a:t>
            </a:r>
            <a:r>
              <a:rPr lang="de-DE" dirty="0" smtClean="0"/>
              <a:t> </a:t>
            </a:r>
            <a:r>
              <a:rPr lang="de-DE" dirty="0" err="1" smtClean="0"/>
              <a:t>C</a:t>
            </a:r>
            <a:r>
              <a:rPr lang="de-DE" baseline="-25000" dirty="0" err="1" smtClean="0"/>
              <a:t>i</a:t>
            </a:r>
            <a:endParaRPr lang="de-DE" baseline="-25000" dirty="0"/>
          </a:p>
        </p:txBody>
      </p:sp>
      <p:grpSp>
        <p:nvGrpSpPr>
          <p:cNvPr id="33" name="Gruppieren 32"/>
          <p:cNvGrpSpPr/>
          <p:nvPr/>
        </p:nvGrpSpPr>
        <p:grpSpPr>
          <a:xfrm>
            <a:off x="5445751" y="3129301"/>
            <a:ext cx="61990" cy="1735255"/>
            <a:chOff x="5445751" y="3129301"/>
            <a:chExt cx="61990" cy="1735255"/>
          </a:xfrm>
        </p:grpSpPr>
        <p:sp>
          <p:nvSpPr>
            <p:cNvPr id="39" name="Rechteck 38"/>
            <p:cNvSpPr/>
            <p:nvPr/>
          </p:nvSpPr>
          <p:spPr>
            <a:xfrm>
              <a:off x="5445752" y="3129301"/>
              <a:ext cx="61989" cy="6167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Rechteck 39"/>
            <p:cNvSpPr/>
            <p:nvPr/>
          </p:nvSpPr>
          <p:spPr>
            <a:xfrm>
              <a:off x="5445751" y="4013848"/>
              <a:ext cx="61989" cy="850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custDataLst>
      <p:tags r:id="rId1"/>
    </p:custDataLst>
    <p:extLst>
      <p:ext uri="{BB962C8B-B14F-4D97-AF65-F5344CB8AC3E}">
        <p14:creationId xmlns:p14="http://schemas.microsoft.com/office/powerpoint/2010/main" val="773953975"/>
      </p:ext>
    </p:extLst>
  </p:cSld>
  <p:clrMapOvr>
    <a:masterClrMapping/>
  </p:clrMapOvr>
  <mc:AlternateContent xmlns:mc="http://schemas.openxmlformats.org/markup-compatibility/2006" xmlns:p14="http://schemas.microsoft.com/office/powerpoint/2010/main">
    <mc:Choice Requires="p14">
      <p:transition spd="slow" p14:dur="2000" advTm="110775"/>
    </mc:Choice>
    <mc:Fallback xmlns="">
      <p:transition spd="slow" advTm="1107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2666998" y="-2666997"/>
            <a:ext cx="6858003" cy="12192000"/>
          </a:xfrm>
          <a:prstGeom prst="rect">
            <a:avLst/>
          </a:prstGeom>
        </p:spPr>
      </p:pic>
      <p:sp>
        <p:nvSpPr>
          <p:cNvPr id="6" name="Textfeld 5"/>
          <p:cNvSpPr txBox="1"/>
          <p:nvPr/>
        </p:nvSpPr>
        <p:spPr>
          <a:xfrm>
            <a:off x="1808251" y="612015"/>
            <a:ext cx="8769324" cy="461665"/>
          </a:xfrm>
          <a:prstGeom prst="rect">
            <a:avLst/>
          </a:prstGeom>
          <a:noFill/>
        </p:spPr>
        <p:txBody>
          <a:bodyPr wrap="none" rtlCol="0">
            <a:spAutoFit/>
          </a:bodyPr>
          <a:lstStyle/>
          <a:p>
            <a:r>
              <a:rPr lang="de-DE" sz="2400" b="1" dirty="0" err="1" smtClean="0"/>
              <a:t>Stomatal</a:t>
            </a:r>
            <a:r>
              <a:rPr lang="de-DE" sz="2400" b="1" dirty="0" smtClean="0"/>
              <a:t> </a:t>
            </a:r>
            <a:r>
              <a:rPr lang="de-DE" sz="2400" b="1" dirty="0" err="1" smtClean="0"/>
              <a:t>responses</a:t>
            </a:r>
            <a:r>
              <a:rPr lang="de-DE" sz="2400" b="1" dirty="0" smtClean="0"/>
              <a:t> </a:t>
            </a:r>
            <a:r>
              <a:rPr lang="de-DE" sz="2400" b="1" dirty="0" err="1" smtClean="0"/>
              <a:t>to</a:t>
            </a:r>
            <a:r>
              <a:rPr lang="de-DE" sz="2400" b="1" dirty="0" smtClean="0"/>
              <a:t> </a:t>
            </a:r>
            <a:r>
              <a:rPr lang="de-DE" sz="2400" b="1" dirty="0" err="1" smtClean="0"/>
              <a:t>elevated</a:t>
            </a:r>
            <a:r>
              <a:rPr lang="de-DE" sz="2400" b="1" dirty="0" smtClean="0"/>
              <a:t> CO</a:t>
            </a:r>
            <a:r>
              <a:rPr lang="de-DE" sz="2400" b="1" baseline="-25000" dirty="0" smtClean="0"/>
              <a:t>2</a:t>
            </a:r>
            <a:r>
              <a:rPr lang="de-DE" sz="2400" b="1" dirty="0" smtClean="0"/>
              <a:t>, </a:t>
            </a:r>
            <a:r>
              <a:rPr lang="de-DE" sz="2400" b="1" dirty="0" err="1" smtClean="0"/>
              <a:t>water</a:t>
            </a:r>
            <a:r>
              <a:rPr lang="de-DE" sz="2400" b="1" dirty="0" smtClean="0"/>
              <a:t> </a:t>
            </a:r>
            <a:r>
              <a:rPr lang="de-DE" sz="2400" b="1" dirty="0" err="1" smtClean="0"/>
              <a:t>supply</a:t>
            </a:r>
            <a:r>
              <a:rPr lang="de-DE" sz="2400" b="1" dirty="0" smtClean="0"/>
              <a:t> </a:t>
            </a:r>
            <a:r>
              <a:rPr lang="de-DE" sz="2400" b="1" dirty="0" err="1" smtClean="0"/>
              <a:t>and</a:t>
            </a:r>
            <a:r>
              <a:rPr lang="de-DE" sz="2400" b="1" dirty="0" smtClean="0"/>
              <a:t> </a:t>
            </a:r>
            <a:r>
              <a:rPr lang="de-DE" sz="2400" b="1" dirty="0" err="1" smtClean="0"/>
              <a:t>temperature</a:t>
            </a:r>
            <a:endParaRPr lang="de-DE" sz="2400" b="1" baseline="-25000" dirty="0"/>
          </a:p>
        </p:txBody>
      </p:sp>
      <p:pic>
        <p:nvPicPr>
          <p:cNvPr id="5" name="Grafik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2940" y="2028504"/>
            <a:ext cx="10808274" cy="3838040"/>
          </a:xfrm>
          <a:prstGeom prst="rect">
            <a:avLst/>
          </a:prstGeom>
        </p:spPr>
      </p:pic>
      <p:sp>
        <p:nvSpPr>
          <p:cNvPr id="7" name="Textfeld 6"/>
          <p:cNvSpPr txBox="1"/>
          <p:nvPr/>
        </p:nvSpPr>
        <p:spPr>
          <a:xfrm>
            <a:off x="2948684" y="1649030"/>
            <a:ext cx="1421736" cy="369332"/>
          </a:xfrm>
          <a:prstGeom prst="rect">
            <a:avLst/>
          </a:prstGeom>
          <a:solidFill>
            <a:schemeClr val="bg1"/>
          </a:solidFill>
          <a:ln>
            <a:noFill/>
          </a:ln>
        </p:spPr>
        <p:txBody>
          <a:bodyPr wrap="none" rtlCol="0">
            <a:spAutoFit/>
          </a:bodyPr>
          <a:lstStyle/>
          <a:p>
            <a:r>
              <a:rPr lang="de-DE" dirty="0" smtClean="0"/>
              <a:t>400 ppm CO</a:t>
            </a:r>
            <a:r>
              <a:rPr lang="de-DE" baseline="-25000" dirty="0" smtClean="0"/>
              <a:t>2</a:t>
            </a:r>
            <a:endParaRPr lang="de-DE" baseline="-25000" dirty="0"/>
          </a:p>
        </p:txBody>
      </p:sp>
      <p:sp>
        <p:nvSpPr>
          <p:cNvPr id="8" name="Textfeld 7"/>
          <p:cNvSpPr txBox="1"/>
          <p:nvPr/>
        </p:nvSpPr>
        <p:spPr>
          <a:xfrm>
            <a:off x="4789035" y="1376968"/>
            <a:ext cx="1017779" cy="646331"/>
          </a:xfrm>
          <a:prstGeom prst="rect">
            <a:avLst/>
          </a:prstGeom>
          <a:solidFill>
            <a:schemeClr val="bg1"/>
          </a:solidFill>
          <a:ln>
            <a:noFill/>
          </a:ln>
        </p:spPr>
        <p:txBody>
          <a:bodyPr wrap="none" rtlCol="0">
            <a:spAutoFit/>
          </a:bodyPr>
          <a:lstStyle/>
          <a:p>
            <a:r>
              <a:rPr lang="de-DE" dirty="0" smtClean="0"/>
              <a:t>500-900 </a:t>
            </a:r>
          </a:p>
          <a:p>
            <a:r>
              <a:rPr lang="de-DE" dirty="0" smtClean="0"/>
              <a:t>ppm CO</a:t>
            </a:r>
            <a:r>
              <a:rPr lang="de-DE" baseline="-25000" dirty="0" smtClean="0"/>
              <a:t>2</a:t>
            </a:r>
            <a:endParaRPr lang="de-DE" baseline="-25000" dirty="0"/>
          </a:p>
        </p:txBody>
      </p:sp>
      <p:sp>
        <p:nvSpPr>
          <p:cNvPr id="9" name="Textfeld 8"/>
          <p:cNvSpPr txBox="1"/>
          <p:nvPr/>
        </p:nvSpPr>
        <p:spPr>
          <a:xfrm>
            <a:off x="6032484" y="1382405"/>
            <a:ext cx="1851020" cy="646331"/>
          </a:xfrm>
          <a:prstGeom prst="rect">
            <a:avLst/>
          </a:prstGeom>
          <a:solidFill>
            <a:schemeClr val="bg1"/>
          </a:solidFill>
          <a:ln>
            <a:noFill/>
          </a:ln>
        </p:spPr>
        <p:txBody>
          <a:bodyPr wrap="none" rtlCol="0">
            <a:spAutoFit/>
          </a:bodyPr>
          <a:lstStyle/>
          <a:p>
            <a:r>
              <a:rPr lang="de-DE" dirty="0" smtClean="0"/>
              <a:t>high </a:t>
            </a:r>
            <a:r>
              <a:rPr lang="de-DE" dirty="0" err="1" smtClean="0"/>
              <a:t>temperature</a:t>
            </a:r>
            <a:endParaRPr lang="de-DE" dirty="0" smtClean="0"/>
          </a:p>
          <a:p>
            <a:r>
              <a:rPr lang="de-DE" dirty="0" err="1" smtClean="0"/>
              <a:t>and</a:t>
            </a:r>
            <a:r>
              <a:rPr lang="de-DE" dirty="0" smtClean="0"/>
              <a:t> </a:t>
            </a:r>
            <a:r>
              <a:rPr lang="de-DE" dirty="0" err="1" smtClean="0"/>
              <a:t>water</a:t>
            </a:r>
            <a:r>
              <a:rPr lang="de-DE" dirty="0" smtClean="0"/>
              <a:t> </a:t>
            </a:r>
            <a:r>
              <a:rPr lang="de-DE" dirty="0" err="1" smtClean="0"/>
              <a:t>supply</a:t>
            </a:r>
            <a:r>
              <a:rPr lang="de-DE" dirty="0" smtClean="0"/>
              <a:t> </a:t>
            </a:r>
          </a:p>
        </p:txBody>
      </p:sp>
      <p:sp>
        <p:nvSpPr>
          <p:cNvPr id="10" name="Textfeld 9"/>
          <p:cNvSpPr txBox="1"/>
          <p:nvPr/>
        </p:nvSpPr>
        <p:spPr>
          <a:xfrm>
            <a:off x="8109174" y="1659303"/>
            <a:ext cx="932243" cy="369332"/>
          </a:xfrm>
          <a:prstGeom prst="rect">
            <a:avLst/>
          </a:prstGeom>
          <a:solidFill>
            <a:schemeClr val="bg1"/>
          </a:solidFill>
          <a:ln>
            <a:noFill/>
          </a:ln>
        </p:spPr>
        <p:txBody>
          <a:bodyPr wrap="none" rtlCol="0">
            <a:spAutoFit/>
          </a:bodyPr>
          <a:lstStyle/>
          <a:p>
            <a:r>
              <a:rPr lang="de-DE" dirty="0" err="1" smtClean="0"/>
              <a:t>drought</a:t>
            </a:r>
            <a:endParaRPr lang="de-DE" dirty="0" smtClean="0"/>
          </a:p>
        </p:txBody>
      </p:sp>
    </p:spTree>
    <p:custDataLst>
      <p:tags r:id="rId1"/>
    </p:custDataLst>
    <p:extLst>
      <p:ext uri="{BB962C8B-B14F-4D97-AF65-F5344CB8AC3E}">
        <p14:creationId xmlns:p14="http://schemas.microsoft.com/office/powerpoint/2010/main" val="1318268753"/>
      </p:ext>
    </p:extLst>
  </p:cSld>
  <p:clrMapOvr>
    <a:masterClrMapping/>
  </p:clrMapOvr>
  <mc:AlternateContent xmlns:mc="http://schemas.openxmlformats.org/markup-compatibility/2006" xmlns:p14="http://schemas.microsoft.com/office/powerpoint/2010/main">
    <mc:Choice Requires="p14">
      <p:transition spd="slow" p14:dur="2000" advTm="126338"/>
    </mc:Choice>
    <mc:Fallback xmlns="">
      <p:transition spd="slow" advTm="126338"/>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2666999" y="-2667003"/>
            <a:ext cx="6858003" cy="12192000"/>
          </a:xfrm>
          <a:prstGeom prst="rect">
            <a:avLst/>
          </a:prstGeom>
        </p:spPr>
      </p:pic>
      <p:sp>
        <p:nvSpPr>
          <p:cNvPr id="15" name="Textfeld 14"/>
          <p:cNvSpPr txBox="1"/>
          <p:nvPr/>
        </p:nvSpPr>
        <p:spPr>
          <a:xfrm>
            <a:off x="1662777" y="403078"/>
            <a:ext cx="9069391" cy="461665"/>
          </a:xfrm>
          <a:prstGeom prst="rect">
            <a:avLst/>
          </a:prstGeom>
          <a:noFill/>
        </p:spPr>
        <p:txBody>
          <a:bodyPr wrap="square" rtlCol="0">
            <a:spAutoFit/>
          </a:bodyPr>
          <a:lstStyle/>
          <a:p>
            <a:r>
              <a:rPr lang="de-DE" sz="2400" b="1" dirty="0" err="1"/>
              <a:t>E</a:t>
            </a:r>
            <a:r>
              <a:rPr lang="de-DE" sz="2400" b="1" dirty="0" err="1" smtClean="0"/>
              <a:t>ffects</a:t>
            </a:r>
            <a:r>
              <a:rPr lang="de-DE" sz="2400" b="1" dirty="0" smtClean="0"/>
              <a:t> </a:t>
            </a:r>
            <a:r>
              <a:rPr lang="de-DE" sz="2400" b="1" dirty="0" err="1" smtClean="0"/>
              <a:t>of</a:t>
            </a:r>
            <a:r>
              <a:rPr lang="de-DE" sz="2400" b="1" dirty="0" smtClean="0"/>
              <a:t> CO2-enrichment on </a:t>
            </a:r>
            <a:r>
              <a:rPr lang="de-DE" sz="2400" b="1" dirty="0" err="1" smtClean="0"/>
              <a:t>forests</a:t>
            </a:r>
            <a:endParaRPr lang="de-DE" sz="2400" b="1" dirty="0"/>
          </a:p>
        </p:txBody>
      </p:sp>
      <p:sp>
        <p:nvSpPr>
          <p:cNvPr id="16" name="Textfeld 15"/>
          <p:cNvSpPr txBox="1"/>
          <p:nvPr/>
        </p:nvSpPr>
        <p:spPr>
          <a:xfrm>
            <a:off x="9160571" y="6001835"/>
            <a:ext cx="2225866" cy="523220"/>
          </a:xfrm>
          <a:prstGeom prst="rect">
            <a:avLst/>
          </a:prstGeom>
          <a:noFill/>
        </p:spPr>
        <p:txBody>
          <a:bodyPr wrap="none" rtlCol="0">
            <a:spAutoFit/>
          </a:bodyPr>
          <a:lstStyle/>
          <a:p>
            <a:r>
              <a:rPr lang="de-DE" sz="1400" dirty="0" smtClean="0"/>
              <a:t>Carbon </a:t>
            </a:r>
            <a:r>
              <a:rPr lang="de-DE" sz="1400" dirty="0" err="1" smtClean="0"/>
              <a:t>limitation</a:t>
            </a:r>
            <a:r>
              <a:rPr lang="de-DE" sz="1400" dirty="0" smtClean="0"/>
              <a:t> in </a:t>
            </a:r>
            <a:r>
              <a:rPr lang="de-DE" sz="1400" dirty="0" err="1" smtClean="0"/>
              <a:t>trees</a:t>
            </a:r>
            <a:endParaRPr lang="de-DE" sz="1400" dirty="0" smtClean="0"/>
          </a:p>
          <a:p>
            <a:r>
              <a:rPr lang="de-DE" sz="1400" dirty="0" smtClean="0"/>
              <a:t>C. Körner 2003 </a:t>
            </a:r>
            <a:r>
              <a:rPr lang="de-DE" sz="1400" i="1" dirty="0" smtClean="0"/>
              <a:t>J. Ecology </a:t>
            </a:r>
            <a:r>
              <a:rPr lang="de-DE" sz="1400" dirty="0" smtClean="0"/>
              <a:t>91</a:t>
            </a:r>
            <a:endParaRPr lang="de-DE" sz="1400" dirty="0"/>
          </a:p>
        </p:txBody>
      </p:sp>
      <p:pic>
        <p:nvPicPr>
          <p:cNvPr id="4" name="Grafik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6694" y="1010961"/>
            <a:ext cx="7878726" cy="5252484"/>
          </a:xfrm>
          <a:prstGeom prst="rect">
            <a:avLst/>
          </a:prstGeom>
        </p:spPr>
      </p:pic>
      <p:sp>
        <p:nvSpPr>
          <p:cNvPr id="5" name="Textfeld 4"/>
          <p:cNvSpPr txBox="1"/>
          <p:nvPr/>
        </p:nvSpPr>
        <p:spPr>
          <a:xfrm>
            <a:off x="8860950" y="1010961"/>
            <a:ext cx="3100678" cy="5355312"/>
          </a:xfrm>
          <a:prstGeom prst="rect">
            <a:avLst/>
          </a:prstGeom>
          <a:noFill/>
        </p:spPr>
        <p:txBody>
          <a:bodyPr wrap="square" rtlCol="0">
            <a:spAutoFit/>
          </a:bodyPr>
          <a:lstStyle/>
          <a:p>
            <a:r>
              <a:rPr lang="de-DE" b="1" dirty="0" err="1" smtClean="0"/>
              <a:t>Conclusions</a:t>
            </a:r>
            <a:r>
              <a:rPr lang="de-DE" b="1" dirty="0" smtClean="0"/>
              <a:t> </a:t>
            </a:r>
            <a:r>
              <a:rPr lang="de-DE" b="1" dirty="0" err="1" smtClean="0"/>
              <a:t>from</a:t>
            </a:r>
            <a:r>
              <a:rPr lang="de-DE" b="1" dirty="0" smtClean="0"/>
              <a:t> 10 </a:t>
            </a:r>
            <a:r>
              <a:rPr lang="de-DE" b="1" dirty="0" err="1" smtClean="0"/>
              <a:t>years</a:t>
            </a:r>
            <a:r>
              <a:rPr lang="de-DE" b="1" dirty="0" smtClean="0"/>
              <a:t> </a:t>
            </a:r>
            <a:r>
              <a:rPr lang="de-DE" b="1" dirty="0" err="1" smtClean="0"/>
              <a:t>of</a:t>
            </a:r>
            <a:r>
              <a:rPr lang="de-DE" b="1" dirty="0" smtClean="0"/>
              <a:t> </a:t>
            </a:r>
            <a:r>
              <a:rPr lang="de-DE" b="1" dirty="0" err="1" smtClean="0"/>
              <a:t>research</a:t>
            </a:r>
            <a:r>
              <a:rPr lang="de-DE" b="1" dirty="0" smtClean="0"/>
              <a:t> all </a:t>
            </a:r>
            <a:r>
              <a:rPr lang="de-DE" b="1" dirty="0" err="1" smtClean="0"/>
              <a:t>around</a:t>
            </a:r>
            <a:r>
              <a:rPr lang="de-DE" b="1" dirty="0" smtClean="0"/>
              <a:t> </a:t>
            </a:r>
            <a:r>
              <a:rPr lang="de-DE" b="1" dirty="0" err="1" smtClean="0"/>
              <a:t>the</a:t>
            </a:r>
            <a:r>
              <a:rPr lang="de-DE" b="1" dirty="0" smtClean="0"/>
              <a:t> </a:t>
            </a:r>
            <a:r>
              <a:rPr lang="de-DE" b="1" dirty="0" err="1" smtClean="0"/>
              <a:t>world</a:t>
            </a:r>
            <a:r>
              <a:rPr lang="de-DE" b="1" dirty="0" smtClean="0"/>
              <a:t>:</a:t>
            </a:r>
          </a:p>
          <a:p>
            <a:endParaRPr lang="de-DE" b="1" dirty="0" smtClean="0"/>
          </a:p>
          <a:p>
            <a:pPr marL="285750" indent="-285750">
              <a:buFont typeface="Arial" panose="020B0604020202020204" pitchFamily="34" charset="0"/>
              <a:buChar char="•"/>
            </a:pPr>
            <a:r>
              <a:rPr lang="de-DE" dirty="0" smtClean="0"/>
              <a:t>initial </a:t>
            </a:r>
            <a:r>
              <a:rPr lang="de-DE" dirty="0" err="1" smtClean="0"/>
              <a:t>growth</a:t>
            </a:r>
            <a:r>
              <a:rPr lang="de-DE" dirty="0" smtClean="0"/>
              <a:t> </a:t>
            </a:r>
            <a:r>
              <a:rPr lang="de-DE" dirty="0" err="1" smtClean="0"/>
              <a:t>effect</a:t>
            </a:r>
            <a:r>
              <a:rPr lang="de-DE" dirty="0" smtClean="0"/>
              <a:t> </a:t>
            </a:r>
            <a:r>
              <a:rPr lang="de-DE" dirty="0" err="1" smtClean="0"/>
              <a:t>only</a:t>
            </a:r>
            <a:endParaRPr lang="de-DE" dirty="0" smtClean="0"/>
          </a:p>
          <a:p>
            <a:endParaRPr lang="de-DE" dirty="0" smtClean="0"/>
          </a:p>
          <a:p>
            <a:pPr marL="285750" indent="-285750">
              <a:buFont typeface="Arial" panose="020B0604020202020204" pitchFamily="34" charset="0"/>
              <a:buChar char="•"/>
            </a:pPr>
            <a:r>
              <a:rPr lang="de-DE" dirty="0" err="1" smtClean="0"/>
              <a:t>enhanced</a:t>
            </a:r>
            <a:r>
              <a:rPr lang="de-DE" dirty="0"/>
              <a:t> </a:t>
            </a:r>
            <a:r>
              <a:rPr lang="de-DE" dirty="0" smtClean="0"/>
              <a:t>Non-</a:t>
            </a:r>
            <a:r>
              <a:rPr lang="de-DE" dirty="0" err="1" smtClean="0"/>
              <a:t>structural</a:t>
            </a:r>
            <a:r>
              <a:rPr lang="de-DE" dirty="0" smtClean="0"/>
              <a:t>-</a:t>
            </a:r>
            <a:r>
              <a:rPr lang="de-DE" dirty="0" err="1" smtClean="0"/>
              <a:t>carbon</a:t>
            </a:r>
            <a:r>
              <a:rPr lang="de-DE" dirty="0" smtClean="0"/>
              <a:t> </a:t>
            </a:r>
            <a:r>
              <a:rPr lang="de-DE" dirty="0" err="1" smtClean="0"/>
              <a:t>stores</a:t>
            </a:r>
            <a:endParaRPr lang="de-DE" dirty="0" smtClean="0"/>
          </a:p>
          <a:p>
            <a:endParaRPr lang="de-DE" dirty="0" smtClean="0"/>
          </a:p>
          <a:p>
            <a:pPr marL="285750" indent="-285750">
              <a:buFont typeface="Wingdings" panose="05000000000000000000" pitchFamily="2" charset="2"/>
              <a:buChar char="à"/>
            </a:pPr>
            <a:r>
              <a:rPr lang="de-DE" dirty="0" smtClean="0">
                <a:sym typeface="Wingdings" panose="05000000000000000000" pitchFamily="2" charset="2"/>
              </a:rPr>
              <a:t>additional </a:t>
            </a:r>
            <a:r>
              <a:rPr lang="de-DE" dirty="0" err="1" smtClean="0">
                <a:sym typeface="Wingdings" panose="05000000000000000000" pitchFamily="2" charset="2"/>
              </a:rPr>
              <a:t>carbon</a:t>
            </a:r>
            <a:r>
              <a:rPr lang="de-DE" dirty="0" smtClean="0">
                <a:sym typeface="Wingdings" panose="05000000000000000000" pitchFamily="2" charset="2"/>
              </a:rPr>
              <a:t> not </a:t>
            </a:r>
            <a:r>
              <a:rPr lang="de-DE" dirty="0" err="1" smtClean="0">
                <a:sym typeface="Wingdings" panose="05000000000000000000" pitchFamily="2" charset="2"/>
              </a:rPr>
              <a:t>used</a:t>
            </a:r>
            <a:r>
              <a:rPr lang="de-DE" dirty="0" smtClean="0">
                <a:sym typeface="Wingdings" panose="05000000000000000000" pitchFamily="2" charset="2"/>
              </a:rPr>
              <a:t> </a:t>
            </a:r>
            <a:r>
              <a:rPr lang="de-DE" dirty="0" err="1" smtClean="0">
                <a:sym typeface="Wingdings" panose="05000000000000000000" pitchFamily="2" charset="2"/>
              </a:rPr>
              <a:t>for</a:t>
            </a:r>
            <a:r>
              <a:rPr lang="de-DE" dirty="0" smtClean="0">
                <a:sym typeface="Wingdings" panose="05000000000000000000" pitchFamily="2" charset="2"/>
              </a:rPr>
              <a:t> </a:t>
            </a:r>
            <a:r>
              <a:rPr lang="de-DE" dirty="0" err="1" smtClean="0">
                <a:sym typeface="Wingdings" panose="05000000000000000000" pitchFamily="2" charset="2"/>
              </a:rPr>
              <a:t>structural</a:t>
            </a:r>
            <a:r>
              <a:rPr lang="de-DE" dirty="0" smtClean="0">
                <a:sym typeface="Wingdings" panose="05000000000000000000" pitchFamily="2" charset="2"/>
              </a:rPr>
              <a:t> </a:t>
            </a:r>
            <a:r>
              <a:rPr lang="de-DE" dirty="0" err="1" smtClean="0">
                <a:sym typeface="Wingdings" panose="05000000000000000000" pitchFamily="2" charset="2"/>
              </a:rPr>
              <a:t>growth</a:t>
            </a:r>
            <a:endParaRPr lang="de-DE" dirty="0" smtClean="0">
              <a:sym typeface="Wingdings" panose="05000000000000000000" pitchFamily="2" charset="2"/>
            </a:endParaRPr>
          </a:p>
          <a:p>
            <a:endParaRPr lang="de-DE" dirty="0" smtClean="0">
              <a:sym typeface="Wingdings" panose="05000000000000000000" pitchFamily="2" charset="2"/>
            </a:endParaRPr>
          </a:p>
          <a:p>
            <a:pPr marL="285750" indent="-285750">
              <a:buFont typeface="Wingdings" panose="05000000000000000000" pitchFamily="2" charset="2"/>
              <a:buChar char="à"/>
            </a:pPr>
            <a:r>
              <a:rPr lang="de-DE" dirty="0" err="1" smtClean="0">
                <a:sym typeface="Wingdings" panose="05000000000000000000" pitchFamily="2" charset="2"/>
              </a:rPr>
              <a:t>carbon</a:t>
            </a:r>
            <a:r>
              <a:rPr lang="de-DE" dirty="0" smtClean="0">
                <a:sym typeface="Wingdings" panose="05000000000000000000" pitchFamily="2" charset="2"/>
              </a:rPr>
              <a:t> </a:t>
            </a:r>
            <a:r>
              <a:rPr lang="de-DE" dirty="0" err="1" smtClean="0">
                <a:sym typeface="Wingdings" panose="05000000000000000000" pitchFamily="2" charset="2"/>
              </a:rPr>
              <a:t>no</a:t>
            </a:r>
            <a:r>
              <a:rPr lang="de-DE" dirty="0" smtClean="0">
                <a:sym typeface="Wingdings" panose="05000000000000000000" pitchFamily="2" charset="2"/>
              </a:rPr>
              <a:t> </a:t>
            </a:r>
            <a:r>
              <a:rPr lang="de-DE" dirty="0" err="1" smtClean="0">
                <a:sym typeface="Wingdings" panose="05000000000000000000" pitchFamily="2" charset="2"/>
              </a:rPr>
              <a:t>limiting</a:t>
            </a:r>
            <a:r>
              <a:rPr lang="de-DE" dirty="0" smtClean="0">
                <a:sym typeface="Wingdings" panose="05000000000000000000" pitchFamily="2" charset="2"/>
              </a:rPr>
              <a:t> </a:t>
            </a:r>
            <a:r>
              <a:rPr lang="de-DE" dirty="0" err="1" smtClean="0">
                <a:sym typeface="Wingdings" panose="05000000000000000000" pitchFamily="2" charset="2"/>
              </a:rPr>
              <a:t>factor</a:t>
            </a:r>
            <a:r>
              <a:rPr lang="de-DE" dirty="0" smtClean="0">
                <a:sym typeface="Wingdings" panose="05000000000000000000" pitchFamily="2" charset="2"/>
              </a:rPr>
              <a:t> </a:t>
            </a:r>
            <a:r>
              <a:rPr lang="de-DE" dirty="0" err="1" smtClean="0">
                <a:sym typeface="Wingdings" panose="05000000000000000000" pitchFamily="2" charset="2"/>
              </a:rPr>
              <a:t>for</a:t>
            </a:r>
            <a:r>
              <a:rPr lang="de-DE" dirty="0" smtClean="0">
                <a:sym typeface="Wingdings" panose="05000000000000000000" pitchFamily="2" charset="2"/>
              </a:rPr>
              <a:t> </a:t>
            </a:r>
            <a:r>
              <a:rPr lang="de-DE" dirty="0" err="1" smtClean="0">
                <a:sym typeface="Wingdings" panose="05000000000000000000" pitchFamily="2" charset="2"/>
              </a:rPr>
              <a:t>forest</a:t>
            </a:r>
            <a:r>
              <a:rPr lang="de-DE" dirty="0" smtClean="0">
                <a:sym typeface="Wingdings" panose="05000000000000000000" pitchFamily="2" charset="2"/>
              </a:rPr>
              <a:t> </a:t>
            </a:r>
            <a:r>
              <a:rPr lang="de-DE" dirty="0" err="1" smtClean="0">
                <a:sym typeface="Wingdings" panose="05000000000000000000" pitchFamily="2" charset="2"/>
              </a:rPr>
              <a:t>growth</a:t>
            </a:r>
            <a:endParaRPr lang="de-DE" dirty="0" smtClean="0">
              <a:sym typeface="Wingdings" panose="05000000000000000000" pitchFamily="2" charset="2"/>
            </a:endParaRPr>
          </a:p>
          <a:p>
            <a:pPr marL="285750" indent="-285750">
              <a:buFont typeface="Wingdings" panose="05000000000000000000" pitchFamily="2" charset="2"/>
              <a:buChar char="à"/>
            </a:pPr>
            <a:endParaRPr lang="de-DE" dirty="0">
              <a:sym typeface="Wingdings" panose="05000000000000000000" pitchFamily="2" charset="2"/>
            </a:endParaRPr>
          </a:p>
          <a:p>
            <a:pPr marL="285750" indent="-285750">
              <a:buFont typeface="Wingdings" panose="05000000000000000000" pitchFamily="2" charset="2"/>
              <a:buChar char="à"/>
            </a:pPr>
            <a:r>
              <a:rPr lang="de-DE" dirty="0" err="1" smtClean="0">
                <a:sym typeface="Wingdings" panose="05000000000000000000" pitchFamily="2" charset="2"/>
              </a:rPr>
              <a:t>possibly</a:t>
            </a:r>
            <a:r>
              <a:rPr lang="de-DE" dirty="0" smtClean="0">
                <a:sym typeface="Wingdings" panose="05000000000000000000" pitchFamily="2" charset="2"/>
              </a:rPr>
              <a:t> </a:t>
            </a:r>
            <a:r>
              <a:rPr lang="de-DE" dirty="0" err="1" smtClean="0">
                <a:sym typeface="Wingdings" panose="05000000000000000000" pitchFamily="2" charset="2"/>
              </a:rPr>
              <a:t>forests</a:t>
            </a:r>
            <a:r>
              <a:rPr lang="de-DE" dirty="0" smtClean="0">
                <a:sym typeface="Wingdings" panose="05000000000000000000" pitchFamily="2" charset="2"/>
              </a:rPr>
              <a:t> </a:t>
            </a:r>
            <a:r>
              <a:rPr lang="de-DE" dirty="0" err="1" smtClean="0">
                <a:sym typeface="Wingdings" panose="05000000000000000000" pitchFamily="2" charset="2"/>
              </a:rPr>
              <a:t>operate</a:t>
            </a:r>
            <a:r>
              <a:rPr lang="de-DE" dirty="0" smtClean="0">
                <a:sym typeface="Wingdings" panose="05000000000000000000" pitchFamily="2" charset="2"/>
              </a:rPr>
              <a:t> </a:t>
            </a:r>
            <a:r>
              <a:rPr lang="de-DE" dirty="0" err="1" smtClean="0">
                <a:sym typeface="Wingdings" panose="05000000000000000000" pitchFamily="2" charset="2"/>
              </a:rPr>
              <a:t>close</a:t>
            </a:r>
            <a:r>
              <a:rPr lang="de-DE" dirty="0" smtClean="0">
                <a:sym typeface="Wingdings" panose="05000000000000000000" pitchFamily="2" charset="2"/>
              </a:rPr>
              <a:t> </a:t>
            </a:r>
            <a:r>
              <a:rPr lang="de-DE" dirty="0" err="1" smtClean="0">
                <a:sym typeface="Wingdings" panose="05000000000000000000" pitchFamily="2" charset="2"/>
              </a:rPr>
              <a:t>to</a:t>
            </a:r>
            <a:r>
              <a:rPr lang="de-DE" dirty="0" smtClean="0">
                <a:sym typeface="Wingdings" panose="05000000000000000000" pitchFamily="2" charset="2"/>
              </a:rPr>
              <a:t> C-saturation </a:t>
            </a:r>
            <a:r>
              <a:rPr lang="de-DE" dirty="0" err="1" smtClean="0">
                <a:sym typeface="Wingdings" panose="05000000000000000000" pitchFamily="2" charset="2"/>
              </a:rPr>
              <a:t>under</a:t>
            </a:r>
            <a:r>
              <a:rPr lang="de-DE" dirty="0" smtClean="0">
                <a:sym typeface="Wingdings" panose="05000000000000000000" pitchFamily="2" charset="2"/>
              </a:rPr>
              <a:t> </a:t>
            </a:r>
            <a:r>
              <a:rPr lang="de-DE" dirty="0" err="1" smtClean="0">
                <a:sym typeface="Wingdings" panose="05000000000000000000" pitchFamily="2" charset="2"/>
              </a:rPr>
              <a:t>present</a:t>
            </a:r>
            <a:r>
              <a:rPr lang="de-DE" dirty="0" smtClean="0">
                <a:sym typeface="Wingdings" panose="05000000000000000000" pitchFamily="2" charset="2"/>
              </a:rPr>
              <a:t> </a:t>
            </a:r>
            <a:r>
              <a:rPr lang="de-DE" dirty="0" err="1" smtClean="0">
                <a:sym typeface="Wingdings" panose="05000000000000000000" pitchFamily="2" charset="2"/>
              </a:rPr>
              <a:t>atmospheric</a:t>
            </a:r>
            <a:r>
              <a:rPr lang="de-DE" dirty="0" smtClean="0">
                <a:sym typeface="Wingdings" panose="05000000000000000000" pitchFamily="2" charset="2"/>
              </a:rPr>
              <a:t> CO</a:t>
            </a:r>
            <a:r>
              <a:rPr lang="de-DE" baseline="-25000" dirty="0" smtClean="0">
                <a:sym typeface="Wingdings" panose="05000000000000000000" pitchFamily="2" charset="2"/>
              </a:rPr>
              <a:t>2</a:t>
            </a:r>
          </a:p>
          <a:p>
            <a:endParaRPr lang="de-DE" dirty="0" smtClean="0"/>
          </a:p>
          <a:p>
            <a:endParaRPr lang="de-DE" dirty="0"/>
          </a:p>
        </p:txBody>
      </p:sp>
    </p:spTree>
    <p:custDataLst>
      <p:tags r:id="rId1"/>
    </p:custDataLst>
    <p:extLst>
      <p:ext uri="{BB962C8B-B14F-4D97-AF65-F5344CB8AC3E}">
        <p14:creationId xmlns:p14="http://schemas.microsoft.com/office/powerpoint/2010/main" val="3415422351"/>
      </p:ext>
    </p:extLst>
  </p:cSld>
  <p:clrMapOvr>
    <a:masterClrMapping/>
  </p:clrMapOvr>
  <mc:AlternateContent xmlns:mc="http://schemas.openxmlformats.org/markup-compatibility/2006" xmlns:p14="http://schemas.microsoft.com/office/powerpoint/2010/main">
    <mc:Choice Requires="p14">
      <p:transition spd="slow" p14:dur="2000" advTm="56346"/>
    </mc:Choice>
    <mc:Fallback xmlns="">
      <p:transition spd="slow" advTm="56346"/>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2666999" y="-2667003"/>
            <a:ext cx="6858003" cy="12192000"/>
          </a:xfrm>
          <a:prstGeom prst="rect">
            <a:avLst/>
          </a:prstGeom>
        </p:spPr>
      </p:pic>
      <p:sp>
        <p:nvSpPr>
          <p:cNvPr id="2" name="Titel 1"/>
          <p:cNvSpPr>
            <a:spLocks noGrp="1"/>
          </p:cNvSpPr>
          <p:nvPr>
            <p:ph type="ctrTitle"/>
          </p:nvPr>
        </p:nvSpPr>
        <p:spPr>
          <a:xfrm>
            <a:off x="1524000" y="648224"/>
            <a:ext cx="9144000" cy="5436481"/>
          </a:xfrm>
        </p:spPr>
        <p:txBody>
          <a:bodyPr>
            <a:normAutofit/>
          </a:bodyPr>
          <a:lstStyle/>
          <a:p>
            <a:r>
              <a:rPr lang="de-DE" b="1" dirty="0">
                <a:latin typeface="+mn-lt"/>
              </a:rPr>
              <a:t/>
            </a:r>
            <a:br>
              <a:rPr lang="de-DE" b="1" dirty="0">
                <a:latin typeface="+mn-lt"/>
              </a:rPr>
            </a:br>
            <a:r>
              <a:rPr lang="de-DE" b="1" dirty="0" smtClean="0">
                <a:latin typeface="+mn-lt"/>
              </a:rPr>
              <a:t/>
            </a:r>
            <a:br>
              <a:rPr lang="de-DE" b="1" dirty="0" smtClean="0">
                <a:latin typeface="+mn-lt"/>
              </a:rPr>
            </a:br>
            <a:r>
              <a:rPr lang="de-DE" b="1" dirty="0">
                <a:latin typeface="+mn-lt"/>
              </a:rPr>
              <a:t/>
            </a:r>
            <a:br>
              <a:rPr lang="de-DE" b="1" dirty="0">
                <a:latin typeface="+mn-lt"/>
              </a:rPr>
            </a:br>
            <a:endParaRPr lang="de-DE" sz="2700" dirty="0">
              <a:latin typeface="+mn-lt"/>
            </a:endParaRPr>
          </a:p>
        </p:txBody>
      </p:sp>
      <p:sp>
        <p:nvSpPr>
          <p:cNvPr id="4" name="Textfeld 3"/>
          <p:cNvSpPr txBox="1"/>
          <p:nvPr/>
        </p:nvSpPr>
        <p:spPr>
          <a:xfrm>
            <a:off x="2919046" y="334109"/>
            <a:ext cx="487082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Abiotic</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influences</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on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photosynthesis</a:t>
            </a:r>
            <a:endParaRPr kumimoji="0" lang="de-DE"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feld 4"/>
          <p:cNvSpPr txBox="1"/>
          <p:nvPr/>
        </p:nvSpPr>
        <p:spPr>
          <a:xfrm>
            <a:off x="1207338" y="1444003"/>
            <a:ext cx="9062077" cy="30469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Several</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abiotic</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factors</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influence</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the</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rate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of</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1" i="0" u="none" strike="noStrike" kern="1200" cap="none" spc="0" normalizeH="0" baseline="0" noProof="0" dirty="0" err="1" smtClean="0">
                <a:ln>
                  <a:noFill/>
                </a:ln>
                <a:solidFill>
                  <a:prstClr val="black"/>
                </a:solidFill>
                <a:effectLst/>
                <a:uLnTx/>
                <a:uFillTx/>
                <a:latin typeface="Calibri" panose="020F0502020204030204"/>
                <a:ea typeface="+mn-ea"/>
                <a:cs typeface="+mn-cs"/>
              </a:rPr>
              <a:t>photsynthesis</a:t>
            </a:r>
            <a:r>
              <a:rPr kumimoji="0" lang="de-DE" sz="2400" b="1" i="0" u="none" strike="noStrike" kern="1200" cap="none" spc="0" normalizeH="0" baseline="0" noProof="0" dirty="0" smtClean="0">
                <a:ln>
                  <a:noFill/>
                </a:ln>
                <a:solidFill>
                  <a:prstClr val="black"/>
                </a:solidFill>
                <a:effectLst/>
                <a:uLnTx/>
                <a:uFillTx/>
                <a:latin typeface="Calibri" panose="020F0502020204030204"/>
                <a:ea typeface="+mn-ea"/>
                <a:cs typeface="+mn-cs"/>
              </a:rPr>
              <a:t>:</a:t>
            </a:r>
          </a:p>
          <a:p>
            <a:pPr marL="342900" marR="0" lvl="0" indent="-342900" algn="l" defTabSz="914400" rtl="0" eaLnBrk="1" fontAlgn="auto" latinLnBrk="0" hangingPunct="1">
              <a:lnSpc>
                <a:spcPct val="100000"/>
              </a:lnSpc>
              <a:spcBef>
                <a:spcPts val="0"/>
              </a:spcBef>
              <a:spcAft>
                <a:spcPts val="1200"/>
              </a:spcAft>
              <a:buClrTx/>
              <a:buSzTx/>
              <a:buFont typeface="+mj-lt"/>
              <a:buAutoNum type="arabicPeriod"/>
              <a:tabLst/>
              <a:defRPr/>
            </a:pPr>
            <a:r>
              <a:rPr kumimoji="0" lang="de-DE" sz="2400" b="0" i="0" u="none" strike="noStrike" kern="1200" cap="none" spc="0" normalizeH="0" baseline="0" noProof="0" dirty="0" smtClean="0">
                <a:ln>
                  <a:noFill/>
                </a:ln>
                <a:solidFill>
                  <a:prstClr val="black"/>
                </a:solidFill>
                <a:effectLst/>
                <a:uLnTx/>
                <a:uFillTx/>
                <a:latin typeface="Calibri" panose="020F0502020204030204"/>
                <a:ea typeface="+mn-ea"/>
                <a:cs typeface="+mn-cs"/>
              </a:rPr>
              <a:t>Light – </a:t>
            </a:r>
            <a:r>
              <a:rPr kumimoji="0" lang="de-DE" sz="2400" b="0" i="0" u="none" strike="noStrike" kern="1200" cap="none" spc="0" normalizeH="0" baseline="0" noProof="0" dirty="0" err="1" smtClean="0">
                <a:ln>
                  <a:noFill/>
                </a:ln>
                <a:solidFill>
                  <a:prstClr val="black"/>
                </a:solidFill>
                <a:effectLst/>
                <a:uLnTx/>
                <a:uFillTx/>
                <a:latin typeface="Calibri" panose="020F0502020204030204"/>
                <a:ea typeface="+mn-ea"/>
                <a:cs typeface="+mn-cs"/>
              </a:rPr>
              <a:t>driving</a:t>
            </a:r>
            <a:r>
              <a:rPr kumimoji="0" lang="de-DE" sz="24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400" b="0" i="0" u="none" strike="noStrike" kern="1200" cap="none" spc="0" normalizeH="0" baseline="0" noProof="0" dirty="0" err="1" smtClean="0">
                <a:ln>
                  <a:noFill/>
                </a:ln>
                <a:solidFill>
                  <a:prstClr val="black"/>
                </a:solidFill>
                <a:effectLst/>
                <a:uLnTx/>
                <a:uFillTx/>
                <a:latin typeface="Calibri" panose="020F0502020204030204"/>
                <a:ea typeface="+mn-ea"/>
                <a:cs typeface="+mn-cs"/>
              </a:rPr>
              <a:t>force</a:t>
            </a:r>
            <a:endParaRPr kumimoji="0" lang="de-DE" sz="24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342900" indent="-342900">
              <a:spcAft>
                <a:spcPts val="1200"/>
              </a:spcAft>
              <a:buFont typeface="+mj-lt"/>
              <a:buAutoNum type="arabicPeriod"/>
            </a:pPr>
            <a:r>
              <a:rPr lang="de-DE" sz="2400" dirty="0" err="1">
                <a:solidFill>
                  <a:prstClr val="black"/>
                </a:solidFill>
              </a:rPr>
              <a:t>Water</a:t>
            </a:r>
            <a:r>
              <a:rPr lang="de-DE" sz="2400" dirty="0">
                <a:solidFill>
                  <a:prstClr val="black"/>
                </a:solidFill>
              </a:rPr>
              <a:t> – </a:t>
            </a:r>
            <a:r>
              <a:rPr lang="de-DE" sz="2400" dirty="0" err="1">
                <a:solidFill>
                  <a:prstClr val="black"/>
                </a:solidFill>
              </a:rPr>
              <a:t>influence</a:t>
            </a:r>
            <a:r>
              <a:rPr lang="de-DE" sz="2400" dirty="0">
                <a:solidFill>
                  <a:prstClr val="black"/>
                </a:solidFill>
              </a:rPr>
              <a:t> on </a:t>
            </a:r>
            <a:r>
              <a:rPr lang="de-DE" sz="2400" dirty="0" err="1">
                <a:solidFill>
                  <a:prstClr val="black"/>
                </a:solidFill>
              </a:rPr>
              <a:t>stomatal</a:t>
            </a:r>
            <a:r>
              <a:rPr lang="de-DE" sz="2400" dirty="0">
                <a:solidFill>
                  <a:prstClr val="black"/>
                </a:solidFill>
              </a:rPr>
              <a:t> </a:t>
            </a:r>
            <a:r>
              <a:rPr lang="de-DE" sz="2400" dirty="0" err="1" smtClean="0">
                <a:solidFill>
                  <a:prstClr val="black"/>
                </a:solidFill>
              </a:rPr>
              <a:t>conductance</a:t>
            </a:r>
            <a:endParaRPr kumimoji="0" lang="de-DE" sz="2400" i="0" u="none" strike="noStrike" kern="1200" cap="none" spc="0" normalizeH="0" baseline="0" noProof="0" dirty="0">
              <a:ln>
                <a:noFill/>
              </a:ln>
              <a:solidFill>
                <a:prstClr val="black"/>
              </a:solidFill>
              <a:effectLst/>
              <a:uLnTx/>
              <a:uFillTx/>
              <a:latin typeface="Calibri" panose="020F0502020204030204"/>
            </a:endParaRPr>
          </a:p>
          <a:p>
            <a:pPr marL="342900" marR="0" lvl="0" indent="-342900" algn="l" defTabSz="914400" rtl="0" eaLnBrk="1" fontAlgn="auto" latinLnBrk="0" hangingPunct="1">
              <a:lnSpc>
                <a:spcPct val="100000"/>
              </a:lnSpc>
              <a:spcBef>
                <a:spcPts val="0"/>
              </a:spcBef>
              <a:spcAft>
                <a:spcPts val="1200"/>
              </a:spcAft>
              <a:buClrTx/>
              <a:buSzTx/>
              <a:buFont typeface="+mj-lt"/>
              <a:buAutoNum type="arabicPeriod"/>
              <a:tabLst/>
              <a:defRPr/>
            </a:pPr>
            <a:r>
              <a:rPr kumimoji="0" lang="de-DE" sz="2400" i="0" u="none" strike="noStrike" kern="1200" cap="none" spc="0" normalizeH="0" baseline="0" noProof="0" dirty="0" smtClean="0">
                <a:ln>
                  <a:noFill/>
                </a:ln>
                <a:solidFill>
                  <a:prstClr val="black"/>
                </a:solidFill>
                <a:effectLst/>
                <a:uLnTx/>
                <a:uFillTx/>
                <a:latin typeface="Calibri" panose="020F0502020204030204"/>
                <a:ea typeface="+mn-ea"/>
                <a:cs typeface="+mn-cs"/>
              </a:rPr>
              <a:t>CO2 – „</a:t>
            </a:r>
            <a:r>
              <a:rPr kumimoji="0" lang="de-DE" sz="2400" i="0" u="none" strike="noStrike" kern="1200" cap="none" spc="0" normalizeH="0" baseline="0" noProof="0" dirty="0" err="1" smtClean="0">
                <a:ln>
                  <a:noFill/>
                </a:ln>
                <a:solidFill>
                  <a:prstClr val="black"/>
                </a:solidFill>
                <a:effectLst/>
                <a:uLnTx/>
                <a:uFillTx/>
                <a:latin typeface="Calibri" panose="020F0502020204030204"/>
                <a:ea typeface="+mn-ea"/>
                <a:cs typeface="+mn-cs"/>
              </a:rPr>
              <a:t>raw</a:t>
            </a:r>
            <a:r>
              <a:rPr kumimoji="0" lang="de-DE" sz="2400" i="0" u="none" strike="noStrike" kern="1200" cap="none" spc="0" normalizeH="0" baseline="0" noProof="0" dirty="0" smtClean="0">
                <a:ln>
                  <a:noFill/>
                </a:ln>
                <a:solidFill>
                  <a:prstClr val="black"/>
                </a:solidFill>
                <a:effectLst/>
                <a:uLnTx/>
                <a:uFillTx/>
                <a:latin typeface="Calibri" panose="020F0502020204030204"/>
                <a:ea typeface="+mn-ea"/>
                <a:cs typeface="+mn-cs"/>
              </a:rPr>
              <a:t> material“</a:t>
            </a:r>
          </a:p>
          <a:p>
            <a:pPr marL="342900" marR="0" lvl="0" indent="-342900" algn="l" defTabSz="914400" rtl="0" eaLnBrk="1" fontAlgn="auto" latinLnBrk="0" hangingPunct="1">
              <a:lnSpc>
                <a:spcPct val="100000"/>
              </a:lnSpc>
              <a:spcBef>
                <a:spcPts val="0"/>
              </a:spcBef>
              <a:spcAft>
                <a:spcPts val="1200"/>
              </a:spcAft>
              <a:buClrTx/>
              <a:buSzTx/>
              <a:buFont typeface="+mj-lt"/>
              <a:buAutoNum type="arabicPeriod"/>
              <a:tabLst/>
              <a:defRPr/>
            </a:pPr>
            <a:r>
              <a:rPr kumimoji="0" lang="de-DE" sz="2800" b="1" i="0" u="none" strike="noStrike" kern="1200" cap="none" spc="0" normalizeH="0" baseline="0" noProof="0" dirty="0" err="1" smtClean="0">
                <a:ln>
                  <a:noFill/>
                </a:ln>
                <a:solidFill>
                  <a:prstClr val="black"/>
                </a:solidFill>
                <a:effectLst/>
                <a:uLnTx/>
                <a:uFillTx/>
                <a:latin typeface="Calibri" panose="020F0502020204030204"/>
                <a:ea typeface="+mn-ea"/>
                <a:cs typeface="+mn-cs"/>
              </a:rPr>
              <a:t>Temperature</a:t>
            </a:r>
            <a:r>
              <a:rPr kumimoji="0" lang="de-DE" sz="2800" b="1" i="0" u="none" strike="noStrike" kern="1200" cap="none" spc="0" normalizeH="0" baseline="0" noProof="0" dirty="0" smtClean="0">
                <a:ln>
                  <a:noFill/>
                </a:ln>
                <a:solidFill>
                  <a:prstClr val="black"/>
                </a:solidFill>
                <a:effectLst/>
                <a:uLnTx/>
                <a:uFillTx/>
                <a:latin typeface="Calibri" panose="020F0502020204030204"/>
                <a:ea typeface="+mn-ea"/>
                <a:cs typeface="+mn-cs"/>
              </a:rPr>
              <a:t> – </a:t>
            </a:r>
            <a:r>
              <a:rPr kumimoji="0" lang="de-DE" sz="2800" b="1" i="0" u="none" strike="noStrike" kern="1200" cap="none" spc="0" normalizeH="0" baseline="0" noProof="0" dirty="0" err="1" smtClean="0">
                <a:ln>
                  <a:noFill/>
                </a:ln>
                <a:solidFill>
                  <a:prstClr val="black"/>
                </a:solidFill>
                <a:effectLst/>
                <a:uLnTx/>
                <a:uFillTx/>
                <a:latin typeface="Calibri" panose="020F0502020204030204"/>
                <a:ea typeface="+mn-ea"/>
                <a:cs typeface="+mn-cs"/>
              </a:rPr>
              <a:t>operating</a:t>
            </a:r>
            <a:r>
              <a:rPr kumimoji="0" lang="de-DE" sz="28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800" b="1" i="0" u="none" strike="noStrike" kern="1200" cap="none" spc="0" normalizeH="0" baseline="0" noProof="0" dirty="0" err="1" smtClean="0">
                <a:ln>
                  <a:noFill/>
                </a:ln>
                <a:solidFill>
                  <a:prstClr val="black"/>
                </a:solidFill>
                <a:effectLst/>
                <a:uLnTx/>
                <a:uFillTx/>
                <a:latin typeface="Calibri" panose="020F0502020204030204"/>
                <a:ea typeface="+mn-ea"/>
                <a:cs typeface="+mn-cs"/>
              </a:rPr>
              <a:t>temperature</a:t>
            </a:r>
            <a:r>
              <a:rPr kumimoji="0" lang="de-DE" sz="28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800" b="1" i="0" u="none" strike="noStrike" kern="1200" cap="none" spc="0" normalizeH="0" baseline="0" noProof="0" dirty="0" err="1" smtClean="0">
                <a:ln>
                  <a:noFill/>
                </a:ln>
                <a:solidFill>
                  <a:prstClr val="black"/>
                </a:solidFill>
                <a:effectLst/>
                <a:uLnTx/>
                <a:uFillTx/>
                <a:latin typeface="Calibri" panose="020F0502020204030204"/>
                <a:ea typeface="+mn-ea"/>
                <a:cs typeface="+mn-cs"/>
              </a:rPr>
              <a:t>of</a:t>
            </a:r>
            <a:r>
              <a:rPr kumimoji="0" lang="de-DE" sz="28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800" b="1" i="0" u="none" strike="noStrike" kern="1200" cap="none" spc="0" normalizeH="0" baseline="0" noProof="0" dirty="0" err="1" smtClean="0">
                <a:ln>
                  <a:noFill/>
                </a:ln>
                <a:solidFill>
                  <a:prstClr val="black"/>
                </a:solidFill>
                <a:effectLst/>
                <a:uLnTx/>
                <a:uFillTx/>
                <a:latin typeface="Calibri" panose="020F0502020204030204"/>
                <a:ea typeface="+mn-ea"/>
                <a:cs typeface="+mn-cs"/>
              </a:rPr>
              <a:t>enzymes</a:t>
            </a:r>
            <a:r>
              <a:rPr kumimoji="0" lang="de-DE" sz="28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de-DE" sz="2800" b="1" i="0" u="none" strike="noStrike" kern="1200" cap="none" spc="0" normalizeH="0" baseline="0" noProof="0" dirty="0" err="1" smtClean="0">
                <a:ln>
                  <a:noFill/>
                </a:ln>
                <a:solidFill>
                  <a:prstClr val="black"/>
                </a:solidFill>
                <a:effectLst/>
                <a:uLnTx/>
                <a:uFillTx/>
                <a:latin typeface="Calibri" panose="020F0502020204030204"/>
                <a:ea typeface="+mn-ea"/>
                <a:cs typeface="+mn-cs"/>
              </a:rPr>
              <a:t>changes</a:t>
            </a:r>
            <a:r>
              <a:rPr kumimoji="0" lang="de-DE" sz="2800" b="1" i="0" u="none" strike="noStrike" kern="1200" cap="none" spc="0" normalizeH="0" baseline="0" noProof="0" dirty="0" smtClean="0">
                <a:ln>
                  <a:noFill/>
                </a:ln>
                <a:solidFill>
                  <a:prstClr val="black"/>
                </a:solidFill>
                <a:effectLst/>
                <a:uLnTx/>
                <a:uFillTx/>
                <a:latin typeface="Calibri" panose="020F0502020204030204"/>
                <a:ea typeface="+mn-ea"/>
                <a:cs typeface="+mn-cs"/>
              </a:rPr>
              <a:t> in sink-</a:t>
            </a:r>
            <a:r>
              <a:rPr kumimoji="0" lang="de-DE" sz="2800" b="1" i="0" u="none" strike="noStrike" kern="1200" cap="none" spc="0" normalizeH="0" baseline="0" noProof="0" dirty="0" err="1" smtClean="0">
                <a:ln>
                  <a:noFill/>
                </a:ln>
                <a:solidFill>
                  <a:prstClr val="black"/>
                </a:solidFill>
                <a:effectLst/>
                <a:uLnTx/>
                <a:uFillTx/>
                <a:latin typeface="Calibri" panose="020F0502020204030204"/>
                <a:ea typeface="+mn-ea"/>
                <a:cs typeface="+mn-cs"/>
              </a:rPr>
              <a:t>strengths</a:t>
            </a:r>
            <a:endParaRPr kumimoji="0" lang="de-DE" sz="2800" b="1" i="0" u="none" strike="noStrike" kern="1200" cap="none" spc="0" normalizeH="0" baseline="0" noProof="0" dirty="0" smtClean="0">
              <a:ln>
                <a:noFill/>
              </a:ln>
              <a:solidFill>
                <a:prstClr val="black"/>
              </a:solidFill>
              <a:effectLst/>
              <a:uLnTx/>
              <a:uFillTx/>
              <a:latin typeface="Calibri" panose="020F0502020204030204"/>
              <a:ea typeface="+mn-ea"/>
              <a:cs typeface="+mn-cs"/>
            </a:endParaRPr>
          </a:p>
        </p:txBody>
      </p:sp>
      <p:sp>
        <p:nvSpPr>
          <p:cNvPr id="6" name="Foliennummernplatzhalt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5744F-E677-42CC-8971-3B32B699ADB5}" type="slidenum">
              <a:rPr kumimoji="0" lang="de-DE" sz="18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de-DE" sz="18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3014863"/>
      </p:ext>
    </p:extLst>
  </p:cSld>
  <p:clrMapOvr>
    <a:masterClrMapping/>
  </p:clrMapOvr>
  <mc:AlternateContent xmlns:mc="http://schemas.openxmlformats.org/markup-compatibility/2006" xmlns:p14="http://schemas.microsoft.com/office/powerpoint/2010/main">
    <mc:Choice Requires="p14">
      <p:transition spd="slow" p14:dur="2000" advTm="52381"/>
    </mc:Choice>
    <mc:Fallback xmlns="">
      <p:transition spd="slow" advTm="52381"/>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2666999" y="-2667003"/>
            <a:ext cx="6858003" cy="12192000"/>
          </a:xfrm>
          <a:prstGeom prst="rect">
            <a:avLst/>
          </a:prstGeom>
        </p:spPr>
      </p:pic>
      <p:sp>
        <p:nvSpPr>
          <p:cNvPr id="3" name="Textfeld 2">
            <a:extLst>
              <a:ext uri="{FF2B5EF4-FFF2-40B4-BE49-F238E27FC236}">
                <a16:creationId xmlns:a16="http://schemas.microsoft.com/office/drawing/2014/main" id="{26687B85-1EC9-4072-824F-9CE8AAC81114}"/>
              </a:ext>
            </a:extLst>
          </p:cNvPr>
          <p:cNvSpPr txBox="1"/>
          <p:nvPr/>
        </p:nvSpPr>
        <p:spPr>
          <a:xfrm>
            <a:off x="1798912" y="6013153"/>
            <a:ext cx="3666453" cy="646331"/>
          </a:xfrm>
          <a:prstGeom prst="rect">
            <a:avLst/>
          </a:prstGeom>
          <a:noFill/>
        </p:spPr>
        <p:txBody>
          <a:bodyPr wrap="none" rtlCol="0">
            <a:spAutoFit/>
          </a:bodyPr>
          <a:lstStyle/>
          <a:p>
            <a:r>
              <a:rPr lang="de-DE" b="1" dirty="0" err="1" smtClean="0">
                <a:solidFill>
                  <a:srgbClr val="FF0000"/>
                </a:solidFill>
              </a:rPr>
              <a:t>formation</a:t>
            </a:r>
            <a:r>
              <a:rPr lang="de-DE" b="1" dirty="0" smtClean="0">
                <a:solidFill>
                  <a:srgbClr val="FF0000"/>
                </a:solidFill>
              </a:rPr>
              <a:t> </a:t>
            </a:r>
            <a:r>
              <a:rPr lang="de-DE" b="1" dirty="0" err="1" smtClean="0">
                <a:solidFill>
                  <a:srgbClr val="FF0000"/>
                </a:solidFill>
              </a:rPr>
              <a:t>of</a:t>
            </a:r>
            <a:r>
              <a:rPr lang="de-DE" b="1" dirty="0" smtClean="0">
                <a:solidFill>
                  <a:srgbClr val="FF0000"/>
                </a:solidFill>
              </a:rPr>
              <a:t> </a:t>
            </a:r>
            <a:r>
              <a:rPr lang="de-DE" b="1" dirty="0" err="1" smtClean="0">
                <a:solidFill>
                  <a:srgbClr val="FF0000"/>
                </a:solidFill>
              </a:rPr>
              <a:t>ice</a:t>
            </a:r>
            <a:r>
              <a:rPr lang="de-DE" b="1" dirty="0" smtClean="0">
                <a:solidFill>
                  <a:srgbClr val="FF0000"/>
                </a:solidFill>
              </a:rPr>
              <a:t> </a:t>
            </a:r>
            <a:r>
              <a:rPr lang="de-DE" b="1" dirty="0" err="1" smtClean="0">
                <a:solidFill>
                  <a:srgbClr val="FF0000"/>
                </a:solidFill>
              </a:rPr>
              <a:t>crystals</a:t>
            </a:r>
            <a:r>
              <a:rPr lang="de-DE" b="1" dirty="0">
                <a:solidFill>
                  <a:srgbClr val="FF0000"/>
                </a:solidFill>
              </a:rPr>
              <a:t> </a:t>
            </a:r>
            <a:r>
              <a:rPr lang="de-DE" b="1" dirty="0" smtClean="0">
                <a:solidFill>
                  <a:srgbClr val="FF0000"/>
                </a:solidFill>
              </a:rPr>
              <a:t>at-3 </a:t>
            </a:r>
            <a:r>
              <a:rPr lang="de-DE" b="1" dirty="0" err="1" smtClean="0">
                <a:solidFill>
                  <a:srgbClr val="FF0000"/>
                </a:solidFill>
              </a:rPr>
              <a:t>to</a:t>
            </a:r>
            <a:r>
              <a:rPr lang="de-DE" b="1" dirty="0" smtClean="0">
                <a:solidFill>
                  <a:srgbClr val="FF0000"/>
                </a:solidFill>
              </a:rPr>
              <a:t> </a:t>
            </a:r>
            <a:r>
              <a:rPr lang="de-DE" b="1" dirty="0">
                <a:solidFill>
                  <a:srgbClr val="FF0000"/>
                </a:solidFill>
              </a:rPr>
              <a:t>-5°C,</a:t>
            </a:r>
          </a:p>
          <a:p>
            <a:r>
              <a:rPr lang="de-DE" b="1" dirty="0">
                <a:solidFill>
                  <a:srgbClr val="FF0000"/>
                </a:solidFill>
              </a:rPr>
              <a:t>Dehydration</a:t>
            </a:r>
          </a:p>
        </p:txBody>
      </p:sp>
      <p:sp>
        <p:nvSpPr>
          <p:cNvPr id="5" name="Textfeld 4">
            <a:extLst>
              <a:ext uri="{FF2B5EF4-FFF2-40B4-BE49-F238E27FC236}">
                <a16:creationId xmlns:a16="http://schemas.microsoft.com/office/drawing/2014/main" id="{26687B85-1EC9-4072-824F-9CE8AAC81114}"/>
              </a:ext>
            </a:extLst>
          </p:cNvPr>
          <p:cNvSpPr txBox="1"/>
          <p:nvPr/>
        </p:nvSpPr>
        <p:spPr>
          <a:xfrm>
            <a:off x="6668081" y="5970405"/>
            <a:ext cx="3775585" cy="646331"/>
          </a:xfrm>
          <a:prstGeom prst="rect">
            <a:avLst/>
          </a:prstGeom>
          <a:noFill/>
        </p:spPr>
        <p:txBody>
          <a:bodyPr wrap="none" rtlCol="0">
            <a:spAutoFit/>
          </a:bodyPr>
          <a:lstStyle/>
          <a:p>
            <a:r>
              <a:rPr lang="de-DE" b="1" dirty="0" err="1" smtClean="0">
                <a:solidFill>
                  <a:srgbClr val="FF0000"/>
                </a:solidFill>
              </a:rPr>
              <a:t>Denaturation</a:t>
            </a:r>
            <a:r>
              <a:rPr lang="de-DE" b="1" dirty="0" smtClean="0">
                <a:solidFill>
                  <a:srgbClr val="FF0000"/>
                </a:solidFill>
              </a:rPr>
              <a:t> </a:t>
            </a:r>
            <a:r>
              <a:rPr lang="de-DE" b="1" dirty="0" err="1" smtClean="0">
                <a:solidFill>
                  <a:srgbClr val="FF0000"/>
                </a:solidFill>
              </a:rPr>
              <a:t>of</a:t>
            </a:r>
            <a:r>
              <a:rPr lang="de-DE" b="1" dirty="0" smtClean="0">
                <a:solidFill>
                  <a:srgbClr val="FF0000"/>
                </a:solidFill>
              </a:rPr>
              <a:t> </a:t>
            </a:r>
            <a:r>
              <a:rPr lang="de-DE" b="1" dirty="0" err="1" smtClean="0">
                <a:solidFill>
                  <a:srgbClr val="FF0000"/>
                </a:solidFill>
              </a:rPr>
              <a:t>proteins</a:t>
            </a:r>
            <a:r>
              <a:rPr lang="de-DE" b="1" dirty="0" smtClean="0">
                <a:solidFill>
                  <a:srgbClr val="FF0000"/>
                </a:solidFill>
              </a:rPr>
              <a:t> </a:t>
            </a:r>
            <a:r>
              <a:rPr lang="de-DE" b="1" dirty="0" err="1" smtClean="0">
                <a:solidFill>
                  <a:srgbClr val="FF0000"/>
                </a:solidFill>
              </a:rPr>
              <a:t>and</a:t>
            </a:r>
            <a:r>
              <a:rPr lang="de-DE" b="1" dirty="0" smtClean="0">
                <a:solidFill>
                  <a:srgbClr val="FF0000"/>
                </a:solidFill>
              </a:rPr>
              <a:t> </a:t>
            </a:r>
            <a:r>
              <a:rPr lang="de-DE" b="1" dirty="0" err="1" smtClean="0">
                <a:solidFill>
                  <a:srgbClr val="FF0000"/>
                </a:solidFill>
              </a:rPr>
              <a:t>damage</a:t>
            </a:r>
            <a:endParaRPr lang="de-DE" b="1" dirty="0">
              <a:solidFill>
                <a:srgbClr val="FF0000"/>
              </a:solidFill>
            </a:endParaRPr>
          </a:p>
          <a:p>
            <a:r>
              <a:rPr lang="de-DE" b="1" dirty="0" err="1" smtClean="0">
                <a:solidFill>
                  <a:srgbClr val="FF0000"/>
                </a:solidFill>
              </a:rPr>
              <a:t>of</a:t>
            </a:r>
            <a:r>
              <a:rPr lang="de-DE" b="1" dirty="0" smtClean="0">
                <a:solidFill>
                  <a:srgbClr val="FF0000"/>
                </a:solidFill>
              </a:rPr>
              <a:t> </a:t>
            </a:r>
            <a:r>
              <a:rPr lang="de-DE" b="1" dirty="0" err="1" smtClean="0">
                <a:solidFill>
                  <a:srgbClr val="FF0000"/>
                </a:solidFill>
              </a:rPr>
              <a:t>membranes</a:t>
            </a:r>
            <a:r>
              <a:rPr lang="de-DE" b="1" dirty="0" smtClean="0">
                <a:solidFill>
                  <a:srgbClr val="FF0000"/>
                </a:solidFill>
              </a:rPr>
              <a:t> at 50-55°C</a:t>
            </a:r>
            <a:endParaRPr lang="de-DE" b="1" dirty="0">
              <a:solidFill>
                <a:srgbClr val="FF0000"/>
              </a:solidFill>
            </a:endParaRPr>
          </a:p>
        </p:txBody>
      </p:sp>
      <p:sp>
        <p:nvSpPr>
          <p:cNvPr id="7" name="Textfeld 6"/>
          <p:cNvSpPr txBox="1"/>
          <p:nvPr/>
        </p:nvSpPr>
        <p:spPr>
          <a:xfrm>
            <a:off x="2099083" y="350848"/>
            <a:ext cx="7808035" cy="461665"/>
          </a:xfrm>
          <a:prstGeom prst="rect">
            <a:avLst/>
          </a:prstGeom>
          <a:noFill/>
        </p:spPr>
        <p:txBody>
          <a:bodyPr wrap="none" rtlCol="0">
            <a:spAutoFit/>
          </a:bodyPr>
          <a:lstStyle/>
          <a:p>
            <a:r>
              <a:rPr lang="de-DE" sz="2400" b="1" dirty="0" err="1" smtClean="0"/>
              <a:t>Influence</a:t>
            </a:r>
            <a:r>
              <a:rPr lang="de-DE" sz="2400" b="1" dirty="0" smtClean="0"/>
              <a:t> </a:t>
            </a:r>
            <a:r>
              <a:rPr lang="de-DE" sz="2400" b="1" dirty="0" err="1" smtClean="0"/>
              <a:t>of</a:t>
            </a:r>
            <a:r>
              <a:rPr lang="de-DE" sz="2400" b="1" dirty="0" smtClean="0"/>
              <a:t> </a:t>
            </a:r>
            <a:r>
              <a:rPr lang="de-DE" sz="2400" b="1" dirty="0" err="1" smtClean="0"/>
              <a:t>temperature</a:t>
            </a:r>
            <a:r>
              <a:rPr lang="de-DE" sz="2400" b="1" dirty="0" smtClean="0"/>
              <a:t> on </a:t>
            </a:r>
            <a:r>
              <a:rPr lang="de-DE" sz="2400" b="1" dirty="0" err="1" smtClean="0"/>
              <a:t>photosynthesis</a:t>
            </a:r>
            <a:r>
              <a:rPr lang="de-DE" sz="2400" b="1" dirty="0" smtClean="0"/>
              <a:t> </a:t>
            </a:r>
            <a:r>
              <a:rPr lang="de-DE" sz="2400" b="1" dirty="0" err="1" smtClean="0"/>
              <a:t>and</a:t>
            </a:r>
            <a:r>
              <a:rPr lang="de-DE" sz="2400" b="1" dirty="0" smtClean="0"/>
              <a:t> </a:t>
            </a:r>
            <a:r>
              <a:rPr lang="de-DE" sz="2400" b="1" dirty="0" err="1" smtClean="0"/>
              <a:t>respiration</a:t>
            </a:r>
            <a:endParaRPr lang="de-DE" sz="2400" b="1" dirty="0"/>
          </a:p>
        </p:txBody>
      </p:sp>
      <p:sp>
        <p:nvSpPr>
          <p:cNvPr id="6" name="Textfeld 5"/>
          <p:cNvSpPr txBox="1"/>
          <p:nvPr/>
        </p:nvSpPr>
        <p:spPr>
          <a:xfrm>
            <a:off x="576648" y="1559084"/>
            <a:ext cx="2444528" cy="1754326"/>
          </a:xfrm>
          <a:prstGeom prst="rect">
            <a:avLst/>
          </a:prstGeom>
          <a:noFill/>
        </p:spPr>
        <p:txBody>
          <a:bodyPr wrap="square" rtlCol="0">
            <a:spAutoFit/>
          </a:bodyPr>
          <a:lstStyle/>
          <a:p>
            <a:r>
              <a:rPr lang="de-DE" dirty="0" err="1" smtClean="0"/>
              <a:t>low</a:t>
            </a:r>
            <a:r>
              <a:rPr lang="de-DE" dirty="0" smtClean="0"/>
              <a:t> </a:t>
            </a:r>
            <a:r>
              <a:rPr lang="de-DE" dirty="0" err="1" smtClean="0"/>
              <a:t>temperature</a:t>
            </a:r>
            <a:r>
              <a:rPr lang="de-DE" dirty="0" smtClean="0"/>
              <a:t>:</a:t>
            </a:r>
          </a:p>
          <a:p>
            <a:pPr marL="285750" indent="-285750">
              <a:buFont typeface="Arial" panose="020B0604020202020204" pitchFamily="34" charset="0"/>
              <a:buChar char="•"/>
            </a:pPr>
            <a:r>
              <a:rPr lang="de-DE" dirty="0" err="1" smtClean="0"/>
              <a:t>low</a:t>
            </a:r>
            <a:r>
              <a:rPr lang="de-DE" dirty="0" smtClean="0"/>
              <a:t> </a:t>
            </a:r>
            <a:r>
              <a:rPr lang="de-DE" dirty="0" err="1" smtClean="0"/>
              <a:t>enzyme</a:t>
            </a:r>
            <a:r>
              <a:rPr lang="de-DE" dirty="0" smtClean="0"/>
              <a:t> </a:t>
            </a:r>
            <a:r>
              <a:rPr lang="de-DE" dirty="0" err="1" smtClean="0"/>
              <a:t>activity</a:t>
            </a:r>
            <a:endParaRPr lang="de-DE" dirty="0" smtClean="0"/>
          </a:p>
          <a:p>
            <a:pPr marL="285750" indent="-285750">
              <a:buFont typeface="Arial" panose="020B0604020202020204" pitchFamily="34" charset="0"/>
              <a:buChar char="•"/>
            </a:pPr>
            <a:r>
              <a:rPr lang="de-DE" dirty="0" err="1" smtClean="0"/>
              <a:t>low</a:t>
            </a:r>
            <a:r>
              <a:rPr lang="de-DE" dirty="0" smtClean="0"/>
              <a:t> </a:t>
            </a:r>
            <a:r>
              <a:rPr lang="de-DE" dirty="0" err="1" smtClean="0"/>
              <a:t>fluidity</a:t>
            </a:r>
            <a:r>
              <a:rPr lang="de-DE" dirty="0" smtClean="0"/>
              <a:t> </a:t>
            </a:r>
            <a:r>
              <a:rPr lang="de-DE" dirty="0" err="1" smtClean="0"/>
              <a:t>of</a:t>
            </a:r>
            <a:r>
              <a:rPr lang="de-DE" dirty="0" smtClean="0"/>
              <a:t> </a:t>
            </a:r>
            <a:r>
              <a:rPr lang="de-DE" dirty="0" err="1" smtClean="0"/>
              <a:t>membranes</a:t>
            </a:r>
            <a:r>
              <a:rPr lang="de-DE" dirty="0" smtClean="0"/>
              <a:t> </a:t>
            </a:r>
            <a:r>
              <a:rPr lang="de-DE" dirty="0" smtClean="0">
                <a:sym typeface="Wingdings" panose="05000000000000000000" pitchFamily="2" charset="2"/>
              </a:rPr>
              <a:t> </a:t>
            </a:r>
            <a:r>
              <a:rPr lang="de-DE" dirty="0" err="1" smtClean="0">
                <a:sym typeface="Wingdings" panose="05000000000000000000" pitchFamily="2" charset="2"/>
              </a:rPr>
              <a:t>affects</a:t>
            </a:r>
            <a:r>
              <a:rPr lang="de-DE" dirty="0" smtClean="0">
                <a:sym typeface="Wingdings" panose="05000000000000000000" pitchFamily="2" charset="2"/>
              </a:rPr>
              <a:t> </a:t>
            </a:r>
            <a:r>
              <a:rPr lang="de-DE" dirty="0" err="1" smtClean="0">
                <a:sym typeface="Wingdings" panose="05000000000000000000" pitchFamily="2" charset="2"/>
              </a:rPr>
              <a:t>electron</a:t>
            </a:r>
            <a:r>
              <a:rPr lang="de-DE" dirty="0" smtClean="0">
                <a:sym typeface="Wingdings" panose="05000000000000000000" pitchFamily="2" charset="2"/>
              </a:rPr>
              <a:t> </a:t>
            </a:r>
            <a:r>
              <a:rPr lang="de-DE" dirty="0" err="1" smtClean="0">
                <a:sym typeface="Wingdings" panose="05000000000000000000" pitchFamily="2" charset="2"/>
              </a:rPr>
              <a:t>transport</a:t>
            </a:r>
            <a:endParaRPr lang="de-DE" dirty="0"/>
          </a:p>
        </p:txBody>
      </p:sp>
      <p:sp>
        <p:nvSpPr>
          <p:cNvPr id="9" name="Textfeld 8"/>
          <p:cNvSpPr txBox="1"/>
          <p:nvPr/>
        </p:nvSpPr>
        <p:spPr>
          <a:xfrm>
            <a:off x="8924803" y="1559084"/>
            <a:ext cx="2444528" cy="1200329"/>
          </a:xfrm>
          <a:prstGeom prst="rect">
            <a:avLst/>
          </a:prstGeom>
          <a:noFill/>
        </p:spPr>
        <p:txBody>
          <a:bodyPr wrap="square" rtlCol="0">
            <a:spAutoFit/>
          </a:bodyPr>
          <a:lstStyle/>
          <a:p>
            <a:r>
              <a:rPr lang="de-DE" dirty="0" smtClean="0"/>
              <a:t>high </a:t>
            </a:r>
            <a:r>
              <a:rPr lang="de-DE" dirty="0" err="1" smtClean="0"/>
              <a:t>temperature</a:t>
            </a:r>
            <a:r>
              <a:rPr lang="de-DE" dirty="0" smtClean="0"/>
              <a:t>:</a:t>
            </a:r>
          </a:p>
          <a:p>
            <a:pPr marL="285750" indent="-285750">
              <a:buFont typeface="Arial" panose="020B0604020202020204" pitchFamily="34" charset="0"/>
              <a:buChar char="•"/>
            </a:pPr>
            <a:r>
              <a:rPr lang="de-DE" dirty="0" smtClean="0"/>
              <a:t>high </a:t>
            </a:r>
            <a:r>
              <a:rPr lang="de-DE" dirty="0" err="1" smtClean="0"/>
              <a:t>enzyme</a:t>
            </a:r>
            <a:r>
              <a:rPr lang="de-DE" dirty="0" smtClean="0"/>
              <a:t> </a:t>
            </a:r>
            <a:r>
              <a:rPr lang="de-DE" dirty="0" err="1" smtClean="0"/>
              <a:t>activity</a:t>
            </a:r>
            <a:endParaRPr lang="de-DE" dirty="0" smtClean="0"/>
          </a:p>
          <a:p>
            <a:pPr marL="285750" indent="-285750">
              <a:buFont typeface="Arial" panose="020B0604020202020204" pitchFamily="34" charset="0"/>
              <a:buChar char="•"/>
            </a:pPr>
            <a:r>
              <a:rPr lang="de-DE" dirty="0" smtClean="0"/>
              <a:t>high </a:t>
            </a:r>
            <a:r>
              <a:rPr lang="de-DE" dirty="0" err="1" smtClean="0"/>
              <a:t>membrane</a:t>
            </a:r>
            <a:r>
              <a:rPr lang="de-DE" dirty="0" smtClean="0"/>
              <a:t> </a:t>
            </a:r>
            <a:r>
              <a:rPr lang="de-DE" dirty="0" err="1" smtClean="0"/>
              <a:t>fluidity</a:t>
            </a:r>
            <a:endParaRPr lang="de-DE" dirty="0"/>
          </a:p>
        </p:txBody>
      </p:sp>
      <p:grpSp>
        <p:nvGrpSpPr>
          <p:cNvPr id="20" name="Gruppieren 19"/>
          <p:cNvGrpSpPr/>
          <p:nvPr/>
        </p:nvGrpSpPr>
        <p:grpSpPr>
          <a:xfrm>
            <a:off x="2947873" y="1284890"/>
            <a:ext cx="5931266" cy="4585275"/>
            <a:chOff x="2947873" y="1284890"/>
            <a:chExt cx="5931266" cy="4585275"/>
          </a:xfrm>
        </p:grpSpPr>
        <p:grpSp>
          <p:nvGrpSpPr>
            <p:cNvPr id="4" name="Gruppieren 3"/>
            <p:cNvGrpSpPr/>
            <p:nvPr/>
          </p:nvGrpSpPr>
          <p:grpSpPr>
            <a:xfrm>
              <a:off x="2947873" y="1284890"/>
              <a:ext cx="5841462" cy="4585275"/>
              <a:chOff x="2947873" y="1284890"/>
              <a:chExt cx="5841462" cy="4585275"/>
            </a:xfrm>
          </p:grpSpPr>
          <p:pic>
            <p:nvPicPr>
              <p:cNvPr id="2457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47873" y="1284890"/>
                <a:ext cx="5841462" cy="458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feld 1"/>
              <p:cNvSpPr txBox="1"/>
              <p:nvPr/>
            </p:nvSpPr>
            <p:spPr>
              <a:xfrm rot="17336678">
                <a:off x="5178244" y="2260509"/>
                <a:ext cx="1128129" cy="369332"/>
              </a:xfrm>
              <a:prstGeom prst="rect">
                <a:avLst/>
              </a:prstGeom>
              <a:solidFill>
                <a:schemeClr val="bg1"/>
              </a:solidFill>
              <a:ln>
                <a:noFill/>
              </a:ln>
            </p:spPr>
            <p:txBody>
              <a:bodyPr wrap="none" rtlCol="0">
                <a:spAutoFit/>
              </a:bodyPr>
              <a:lstStyle/>
              <a:p>
                <a:r>
                  <a:rPr lang="de-DE" dirty="0" err="1" smtClean="0"/>
                  <a:t>Activation</a:t>
                </a:r>
                <a:endParaRPr lang="de-DE" dirty="0"/>
              </a:p>
            </p:txBody>
          </p:sp>
          <p:sp>
            <p:nvSpPr>
              <p:cNvPr id="10" name="Textfeld 9"/>
              <p:cNvSpPr txBox="1"/>
              <p:nvPr/>
            </p:nvSpPr>
            <p:spPr>
              <a:xfrm rot="3972023">
                <a:off x="6512821" y="2107866"/>
                <a:ext cx="1087157" cy="369332"/>
              </a:xfrm>
              <a:prstGeom prst="rect">
                <a:avLst/>
              </a:prstGeom>
              <a:solidFill>
                <a:schemeClr val="bg1"/>
              </a:solidFill>
              <a:ln>
                <a:noFill/>
              </a:ln>
            </p:spPr>
            <p:txBody>
              <a:bodyPr wrap="none" rtlCol="0">
                <a:spAutoFit/>
              </a:bodyPr>
              <a:lstStyle/>
              <a:p>
                <a:r>
                  <a:rPr lang="de-DE" dirty="0" smtClean="0"/>
                  <a:t>Inhibition</a:t>
                </a:r>
                <a:endParaRPr lang="de-DE" dirty="0"/>
              </a:p>
            </p:txBody>
          </p:sp>
        </p:grpSp>
        <p:sp>
          <p:nvSpPr>
            <p:cNvPr id="13" name="Textfeld 12"/>
            <p:cNvSpPr txBox="1"/>
            <p:nvPr/>
          </p:nvSpPr>
          <p:spPr>
            <a:xfrm>
              <a:off x="3335638" y="1794591"/>
              <a:ext cx="2229784" cy="923330"/>
            </a:xfrm>
            <a:prstGeom prst="rect">
              <a:avLst/>
            </a:prstGeom>
            <a:solidFill>
              <a:schemeClr val="bg1"/>
            </a:solidFill>
            <a:ln>
              <a:noFill/>
            </a:ln>
          </p:spPr>
          <p:txBody>
            <a:bodyPr wrap="square" rtlCol="0">
              <a:spAutoFit/>
            </a:bodyPr>
            <a:lstStyle/>
            <a:p>
              <a:r>
                <a:rPr lang="de-DE" dirty="0" err="1" smtClean="0"/>
                <a:t>Gross</a:t>
              </a:r>
              <a:r>
                <a:rPr lang="de-DE" dirty="0" smtClean="0"/>
                <a:t> </a:t>
              </a:r>
              <a:r>
                <a:rPr lang="de-DE" dirty="0" err="1" smtClean="0"/>
                <a:t>Photosynthesis</a:t>
              </a:r>
              <a:r>
                <a:rPr lang="de-DE" dirty="0" smtClean="0"/>
                <a:t> </a:t>
              </a:r>
              <a:r>
                <a:rPr lang="de-DE" dirty="0" err="1" smtClean="0"/>
                <a:t>with</a:t>
              </a:r>
              <a:r>
                <a:rPr lang="de-DE" dirty="0" smtClean="0"/>
                <a:t> </a:t>
              </a:r>
            </a:p>
            <a:p>
              <a:r>
                <a:rPr lang="de-DE" dirty="0" err="1" smtClean="0"/>
                <a:t>elevated</a:t>
              </a:r>
              <a:r>
                <a:rPr lang="de-DE" dirty="0" smtClean="0"/>
                <a:t> CO</a:t>
              </a:r>
              <a:r>
                <a:rPr lang="de-DE" baseline="-25000" dirty="0" smtClean="0"/>
                <a:t>2</a:t>
              </a:r>
              <a:endParaRPr lang="de-DE" baseline="-25000" dirty="0"/>
            </a:p>
          </p:txBody>
        </p:sp>
        <p:grpSp>
          <p:nvGrpSpPr>
            <p:cNvPr id="19" name="Gruppieren 18"/>
            <p:cNvGrpSpPr/>
            <p:nvPr/>
          </p:nvGrpSpPr>
          <p:grpSpPr>
            <a:xfrm>
              <a:off x="3322988" y="3714186"/>
              <a:ext cx="1849176" cy="1204182"/>
              <a:chOff x="3322988" y="3714186"/>
              <a:chExt cx="1849176" cy="1204182"/>
            </a:xfrm>
          </p:grpSpPr>
          <p:sp>
            <p:nvSpPr>
              <p:cNvPr id="11" name="Textfeld 10"/>
              <p:cNvSpPr txBox="1"/>
              <p:nvPr/>
            </p:nvSpPr>
            <p:spPr>
              <a:xfrm>
                <a:off x="3322988" y="3995038"/>
                <a:ext cx="1383019" cy="923330"/>
              </a:xfrm>
              <a:prstGeom prst="rect">
                <a:avLst/>
              </a:prstGeom>
              <a:solidFill>
                <a:schemeClr val="bg1"/>
              </a:solidFill>
              <a:ln>
                <a:noFill/>
              </a:ln>
            </p:spPr>
            <p:txBody>
              <a:bodyPr wrap="square" rtlCol="0">
                <a:spAutoFit/>
              </a:bodyPr>
              <a:lstStyle/>
              <a:p>
                <a:r>
                  <a:rPr lang="de-DE" dirty="0" err="1" smtClean="0"/>
                  <a:t>synthesis</a:t>
                </a:r>
                <a:r>
                  <a:rPr lang="de-DE" dirty="0" smtClean="0"/>
                  <a:t> </a:t>
                </a:r>
                <a:r>
                  <a:rPr lang="de-DE" dirty="0" err="1" smtClean="0"/>
                  <a:t>with</a:t>
                </a:r>
                <a:r>
                  <a:rPr lang="de-DE" dirty="0" smtClean="0"/>
                  <a:t> </a:t>
                </a:r>
              </a:p>
              <a:p>
                <a:r>
                  <a:rPr lang="de-DE" dirty="0" err="1" smtClean="0"/>
                  <a:t>ambient</a:t>
                </a:r>
                <a:r>
                  <a:rPr lang="de-DE" dirty="0" smtClean="0"/>
                  <a:t> CO</a:t>
                </a:r>
                <a:r>
                  <a:rPr lang="de-DE" baseline="-25000" dirty="0" smtClean="0"/>
                  <a:t>2</a:t>
                </a:r>
                <a:endParaRPr lang="de-DE" baseline="-25000" dirty="0"/>
              </a:p>
            </p:txBody>
          </p:sp>
          <p:sp>
            <p:nvSpPr>
              <p:cNvPr id="14" name="Textfeld 13"/>
              <p:cNvSpPr txBox="1"/>
              <p:nvPr/>
            </p:nvSpPr>
            <p:spPr>
              <a:xfrm>
                <a:off x="3323430" y="3714186"/>
                <a:ext cx="1848734" cy="369332"/>
              </a:xfrm>
              <a:prstGeom prst="rect">
                <a:avLst/>
              </a:prstGeom>
              <a:solidFill>
                <a:schemeClr val="bg1"/>
              </a:solidFill>
              <a:ln>
                <a:noFill/>
              </a:ln>
            </p:spPr>
            <p:txBody>
              <a:bodyPr wrap="square" rtlCol="0">
                <a:spAutoFit/>
              </a:bodyPr>
              <a:lstStyle/>
              <a:p>
                <a:r>
                  <a:rPr lang="de-DE" dirty="0" err="1" smtClean="0"/>
                  <a:t>Gross</a:t>
                </a:r>
                <a:r>
                  <a:rPr lang="de-DE" dirty="0" smtClean="0"/>
                  <a:t> </a:t>
                </a:r>
                <a:r>
                  <a:rPr lang="de-DE" dirty="0" err="1" smtClean="0"/>
                  <a:t>Photo</a:t>
                </a:r>
                <a:r>
                  <a:rPr lang="de-DE" dirty="0" smtClean="0"/>
                  <a:t>-</a:t>
                </a:r>
                <a:endParaRPr lang="de-DE" baseline="-25000" dirty="0"/>
              </a:p>
            </p:txBody>
          </p:sp>
        </p:grpSp>
        <p:sp>
          <p:nvSpPr>
            <p:cNvPr id="16" name="Textfeld 15"/>
            <p:cNvSpPr txBox="1"/>
            <p:nvPr/>
          </p:nvSpPr>
          <p:spPr>
            <a:xfrm rot="16200000">
              <a:off x="8072988" y="4335670"/>
              <a:ext cx="1242969" cy="369332"/>
            </a:xfrm>
            <a:prstGeom prst="rect">
              <a:avLst/>
            </a:prstGeom>
            <a:solidFill>
              <a:schemeClr val="bg1"/>
            </a:solidFill>
            <a:ln>
              <a:noFill/>
            </a:ln>
          </p:spPr>
          <p:txBody>
            <a:bodyPr wrap="none" rtlCol="0">
              <a:spAutoFit/>
            </a:bodyPr>
            <a:lstStyle/>
            <a:p>
              <a:r>
                <a:rPr lang="de-DE" dirty="0" smtClean="0"/>
                <a:t>Respiration</a:t>
              </a:r>
              <a:endParaRPr lang="de-DE" dirty="0"/>
            </a:p>
          </p:txBody>
        </p:sp>
      </p:grpSp>
      <p:sp>
        <p:nvSpPr>
          <p:cNvPr id="18" name="Textfeld 17"/>
          <p:cNvSpPr txBox="1"/>
          <p:nvPr/>
        </p:nvSpPr>
        <p:spPr>
          <a:xfrm>
            <a:off x="9219654" y="5346945"/>
            <a:ext cx="2448024" cy="523220"/>
          </a:xfrm>
          <a:prstGeom prst="rect">
            <a:avLst/>
          </a:prstGeom>
          <a:noFill/>
        </p:spPr>
        <p:txBody>
          <a:bodyPr wrap="square" rtlCol="0">
            <a:spAutoFit/>
          </a:bodyPr>
          <a:lstStyle/>
          <a:p>
            <a:r>
              <a:rPr lang="de-DE" sz="1400" dirty="0" err="1" smtClean="0"/>
              <a:t>changed</a:t>
            </a:r>
            <a:r>
              <a:rPr lang="de-DE" sz="1400" dirty="0" smtClean="0"/>
              <a:t> </a:t>
            </a:r>
            <a:r>
              <a:rPr lang="de-DE" sz="1400" dirty="0" err="1" smtClean="0"/>
              <a:t>from</a:t>
            </a:r>
            <a:r>
              <a:rPr lang="de-DE" sz="1400" dirty="0" smtClean="0"/>
              <a:t> Ökophysiologie der Pflanzen Larcher 2001</a:t>
            </a:r>
            <a:endParaRPr lang="de-DE" sz="1400" dirty="0"/>
          </a:p>
        </p:txBody>
      </p:sp>
      <p:sp>
        <p:nvSpPr>
          <p:cNvPr id="22" name="Textfeld 21"/>
          <p:cNvSpPr txBox="1"/>
          <p:nvPr/>
        </p:nvSpPr>
        <p:spPr>
          <a:xfrm>
            <a:off x="4919746" y="6368036"/>
            <a:ext cx="1757917" cy="369332"/>
          </a:xfrm>
          <a:prstGeom prst="rect">
            <a:avLst/>
          </a:prstGeom>
          <a:solidFill>
            <a:schemeClr val="bg1"/>
          </a:solidFill>
          <a:ln>
            <a:noFill/>
          </a:ln>
        </p:spPr>
        <p:txBody>
          <a:bodyPr wrap="none" rtlCol="0">
            <a:spAutoFit/>
          </a:bodyPr>
          <a:lstStyle/>
          <a:p>
            <a:r>
              <a:rPr lang="de-DE" dirty="0" err="1"/>
              <a:t>P</a:t>
            </a:r>
            <a:r>
              <a:rPr lang="de-DE" dirty="0" err="1" smtClean="0"/>
              <a:t>hotorespiration</a:t>
            </a:r>
            <a:endParaRPr lang="de-DE" dirty="0"/>
          </a:p>
        </p:txBody>
      </p:sp>
      <p:cxnSp>
        <p:nvCxnSpPr>
          <p:cNvPr id="24" name="Gerade Verbindung mit Pfeil 23"/>
          <p:cNvCxnSpPr/>
          <p:nvPr/>
        </p:nvCxnSpPr>
        <p:spPr>
          <a:xfrm flipV="1">
            <a:off x="6003100" y="5141822"/>
            <a:ext cx="499300" cy="11259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9373856"/>
      </p:ext>
    </p:extLst>
  </p:cSld>
  <p:clrMapOvr>
    <a:masterClrMapping/>
  </p:clrMapOvr>
  <mc:AlternateContent xmlns:mc="http://schemas.openxmlformats.org/markup-compatibility/2006" xmlns:p14="http://schemas.microsoft.com/office/powerpoint/2010/main">
    <mc:Choice Requires="p14">
      <p:transition spd="slow" p14:dur="2000" advTm="110507"/>
    </mc:Choice>
    <mc:Fallback xmlns="">
      <p:transition spd="slow" advTm="110507"/>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2666999" y="-2667003"/>
            <a:ext cx="6858003" cy="12192000"/>
          </a:xfrm>
          <a:prstGeom prst="rect">
            <a:avLst/>
          </a:prstGeom>
        </p:spPr>
      </p:pic>
      <p:sp>
        <p:nvSpPr>
          <p:cNvPr id="7" name="Textfeld 6"/>
          <p:cNvSpPr txBox="1"/>
          <p:nvPr/>
        </p:nvSpPr>
        <p:spPr>
          <a:xfrm>
            <a:off x="1014985" y="223485"/>
            <a:ext cx="9979586" cy="584775"/>
          </a:xfrm>
          <a:prstGeom prst="rect">
            <a:avLst/>
          </a:prstGeom>
          <a:noFill/>
        </p:spPr>
        <p:txBody>
          <a:bodyPr wrap="square" rtlCol="0">
            <a:spAutoFit/>
          </a:bodyPr>
          <a:lstStyle/>
          <a:p>
            <a:r>
              <a:rPr lang="de-DE" sz="3200" b="1" dirty="0" err="1" smtClean="0"/>
              <a:t>Acclimation</a:t>
            </a:r>
            <a:r>
              <a:rPr lang="de-DE" sz="3200" b="1" dirty="0" smtClean="0"/>
              <a:t> </a:t>
            </a:r>
            <a:r>
              <a:rPr lang="de-DE" sz="3200" b="1" dirty="0" err="1" smtClean="0"/>
              <a:t>to</a:t>
            </a:r>
            <a:r>
              <a:rPr lang="de-DE" sz="3200" b="1" dirty="0" smtClean="0"/>
              <a:t> </a:t>
            </a:r>
            <a:r>
              <a:rPr lang="de-DE" sz="3200" b="1" dirty="0" err="1" smtClean="0"/>
              <a:t>temperature</a:t>
            </a:r>
            <a:endParaRPr lang="de-DE" sz="3200" b="1" dirty="0"/>
          </a:p>
        </p:txBody>
      </p:sp>
      <p:sp>
        <p:nvSpPr>
          <p:cNvPr id="15" name="Textfeld 14"/>
          <p:cNvSpPr txBox="1"/>
          <p:nvPr/>
        </p:nvSpPr>
        <p:spPr>
          <a:xfrm>
            <a:off x="1649244" y="5535109"/>
            <a:ext cx="2448024" cy="523220"/>
          </a:xfrm>
          <a:prstGeom prst="rect">
            <a:avLst/>
          </a:prstGeom>
          <a:noFill/>
        </p:spPr>
        <p:txBody>
          <a:bodyPr wrap="square" rtlCol="0">
            <a:spAutoFit/>
          </a:bodyPr>
          <a:lstStyle/>
          <a:p>
            <a:r>
              <a:rPr lang="de-DE" sz="1400" dirty="0" err="1" smtClean="0"/>
              <a:t>changed</a:t>
            </a:r>
            <a:r>
              <a:rPr lang="de-DE" sz="1400" dirty="0" smtClean="0"/>
              <a:t> </a:t>
            </a:r>
            <a:r>
              <a:rPr lang="de-DE" sz="1400" dirty="0" err="1" smtClean="0"/>
              <a:t>from</a:t>
            </a:r>
            <a:r>
              <a:rPr lang="de-DE" sz="1400" dirty="0" smtClean="0"/>
              <a:t> Ökophysiologie der Pflanzen Larcher 2001</a:t>
            </a:r>
            <a:endParaRPr lang="de-DE" sz="1400" dirty="0"/>
          </a:p>
        </p:txBody>
      </p:sp>
      <p:pic>
        <p:nvPicPr>
          <p:cNvPr id="13" name="Grafik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8776" y="1175569"/>
            <a:ext cx="3268310" cy="2873240"/>
          </a:xfrm>
          <a:prstGeom prst="rect">
            <a:avLst/>
          </a:prstGeom>
        </p:spPr>
      </p:pic>
      <p:sp>
        <p:nvSpPr>
          <p:cNvPr id="14" name="Rechteck 13"/>
          <p:cNvSpPr/>
          <p:nvPr/>
        </p:nvSpPr>
        <p:spPr>
          <a:xfrm>
            <a:off x="648776" y="4248585"/>
            <a:ext cx="3040726" cy="646331"/>
          </a:xfrm>
          <a:prstGeom prst="rect">
            <a:avLst/>
          </a:prstGeom>
        </p:spPr>
        <p:txBody>
          <a:bodyPr wrap="square">
            <a:spAutoFit/>
          </a:bodyPr>
          <a:lstStyle/>
          <a:p>
            <a:r>
              <a:rPr lang="de-DE" sz="1200" dirty="0" err="1"/>
              <a:t>By</a:t>
            </a:r>
            <a:r>
              <a:rPr lang="de-DE" sz="1200" dirty="0"/>
              <a:t> Stan </a:t>
            </a:r>
            <a:r>
              <a:rPr lang="de-DE" sz="1200" dirty="0" err="1"/>
              <a:t>Shebs</a:t>
            </a:r>
            <a:r>
              <a:rPr lang="de-DE" sz="1200" dirty="0"/>
              <a:t>, CC BY-SA 3.0, https://commons.wikimedia.org/w/index.php?curid=5192195</a:t>
            </a:r>
          </a:p>
        </p:txBody>
      </p:sp>
      <p:grpSp>
        <p:nvGrpSpPr>
          <p:cNvPr id="19" name="Gruppieren 18"/>
          <p:cNvGrpSpPr/>
          <p:nvPr/>
        </p:nvGrpSpPr>
        <p:grpSpPr>
          <a:xfrm>
            <a:off x="4430392" y="1229909"/>
            <a:ext cx="7223925" cy="5047619"/>
            <a:chOff x="3965573" y="815170"/>
            <a:chExt cx="7223925" cy="5047619"/>
          </a:xfrm>
        </p:grpSpPr>
        <p:pic>
          <p:nvPicPr>
            <p:cNvPr id="2" name="Grafik 1"/>
            <p:cNvPicPr>
              <a:picLocks noChangeAspect="1"/>
            </p:cNvPicPr>
            <p:nvPr/>
          </p:nvPicPr>
          <p:blipFill>
            <a:blip r:embed="rId6"/>
            <a:stretch>
              <a:fillRect/>
            </a:stretch>
          </p:blipFill>
          <p:spPr>
            <a:xfrm>
              <a:off x="4208546" y="815170"/>
              <a:ext cx="6980952" cy="5047619"/>
            </a:xfrm>
            <a:prstGeom prst="rect">
              <a:avLst/>
            </a:prstGeom>
          </p:spPr>
        </p:pic>
        <p:sp>
          <p:nvSpPr>
            <p:cNvPr id="16" name="Textfeld 15"/>
            <p:cNvSpPr txBox="1"/>
            <p:nvPr/>
          </p:nvSpPr>
          <p:spPr>
            <a:xfrm rot="16200000">
              <a:off x="2969169" y="3807337"/>
              <a:ext cx="2392917" cy="400110"/>
            </a:xfrm>
            <a:prstGeom prst="rect">
              <a:avLst/>
            </a:prstGeom>
            <a:solidFill>
              <a:schemeClr val="bg1"/>
            </a:solidFill>
            <a:ln>
              <a:noFill/>
            </a:ln>
          </p:spPr>
          <p:txBody>
            <a:bodyPr wrap="square" rtlCol="0">
              <a:spAutoFit/>
            </a:bodyPr>
            <a:lstStyle/>
            <a:p>
              <a:r>
                <a:rPr lang="de-DE" sz="2000" dirty="0" smtClean="0"/>
                <a:t>Net-</a:t>
              </a:r>
              <a:r>
                <a:rPr lang="de-DE" sz="2000" dirty="0" err="1" smtClean="0"/>
                <a:t>photsynthesis</a:t>
              </a:r>
              <a:endParaRPr lang="de-DE" sz="2000" dirty="0"/>
            </a:p>
          </p:txBody>
        </p:sp>
        <p:sp>
          <p:nvSpPr>
            <p:cNvPr id="17" name="Textfeld 16"/>
            <p:cNvSpPr txBox="1"/>
            <p:nvPr/>
          </p:nvSpPr>
          <p:spPr>
            <a:xfrm>
              <a:off x="5779912" y="1431616"/>
              <a:ext cx="1526380" cy="400110"/>
            </a:xfrm>
            <a:prstGeom prst="rect">
              <a:avLst/>
            </a:prstGeom>
            <a:solidFill>
              <a:schemeClr val="bg1"/>
            </a:solidFill>
            <a:ln>
              <a:noFill/>
            </a:ln>
          </p:spPr>
          <p:txBody>
            <a:bodyPr wrap="none" rtlCol="0">
              <a:spAutoFit/>
            </a:bodyPr>
            <a:lstStyle/>
            <a:p>
              <a:r>
                <a:rPr lang="de-DE" sz="2000" dirty="0" err="1" smtClean="0"/>
                <a:t>Desert</a:t>
              </a:r>
              <a:r>
                <a:rPr lang="de-DE" sz="2000" dirty="0"/>
                <a:t> </a:t>
              </a:r>
              <a:r>
                <a:rPr lang="de-DE" sz="2000" dirty="0" err="1" smtClean="0"/>
                <a:t>Clone</a:t>
              </a:r>
              <a:endParaRPr lang="de-DE" sz="2000" dirty="0"/>
            </a:p>
          </p:txBody>
        </p:sp>
        <p:sp>
          <p:nvSpPr>
            <p:cNvPr id="18" name="Textfeld 17"/>
            <p:cNvSpPr txBox="1"/>
            <p:nvPr/>
          </p:nvSpPr>
          <p:spPr>
            <a:xfrm>
              <a:off x="8633084" y="1431616"/>
              <a:ext cx="1594091" cy="400110"/>
            </a:xfrm>
            <a:prstGeom prst="rect">
              <a:avLst/>
            </a:prstGeom>
            <a:solidFill>
              <a:schemeClr val="bg1"/>
            </a:solidFill>
            <a:ln>
              <a:noFill/>
            </a:ln>
          </p:spPr>
          <p:txBody>
            <a:bodyPr wrap="none" rtlCol="0">
              <a:spAutoFit/>
            </a:bodyPr>
            <a:lstStyle/>
            <a:p>
              <a:r>
                <a:rPr lang="de-DE" sz="2000" dirty="0" err="1" smtClean="0"/>
                <a:t>Coastal</a:t>
              </a:r>
              <a:r>
                <a:rPr lang="de-DE" sz="2000" dirty="0" smtClean="0"/>
                <a:t> </a:t>
              </a:r>
              <a:r>
                <a:rPr lang="de-DE" sz="2000" dirty="0" err="1" smtClean="0"/>
                <a:t>Clone</a:t>
              </a:r>
              <a:endParaRPr lang="de-DE" sz="2000" dirty="0"/>
            </a:p>
          </p:txBody>
        </p:sp>
      </p:grpSp>
      <p:grpSp>
        <p:nvGrpSpPr>
          <p:cNvPr id="33" name="Gruppieren 32"/>
          <p:cNvGrpSpPr/>
          <p:nvPr/>
        </p:nvGrpSpPr>
        <p:grpSpPr>
          <a:xfrm>
            <a:off x="7350206" y="2559893"/>
            <a:ext cx="3337466" cy="321733"/>
            <a:chOff x="7247466" y="2128382"/>
            <a:chExt cx="3337466" cy="321733"/>
          </a:xfrm>
        </p:grpSpPr>
        <p:cxnSp>
          <p:nvCxnSpPr>
            <p:cNvPr id="21" name="Gerade Verbindung mit Pfeil 20"/>
            <p:cNvCxnSpPr/>
            <p:nvPr/>
          </p:nvCxnSpPr>
          <p:spPr>
            <a:xfrm>
              <a:off x="7247466" y="2128382"/>
              <a:ext cx="519289"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p:cNvCxnSpPr/>
            <p:nvPr/>
          </p:nvCxnSpPr>
          <p:spPr>
            <a:xfrm>
              <a:off x="10065643" y="2450115"/>
              <a:ext cx="519289"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32" name="Gruppieren 31"/>
          <p:cNvGrpSpPr/>
          <p:nvPr/>
        </p:nvGrpSpPr>
        <p:grpSpPr>
          <a:xfrm>
            <a:off x="7890905" y="2546484"/>
            <a:ext cx="2812533" cy="1891405"/>
            <a:chOff x="7788165" y="2104698"/>
            <a:chExt cx="2812533" cy="1891405"/>
          </a:xfrm>
        </p:grpSpPr>
        <p:cxnSp>
          <p:nvCxnSpPr>
            <p:cNvPr id="24" name="Gerade Verbindung mit Pfeil 23"/>
            <p:cNvCxnSpPr/>
            <p:nvPr/>
          </p:nvCxnSpPr>
          <p:spPr>
            <a:xfrm>
              <a:off x="7788165" y="2104698"/>
              <a:ext cx="1558" cy="286212"/>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p:cNvCxnSpPr/>
            <p:nvPr/>
          </p:nvCxnSpPr>
          <p:spPr>
            <a:xfrm flipH="1">
              <a:off x="10584932" y="2492218"/>
              <a:ext cx="15766" cy="1503885"/>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162731449"/>
      </p:ext>
    </p:extLst>
  </p:cSld>
  <p:clrMapOvr>
    <a:masterClrMapping/>
  </p:clrMapOvr>
  <mc:AlternateContent xmlns:mc="http://schemas.openxmlformats.org/markup-compatibility/2006" xmlns:p14="http://schemas.microsoft.com/office/powerpoint/2010/main">
    <mc:Choice Requires="p14">
      <p:transition spd="slow" p14:dur="2000" advTm="88894"/>
    </mc:Choice>
    <mc:Fallback xmlns="">
      <p:transition spd="slow" advTm="88894"/>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2666999" y="-2667003"/>
            <a:ext cx="6858003" cy="12192000"/>
          </a:xfrm>
          <a:prstGeom prst="rect">
            <a:avLst/>
          </a:prstGeom>
        </p:spPr>
      </p:pic>
      <p:grpSp>
        <p:nvGrpSpPr>
          <p:cNvPr id="8" name="Gruppieren 7"/>
          <p:cNvGrpSpPr/>
          <p:nvPr/>
        </p:nvGrpSpPr>
        <p:grpSpPr>
          <a:xfrm>
            <a:off x="1400346" y="991452"/>
            <a:ext cx="8003298" cy="5544815"/>
            <a:chOff x="2397125" y="991452"/>
            <a:chExt cx="7397750" cy="4874861"/>
          </a:xfrm>
        </p:grpSpPr>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97125" y="1020108"/>
              <a:ext cx="7397750" cy="48462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feld 2"/>
            <p:cNvSpPr txBox="1"/>
            <p:nvPr/>
          </p:nvSpPr>
          <p:spPr>
            <a:xfrm>
              <a:off x="4390557" y="3058001"/>
              <a:ext cx="998607" cy="584775"/>
            </a:xfrm>
            <a:prstGeom prst="rect">
              <a:avLst/>
            </a:prstGeom>
            <a:noFill/>
          </p:spPr>
          <p:txBody>
            <a:bodyPr wrap="none" rtlCol="0">
              <a:spAutoFit/>
            </a:bodyPr>
            <a:lstStyle/>
            <a:p>
              <a:pPr algn="ctr"/>
              <a:r>
                <a:rPr lang="de-DE" sz="1600" b="1" dirty="0" err="1" smtClean="0">
                  <a:solidFill>
                    <a:srgbClr val="00B050"/>
                  </a:solidFill>
                </a:rPr>
                <a:t>Antarctic</a:t>
              </a:r>
              <a:r>
                <a:rPr lang="de-DE" sz="1600" b="1" dirty="0" smtClean="0">
                  <a:solidFill>
                    <a:srgbClr val="00B050"/>
                  </a:solidFill>
                </a:rPr>
                <a:t> </a:t>
              </a:r>
            </a:p>
            <a:p>
              <a:pPr algn="ctr"/>
              <a:r>
                <a:rPr lang="de-DE" sz="1600" b="1" dirty="0" smtClean="0">
                  <a:solidFill>
                    <a:srgbClr val="00B050"/>
                  </a:solidFill>
                </a:rPr>
                <a:t>Lichen</a:t>
              </a:r>
              <a:endParaRPr lang="de-DE" sz="1600" b="1" dirty="0">
                <a:solidFill>
                  <a:srgbClr val="00B050"/>
                </a:solidFill>
              </a:endParaRPr>
            </a:p>
          </p:txBody>
        </p:sp>
        <p:sp>
          <p:nvSpPr>
            <p:cNvPr id="5" name="Textfeld 4"/>
            <p:cNvSpPr txBox="1"/>
            <p:nvPr/>
          </p:nvSpPr>
          <p:spPr>
            <a:xfrm>
              <a:off x="4578842" y="1032829"/>
              <a:ext cx="2151295" cy="338554"/>
            </a:xfrm>
            <a:prstGeom prst="rect">
              <a:avLst/>
            </a:prstGeom>
            <a:noFill/>
          </p:spPr>
          <p:txBody>
            <a:bodyPr wrap="none" rtlCol="0">
              <a:spAutoFit/>
            </a:bodyPr>
            <a:lstStyle/>
            <a:p>
              <a:pPr algn="ctr"/>
              <a:r>
                <a:rPr lang="de-DE" sz="1600" b="1" dirty="0" smtClean="0">
                  <a:solidFill>
                    <a:srgbClr val="00B050"/>
                  </a:solidFill>
                </a:rPr>
                <a:t>cool </a:t>
              </a:r>
              <a:r>
                <a:rPr lang="de-DE" sz="1600" b="1" dirty="0" err="1" smtClean="0">
                  <a:solidFill>
                    <a:srgbClr val="00B050"/>
                  </a:solidFill>
                </a:rPr>
                <a:t>coastal</a:t>
              </a:r>
              <a:r>
                <a:rPr lang="de-DE" sz="1600" b="1" dirty="0" smtClean="0">
                  <a:solidFill>
                    <a:srgbClr val="00B050"/>
                  </a:solidFill>
                </a:rPr>
                <a:t> </a:t>
              </a:r>
              <a:r>
                <a:rPr lang="de-DE" sz="1600" b="1" dirty="0" err="1" smtClean="0">
                  <a:solidFill>
                    <a:srgbClr val="00B050"/>
                  </a:solidFill>
                </a:rPr>
                <a:t>dune</a:t>
              </a:r>
              <a:r>
                <a:rPr lang="de-DE" sz="1600" b="1" dirty="0" smtClean="0">
                  <a:solidFill>
                    <a:srgbClr val="00B050"/>
                  </a:solidFill>
                </a:rPr>
                <a:t> plant</a:t>
              </a:r>
              <a:endParaRPr lang="de-DE" sz="1600" b="1" dirty="0">
                <a:solidFill>
                  <a:srgbClr val="00B050"/>
                </a:solidFill>
              </a:endParaRPr>
            </a:p>
          </p:txBody>
        </p:sp>
        <p:sp>
          <p:nvSpPr>
            <p:cNvPr id="6" name="Textfeld 5"/>
            <p:cNvSpPr txBox="1"/>
            <p:nvPr/>
          </p:nvSpPr>
          <p:spPr>
            <a:xfrm>
              <a:off x="7268119" y="991452"/>
              <a:ext cx="2163093" cy="338554"/>
            </a:xfrm>
            <a:prstGeom prst="rect">
              <a:avLst/>
            </a:prstGeom>
            <a:noFill/>
          </p:spPr>
          <p:txBody>
            <a:bodyPr wrap="none" rtlCol="0">
              <a:spAutoFit/>
            </a:bodyPr>
            <a:lstStyle/>
            <a:p>
              <a:pPr algn="ctr"/>
              <a:r>
                <a:rPr lang="de-DE" sz="1600" b="1" dirty="0" err="1" smtClean="0">
                  <a:solidFill>
                    <a:srgbClr val="00B050"/>
                  </a:solidFill>
                </a:rPr>
                <a:t>evergreen</a:t>
              </a:r>
              <a:r>
                <a:rPr lang="de-DE" sz="1600" b="1" dirty="0" smtClean="0">
                  <a:solidFill>
                    <a:srgbClr val="00B050"/>
                  </a:solidFill>
                </a:rPr>
                <a:t> </a:t>
              </a:r>
              <a:r>
                <a:rPr lang="de-DE" sz="1600" b="1" dirty="0" err="1" smtClean="0">
                  <a:solidFill>
                    <a:srgbClr val="00B050"/>
                  </a:solidFill>
                </a:rPr>
                <a:t>desert</a:t>
              </a:r>
              <a:r>
                <a:rPr lang="de-DE" sz="1600" b="1" dirty="0" smtClean="0">
                  <a:solidFill>
                    <a:srgbClr val="00B050"/>
                  </a:solidFill>
                </a:rPr>
                <a:t> </a:t>
              </a:r>
              <a:r>
                <a:rPr lang="de-DE" sz="1600" b="1" dirty="0" err="1" smtClean="0">
                  <a:solidFill>
                    <a:srgbClr val="00B050"/>
                  </a:solidFill>
                </a:rPr>
                <a:t>shrub</a:t>
              </a:r>
              <a:endParaRPr lang="de-DE" sz="1600" b="1" dirty="0">
                <a:solidFill>
                  <a:srgbClr val="00B050"/>
                </a:solidFill>
              </a:endParaRPr>
            </a:p>
          </p:txBody>
        </p:sp>
        <p:sp>
          <p:nvSpPr>
            <p:cNvPr id="7" name="Textfeld 6"/>
            <p:cNvSpPr txBox="1"/>
            <p:nvPr/>
          </p:nvSpPr>
          <p:spPr>
            <a:xfrm>
              <a:off x="6357073" y="3880435"/>
              <a:ext cx="2463816" cy="338554"/>
            </a:xfrm>
            <a:prstGeom prst="rect">
              <a:avLst/>
            </a:prstGeom>
            <a:noFill/>
          </p:spPr>
          <p:txBody>
            <a:bodyPr wrap="none" rtlCol="0">
              <a:spAutoFit/>
            </a:bodyPr>
            <a:lstStyle/>
            <a:p>
              <a:pPr algn="ctr"/>
              <a:r>
                <a:rPr lang="de-DE" sz="1600" b="1" dirty="0" err="1" smtClean="0">
                  <a:solidFill>
                    <a:srgbClr val="00B050"/>
                  </a:solidFill>
                </a:rPr>
                <a:t>summeractive</a:t>
              </a:r>
              <a:r>
                <a:rPr lang="de-DE" sz="1600" b="1" dirty="0" smtClean="0">
                  <a:solidFill>
                    <a:srgbClr val="00B050"/>
                  </a:solidFill>
                </a:rPr>
                <a:t> </a:t>
              </a:r>
              <a:r>
                <a:rPr lang="de-DE" sz="1600" b="1" dirty="0" err="1" smtClean="0">
                  <a:solidFill>
                    <a:srgbClr val="00B050"/>
                  </a:solidFill>
                </a:rPr>
                <a:t>desert</a:t>
              </a:r>
              <a:r>
                <a:rPr lang="de-DE" sz="1600" b="1" dirty="0" smtClean="0">
                  <a:solidFill>
                    <a:srgbClr val="00B050"/>
                  </a:solidFill>
                </a:rPr>
                <a:t> plant</a:t>
              </a:r>
              <a:endParaRPr lang="de-DE" sz="1600" b="1" dirty="0">
                <a:solidFill>
                  <a:srgbClr val="00B050"/>
                </a:solidFill>
              </a:endParaRPr>
            </a:p>
          </p:txBody>
        </p:sp>
      </p:grpSp>
      <p:sp>
        <p:nvSpPr>
          <p:cNvPr id="9" name="Textfeld 8"/>
          <p:cNvSpPr txBox="1"/>
          <p:nvPr/>
        </p:nvSpPr>
        <p:spPr>
          <a:xfrm>
            <a:off x="1558432" y="285941"/>
            <a:ext cx="7043704" cy="523220"/>
          </a:xfrm>
          <a:prstGeom prst="rect">
            <a:avLst/>
          </a:prstGeom>
          <a:noFill/>
        </p:spPr>
        <p:txBody>
          <a:bodyPr wrap="square" rtlCol="0">
            <a:spAutoFit/>
          </a:bodyPr>
          <a:lstStyle/>
          <a:p>
            <a:r>
              <a:rPr lang="de-DE" sz="2800" b="1" dirty="0" smtClean="0"/>
              <a:t>Adaptation </a:t>
            </a:r>
            <a:r>
              <a:rPr lang="de-DE" sz="2800" b="1" dirty="0" err="1" smtClean="0"/>
              <a:t>to</a:t>
            </a:r>
            <a:r>
              <a:rPr lang="de-DE" sz="2800" b="1" dirty="0" smtClean="0"/>
              <a:t> different </a:t>
            </a:r>
            <a:r>
              <a:rPr lang="de-DE" sz="2800" b="1" dirty="0" err="1" smtClean="0"/>
              <a:t>temperatures</a:t>
            </a:r>
            <a:endParaRPr lang="de-DE" sz="2800" b="1" dirty="0"/>
          </a:p>
        </p:txBody>
      </p:sp>
    </p:spTree>
    <p:extLst>
      <p:ext uri="{BB962C8B-B14F-4D97-AF65-F5344CB8AC3E}">
        <p14:creationId xmlns:p14="http://schemas.microsoft.com/office/powerpoint/2010/main" val="3404669729"/>
      </p:ext>
    </p:extLst>
  </p:cSld>
  <p:clrMapOvr>
    <a:masterClrMapping/>
  </p:clrMapOvr>
  <mc:AlternateContent xmlns:mc="http://schemas.openxmlformats.org/markup-compatibility/2006" xmlns:p14="http://schemas.microsoft.com/office/powerpoint/2010/main">
    <mc:Choice Requires="p14">
      <p:transition spd="slow" p14:dur="2000" advTm="61391"/>
    </mc:Choice>
    <mc:Fallback xmlns="">
      <p:transition spd="slow" advTm="61391"/>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2666999" y="-2667003"/>
            <a:ext cx="6858003" cy="12192000"/>
          </a:xfrm>
          <a:prstGeom prst="rect">
            <a:avLst/>
          </a:prstGeom>
        </p:spPr>
      </p:pic>
      <p:pic>
        <p:nvPicPr>
          <p:cNvPr id="5" name="Grafik 4"/>
          <p:cNvPicPr>
            <a:picLocks noChangeAspect="1"/>
          </p:cNvPicPr>
          <p:nvPr/>
        </p:nvPicPr>
        <p:blipFill>
          <a:blip r:embed="rId4"/>
          <a:stretch>
            <a:fillRect/>
          </a:stretch>
        </p:blipFill>
        <p:spPr>
          <a:xfrm>
            <a:off x="1154416" y="780591"/>
            <a:ext cx="8838670" cy="5071712"/>
          </a:xfrm>
          <a:prstGeom prst="rect">
            <a:avLst/>
          </a:prstGeom>
        </p:spPr>
      </p:pic>
      <p:sp>
        <p:nvSpPr>
          <p:cNvPr id="8" name="Textfeld 7"/>
          <p:cNvSpPr txBox="1"/>
          <p:nvPr/>
        </p:nvSpPr>
        <p:spPr>
          <a:xfrm>
            <a:off x="1154416" y="5949722"/>
            <a:ext cx="10889303" cy="738664"/>
          </a:xfrm>
          <a:prstGeom prst="rect">
            <a:avLst/>
          </a:prstGeom>
          <a:noFill/>
        </p:spPr>
        <p:txBody>
          <a:bodyPr wrap="square" rtlCol="0">
            <a:spAutoFit/>
          </a:bodyPr>
          <a:lstStyle/>
          <a:p>
            <a:r>
              <a:rPr lang="de-DE" sz="1400" i="1" dirty="0" err="1" smtClean="0"/>
              <a:t>Yamori</a:t>
            </a:r>
            <a:r>
              <a:rPr lang="de-DE" sz="1400" i="1" dirty="0" smtClean="0"/>
              <a:t>, W., </a:t>
            </a:r>
            <a:r>
              <a:rPr lang="de-DE" sz="1400" i="1" dirty="0" err="1" smtClean="0"/>
              <a:t>Hikosaka</a:t>
            </a:r>
            <a:r>
              <a:rPr lang="de-DE" sz="1400" i="1" dirty="0" smtClean="0"/>
              <a:t>, K. &amp; Way, D.A. </a:t>
            </a:r>
            <a:r>
              <a:rPr lang="de-DE" sz="1400" i="1" dirty="0" err="1" smtClean="0"/>
              <a:t>Photosynth</a:t>
            </a:r>
            <a:r>
              <a:rPr lang="de-DE" sz="1400" i="1" dirty="0" smtClean="0"/>
              <a:t> Res (2014) 119: 101. https://doi.org/10.1007/s11120-013-9874-6</a:t>
            </a:r>
            <a:endParaRPr lang="en-US" sz="1400" i="1" dirty="0" smtClean="0"/>
          </a:p>
          <a:p>
            <a:r>
              <a:rPr lang="en-US" sz="1400" dirty="0" smtClean="0"/>
              <a:t>Fig. 2 A classic, idealized diagram of temperature acclimation of the response of photosynthesis to temperature. The proposed mechanisms underlying the temperature acclimation of photosynthesis are summarized</a:t>
            </a:r>
            <a:endParaRPr lang="en-US" sz="1400" dirty="0"/>
          </a:p>
        </p:txBody>
      </p:sp>
      <p:sp>
        <p:nvSpPr>
          <p:cNvPr id="2" name="Textfeld 1"/>
          <p:cNvSpPr txBox="1"/>
          <p:nvPr/>
        </p:nvSpPr>
        <p:spPr>
          <a:xfrm>
            <a:off x="1154416" y="257371"/>
            <a:ext cx="9049785" cy="523220"/>
          </a:xfrm>
          <a:prstGeom prst="rect">
            <a:avLst/>
          </a:prstGeom>
          <a:noFill/>
        </p:spPr>
        <p:txBody>
          <a:bodyPr wrap="none" rtlCol="0">
            <a:spAutoFit/>
          </a:bodyPr>
          <a:lstStyle/>
          <a:p>
            <a:r>
              <a:rPr lang="de-DE" sz="2800" b="1" dirty="0" err="1" smtClean="0"/>
              <a:t>Mechanisms</a:t>
            </a:r>
            <a:r>
              <a:rPr lang="de-DE" sz="2800" b="1" dirty="0" smtClean="0"/>
              <a:t> </a:t>
            </a:r>
            <a:r>
              <a:rPr lang="de-DE" sz="2800" b="1" dirty="0" err="1" smtClean="0"/>
              <a:t>of</a:t>
            </a:r>
            <a:r>
              <a:rPr lang="de-DE" sz="2800" b="1" dirty="0" smtClean="0"/>
              <a:t> </a:t>
            </a:r>
            <a:r>
              <a:rPr lang="de-DE" sz="2800" b="1" dirty="0" err="1" smtClean="0"/>
              <a:t>Acclimation</a:t>
            </a:r>
            <a:r>
              <a:rPr lang="de-DE" sz="2800" b="1" dirty="0" smtClean="0"/>
              <a:t> </a:t>
            </a:r>
            <a:r>
              <a:rPr lang="de-DE" sz="2800" b="1" dirty="0" err="1" smtClean="0"/>
              <a:t>and</a:t>
            </a:r>
            <a:r>
              <a:rPr lang="de-DE" sz="2800" b="1" dirty="0" smtClean="0"/>
              <a:t> Adaptation </a:t>
            </a:r>
            <a:r>
              <a:rPr lang="de-DE" sz="2800" b="1" dirty="0" err="1"/>
              <a:t>to</a:t>
            </a:r>
            <a:r>
              <a:rPr lang="de-DE" sz="2800" b="1" dirty="0"/>
              <a:t> </a:t>
            </a:r>
            <a:r>
              <a:rPr lang="de-DE" sz="2800" b="1" dirty="0" err="1"/>
              <a:t>temperature</a:t>
            </a:r>
            <a:endParaRPr lang="de-DE" sz="2800" b="1" dirty="0"/>
          </a:p>
        </p:txBody>
      </p:sp>
    </p:spTree>
    <p:extLst>
      <p:ext uri="{BB962C8B-B14F-4D97-AF65-F5344CB8AC3E}">
        <p14:creationId xmlns:p14="http://schemas.microsoft.com/office/powerpoint/2010/main" val="2841316727"/>
      </p:ext>
    </p:extLst>
  </p:cSld>
  <p:clrMapOvr>
    <a:masterClrMapping/>
  </p:clrMapOvr>
  <mc:AlternateContent xmlns:mc="http://schemas.openxmlformats.org/markup-compatibility/2006" xmlns:p14="http://schemas.microsoft.com/office/powerpoint/2010/main">
    <mc:Choice Requires="p14">
      <p:transition spd="slow" p14:dur="2000" advTm="74670"/>
    </mc:Choice>
    <mc:Fallback xmlns="">
      <p:transition spd="slow" advTm="74670"/>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2666999" y="-2667003"/>
            <a:ext cx="6858003" cy="12192000"/>
          </a:xfrm>
          <a:prstGeom prst="rect">
            <a:avLst/>
          </a:prstGeom>
        </p:spPr>
      </p:pic>
      <p:sp>
        <p:nvSpPr>
          <p:cNvPr id="15" name="Textfeld 14"/>
          <p:cNvSpPr txBox="1"/>
          <p:nvPr/>
        </p:nvSpPr>
        <p:spPr>
          <a:xfrm>
            <a:off x="1455768" y="0"/>
            <a:ext cx="9069391" cy="461665"/>
          </a:xfrm>
          <a:prstGeom prst="rect">
            <a:avLst/>
          </a:prstGeom>
          <a:noFill/>
        </p:spPr>
        <p:txBody>
          <a:bodyPr wrap="square" rtlCol="0">
            <a:spAutoFit/>
          </a:bodyPr>
          <a:lstStyle/>
          <a:p>
            <a:r>
              <a:rPr lang="de-DE" sz="2400" b="1" dirty="0" err="1" smtClean="0"/>
              <a:t>Destructive</a:t>
            </a:r>
            <a:r>
              <a:rPr lang="de-DE" sz="2400" b="1" dirty="0" smtClean="0"/>
              <a:t> </a:t>
            </a:r>
            <a:r>
              <a:rPr lang="de-DE" sz="2400" b="1" dirty="0" err="1" smtClean="0"/>
              <a:t>and</a:t>
            </a:r>
            <a:r>
              <a:rPr lang="de-DE" sz="2400" b="1" dirty="0" smtClean="0"/>
              <a:t> Non-</a:t>
            </a:r>
            <a:r>
              <a:rPr lang="de-DE" sz="2400" b="1" dirty="0" err="1" smtClean="0"/>
              <a:t>destructive</a:t>
            </a:r>
            <a:r>
              <a:rPr lang="de-DE" sz="2400" b="1" dirty="0" smtClean="0"/>
              <a:t> </a:t>
            </a:r>
            <a:r>
              <a:rPr lang="de-DE" sz="2400" b="1" dirty="0" err="1" smtClean="0"/>
              <a:t>Methods</a:t>
            </a:r>
            <a:endParaRPr lang="de-DE" sz="2400" b="1" dirty="0"/>
          </a:p>
        </p:txBody>
      </p:sp>
      <p:pic>
        <p:nvPicPr>
          <p:cNvPr id="2" name="Grafik 1"/>
          <p:cNvPicPr>
            <a:picLocks noChangeAspect="1"/>
          </p:cNvPicPr>
          <p:nvPr/>
        </p:nvPicPr>
        <p:blipFill>
          <a:blip r:embed="rId4"/>
          <a:stretch>
            <a:fillRect/>
          </a:stretch>
        </p:blipFill>
        <p:spPr>
          <a:xfrm>
            <a:off x="1492500" y="461665"/>
            <a:ext cx="8252120" cy="6296797"/>
          </a:xfrm>
          <a:prstGeom prst="rect">
            <a:avLst/>
          </a:prstGeom>
        </p:spPr>
      </p:pic>
      <p:sp>
        <p:nvSpPr>
          <p:cNvPr id="8" name="Textfeld 7"/>
          <p:cNvSpPr txBox="1"/>
          <p:nvPr/>
        </p:nvSpPr>
        <p:spPr>
          <a:xfrm>
            <a:off x="9786594" y="4862494"/>
            <a:ext cx="2442139" cy="954107"/>
          </a:xfrm>
          <a:prstGeom prst="rect">
            <a:avLst/>
          </a:prstGeom>
          <a:noFill/>
        </p:spPr>
        <p:txBody>
          <a:bodyPr wrap="square" rtlCol="0">
            <a:spAutoFit/>
          </a:bodyPr>
          <a:lstStyle/>
          <a:p>
            <a:r>
              <a:rPr lang="de-DE" sz="1400" dirty="0" smtClean="0"/>
              <a:t>Responses  </a:t>
            </a:r>
            <a:r>
              <a:rPr lang="de-DE" sz="1400" dirty="0" err="1" smtClean="0"/>
              <a:t>of</a:t>
            </a:r>
            <a:r>
              <a:rPr lang="de-DE" sz="1400" dirty="0" smtClean="0"/>
              <a:t> </a:t>
            </a:r>
            <a:r>
              <a:rPr lang="de-DE" sz="1400" dirty="0" err="1" smtClean="0"/>
              <a:t>forest</a:t>
            </a:r>
            <a:r>
              <a:rPr lang="de-DE" sz="1400" dirty="0" smtClean="0"/>
              <a:t> </a:t>
            </a:r>
            <a:r>
              <a:rPr lang="de-DE" sz="1400" dirty="0" err="1" smtClean="0"/>
              <a:t>trees</a:t>
            </a:r>
            <a:r>
              <a:rPr lang="de-DE" sz="1400" dirty="0" smtClean="0"/>
              <a:t> </a:t>
            </a:r>
            <a:r>
              <a:rPr lang="de-DE" sz="1400" dirty="0" err="1" smtClean="0"/>
              <a:t>to</a:t>
            </a:r>
            <a:r>
              <a:rPr lang="de-DE" sz="1400" dirty="0" smtClean="0"/>
              <a:t> multiple </a:t>
            </a:r>
            <a:r>
              <a:rPr lang="de-DE" sz="1400" dirty="0" err="1" smtClean="0"/>
              <a:t>stresses</a:t>
            </a:r>
            <a:r>
              <a:rPr lang="de-DE" sz="1400" dirty="0" smtClean="0"/>
              <a:t> 2010 U. </a:t>
            </a:r>
            <a:r>
              <a:rPr lang="de-DE" sz="1400" dirty="0" err="1" smtClean="0"/>
              <a:t>Niinemets</a:t>
            </a:r>
            <a:r>
              <a:rPr lang="de-DE" sz="1400" dirty="0" smtClean="0"/>
              <a:t> </a:t>
            </a:r>
            <a:r>
              <a:rPr lang="de-DE" sz="1400" i="1" dirty="0" err="1" smtClean="0"/>
              <a:t>Forest</a:t>
            </a:r>
            <a:r>
              <a:rPr lang="de-DE" sz="1400" i="1" dirty="0" smtClean="0"/>
              <a:t> Ecology </a:t>
            </a:r>
            <a:r>
              <a:rPr lang="de-DE" sz="1400" i="1" dirty="0" err="1" smtClean="0"/>
              <a:t>and</a:t>
            </a:r>
            <a:r>
              <a:rPr lang="de-DE" sz="1400" i="1" dirty="0" smtClean="0"/>
              <a:t> Management </a:t>
            </a:r>
            <a:r>
              <a:rPr lang="de-DE" sz="1400" dirty="0" smtClean="0"/>
              <a:t>260, 1623-1639</a:t>
            </a:r>
            <a:endParaRPr lang="de-DE" sz="1400" dirty="0"/>
          </a:p>
        </p:txBody>
      </p:sp>
    </p:spTree>
    <p:extLst>
      <p:ext uri="{BB962C8B-B14F-4D97-AF65-F5344CB8AC3E}">
        <p14:creationId xmlns:p14="http://schemas.microsoft.com/office/powerpoint/2010/main" val="2425835807"/>
      </p:ext>
    </p:extLst>
  </p:cSld>
  <p:clrMapOvr>
    <a:masterClrMapping/>
  </p:clrMapOvr>
  <mc:AlternateContent xmlns:mc="http://schemas.openxmlformats.org/markup-compatibility/2006" xmlns:p14="http://schemas.microsoft.com/office/powerpoint/2010/main">
    <mc:Choice Requires="p14">
      <p:transition spd="slow" p14:dur="2000" advTm="50032"/>
    </mc:Choice>
    <mc:Fallback xmlns="">
      <p:transition spd="slow" advTm="50032"/>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2666999" y="-2667003"/>
            <a:ext cx="6858003" cy="12192000"/>
          </a:xfrm>
          <a:prstGeom prst="rect">
            <a:avLst/>
          </a:prstGeom>
        </p:spPr>
      </p:pic>
      <p:sp>
        <p:nvSpPr>
          <p:cNvPr id="5" name="Textfeld 4"/>
          <p:cNvSpPr txBox="1"/>
          <p:nvPr/>
        </p:nvSpPr>
        <p:spPr>
          <a:xfrm>
            <a:off x="725352" y="707308"/>
            <a:ext cx="10741296" cy="5724644"/>
          </a:xfrm>
          <a:prstGeom prst="rect">
            <a:avLst/>
          </a:prstGeom>
          <a:noFill/>
        </p:spPr>
        <p:txBody>
          <a:bodyPr wrap="square" rtlCol="0">
            <a:spAutoFit/>
          </a:bodyPr>
          <a:lstStyle/>
          <a:p>
            <a:r>
              <a:rPr lang="de-DE" sz="2400" b="1" dirty="0" smtClean="0"/>
              <a:t>References: </a:t>
            </a:r>
          </a:p>
          <a:p>
            <a:endParaRPr lang="de-DE" b="1" dirty="0"/>
          </a:p>
          <a:p>
            <a:r>
              <a:rPr lang="de-DE" b="1" dirty="0" smtClean="0"/>
              <a:t>Ökophysiologie </a:t>
            </a:r>
            <a:r>
              <a:rPr lang="de-DE" b="1" dirty="0"/>
              <a:t>der Pflanzen: Leben, Leistung und Stressbewältigung der Pflanzen in ihrer Umwelt. </a:t>
            </a:r>
            <a:r>
              <a:rPr lang="de-DE" dirty="0"/>
              <a:t>Walter Larcher (2001) UTB Stuttgart, ISBN-10: 3825280748</a:t>
            </a:r>
            <a:endParaRPr lang="de-DE" b="1" dirty="0"/>
          </a:p>
          <a:p>
            <a:endParaRPr lang="de-DE" b="1" dirty="0" smtClean="0"/>
          </a:p>
          <a:p>
            <a:r>
              <a:rPr lang="de-DE" b="1" dirty="0" smtClean="0"/>
              <a:t>The </a:t>
            </a:r>
            <a:r>
              <a:rPr lang="de-DE" b="1" dirty="0"/>
              <a:t>Ecology </a:t>
            </a:r>
            <a:r>
              <a:rPr lang="de-DE" b="1" dirty="0" err="1"/>
              <a:t>of</a:t>
            </a:r>
            <a:r>
              <a:rPr lang="de-DE" b="1" dirty="0"/>
              <a:t> </a:t>
            </a:r>
            <a:r>
              <a:rPr lang="de-DE" b="1" dirty="0" err="1"/>
              <a:t>plants</a:t>
            </a:r>
            <a:r>
              <a:rPr lang="de-DE" b="1" dirty="0"/>
              <a:t> </a:t>
            </a:r>
            <a:r>
              <a:rPr lang="de-DE" dirty="0"/>
              <a:t>Jessica </a:t>
            </a:r>
            <a:r>
              <a:rPr lang="de-DE" dirty="0" err="1"/>
              <a:t>Gurevitch</a:t>
            </a:r>
            <a:r>
              <a:rPr lang="de-DE" dirty="0"/>
              <a:t>, Samuel M. </a:t>
            </a:r>
            <a:r>
              <a:rPr lang="de-DE" dirty="0" err="1"/>
              <a:t>Scheimer</a:t>
            </a:r>
            <a:r>
              <a:rPr lang="de-DE" dirty="0"/>
              <a:t>, Gordon A Fox, </a:t>
            </a:r>
            <a:r>
              <a:rPr lang="de-DE" dirty="0" err="1"/>
              <a:t>Sinauer</a:t>
            </a:r>
            <a:r>
              <a:rPr lang="de-DE" dirty="0"/>
              <a:t> Associates, Oxford University Press, 2nd </a:t>
            </a:r>
            <a:r>
              <a:rPr lang="de-DE" dirty="0" err="1"/>
              <a:t>edition</a:t>
            </a:r>
            <a:r>
              <a:rPr lang="de-DE" dirty="0"/>
              <a:t> 2006</a:t>
            </a:r>
          </a:p>
          <a:p>
            <a:endParaRPr lang="de-DE" b="1" dirty="0" smtClean="0"/>
          </a:p>
          <a:p>
            <a:r>
              <a:rPr lang="de-DE" b="1" dirty="0" err="1" smtClean="0"/>
              <a:t>Temperature</a:t>
            </a:r>
            <a:r>
              <a:rPr lang="de-DE" b="1" dirty="0" smtClean="0"/>
              <a:t> </a:t>
            </a:r>
            <a:r>
              <a:rPr lang="de-DE" b="1" dirty="0" err="1"/>
              <a:t>response</a:t>
            </a:r>
            <a:r>
              <a:rPr lang="de-DE" b="1" dirty="0"/>
              <a:t> </a:t>
            </a:r>
            <a:r>
              <a:rPr lang="de-DE" b="1" dirty="0" err="1"/>
              <a:t>of</a:t>
            </a:r>
            <a:r>
              <a:rPr lang="de-DE" b="1" dirty="0"/>
              <a:t> </a:t>
            </a:r>
            <a:r>
              <a:rPr lang="de-DE" b="1" dirty="0" err="1"/>
              <a:t>photosynthesis</a:t>
            </a:r>
            <a:r>
              <a:rPr lang="de-DE" b="1" dirty="0"/>
              <a:t> in C3, C4 </a:t>
            </a:r>
            <a:r>
              <a:rPr lang="de-DE" b="1" dirty="0" err="1"/>
              <a:t>and</a:t>
            </a:r>
            <a:r>
              <a:rPr lang="de-DE" b="1" dirty="0"/>
              <a:t> CAM </a:t>
            </a:r>
            <a:r>
              <a:rPr lang="de-DE" b="1" dirty="0" err="1"/>
              <a:t>plants</a:t>
            </a:r>
            <a:r>
              <a:rPr lang="de-DE" b="1" dirty="0"/>
              <a:t>: </a:t>
            </a:r>
            <a:r>
              <a:rPr lang="de-DE" b="1" dirty="0" err="1"/>
              <a:t>temperature</a:t>
            </a:r>
            <a:r>
              <a:rPr lang="de-DE" b="1" dirty="0"/>
              <a:t> </a:t>
            </a:r>
            <a:r>
              <a:rPr lang="de-DE" b="1" dirty="0" err="1"/>
              <a:t>acclimation</a:t>
            </a:r>
            <a:r>
              <a:rPr lang="de-DE" b="1" dirty="0"/>
              <a:t> </a:t>
            </a:r>
            <a:r>
              <a:rPr lang="de-DE" b="1" dirty="0" err="1" smtClean="0"/>
              <a:t>and</a:t>
            </a:r>
            <a:r>
              <a:rPr lang="de-DE" b="1" dirty="0" smtClean="0"/>
              <a:t> </a:t>
            </a:r>
            <a:r>
              <a:rPr lang="de-DE" b="1" dirty="0" err="1"/>
              <a:t>temperature</a:t>
            </a:r>
            <a:r>
              <a:rPr lang="de-DE" b="1" dirty="0"/>
              <a:t> </a:t>
            </a:r>
            <a:r>
              <a:rPr lang="de-DE" b="1" dirty="0" err="1"/>
              <a:t>adaptation</a:t>
            </a:r>
            <a:r>
              <a:rPr lang="de-DE" b="1" dirty="0"/>
              <a:t> </a:t>
            </a:r>
            <a:r>
              <a:rPr lang="de-DE" dirty="0" err="1"/>
              <a:t>Wataru</a:t>
            </a:r>
            <a:r>
              <a:rPr lang="de-DE" dirty="0"/>
              <a:t> </a:t>
            </a:r>
            <a:r>
              <a:rPr lang="de-DE" dirty="0" err="1"/>
              <a:t>Yamori</a:t>
            </a:r>
            <a:r>
              <a:rPr lang="de-DE" dirty="0"/>
              <a:t>, </a:t>
            </a:r>
            <a:r>
              <a:rPr lang="de-DE" dirty="0" err="1"/>
              <a:t>Kouki</a:t>
            </a:r>
            <a:r>
              <a:rPr lang="de-DE" dirty="0"/>
              <a:t> </a:t>
            </a:r>
            <a:r>
              <a:rPr lang="de-DE" dirty="0" err="1"/>
              <a:t>Hikosaka</a:t>
            </a:r>
            <a:r>
              <a:rPr lang="de-DE" dirty="0"/>
              <a:t> &amp; Danielle A. Way, </a:t>
            </a:r>
            <a:r>
              <a:rPr lang="de-DE" i="1" dirty="0" err="1"/>
              <a:t>Photosythesis</a:t>
            </a:r>
            <a:r>
              <a:rPr lang="de-DE" i="1" dirty="0"/>
              <a:t> </a:t>
            </a:r>
            <a:r>
              <a:rPr lang="de-DE" i="1" dirty="0" err="1"/>
              <a:t>research</a:t>
            </a:r>
            <a:r>
              <a:rPr lang="de-DE" i="1" dirty="0"/>
              <a:t> </a:t>
            </a:r>
            <a:r>
              <a:rPr lang="de-DE" dirty="0"/>
              <a:t>119, </a:t>
            </a:r>
            <a:r>
              <a:rPr lang="de-DE" dirty="0" smtClean="0"/>
              <a:t>101-117</a:t>
            </a:r>
          </a:p>
          <a:p>
            <a:r>
              <a:rPr lang="de-DE" b="1" dirty="0"/>
              <a:t>Ökophysiologie der Pflanzen: Leben, Leistung und Stressbewältigung der Pflanzen in ihrer Umwelt. </a:t>
            </a:r>
            <a:r>
              <a:rPr lang="de-DE" dirty="0"/>
              <a:t>Walter Larcher (2001) </a:t>
            </a:r>
            <a:r>
              <a:rPr lang="de-DE" dirty="0" err="1"/>
              <a:t>UTB</a:t>
            </a:r>
            <a:r>
              <a:rPr lang="de-DE" dirty="0"/>
              <a:t> Stuttgart, ISBN-10: 3825280748</a:t>
            </a:r>
            <a:endParaRPr lang="de-DE" b="1" dirty="0"/>
          </a:p>
          <a:p>
            <a:endParaRPr lang="de-DE" b="1" dirty="0"/>
          </a:p>
          <a:p>
            <a:r>
              <a:rPr lang="de-DE" b="1" dirty="0"/>
              <a:t>The Ecology </a:t>
            </a:r>
            <a:r>
              <a:rPr lang="de-DE" b="1" dirty="0" err="1"/>
              <a:t>of</a:t>
            </a:r>
            <a:r>
              <a:rPr lang="de-DE" b="1" dirty="0"/>
              <a:t> </a:t>
            </a:r>
            <a:r>
              <a:rPr lang="de-DE" b="1" dirty="0" err="1"/>
              <a:t>plants</a:t>
            </a:r>
            <a:r>
              <a:rPr lang="de-DE" b="1" dirty="0"/>
              <a:t> </a:t>
            </a:r>
            <a:r>
              <a:rPr lang="de-DE" dirty="0"/>
              <a:t>Jessica </a:t>
            </a:r>
            <a:r>
              <a:rPr lang="de-DE" dirty="0" err="1"/>
              <a:t>Gurevitch</a:t>
            </a:r>
            <a:r>
              <a:rPr lang="de-DE" dirty="0"/>
              <a:t>, Samuel M. </a:t>
            </a:r>
            <a:r>
              <a:rPr lang="de-DE" dirty="0" err="1"/>
              <a:t>Scheimer</a:t>
            </a:r>
            <a:r>
              <a:rPr lang="de-DE" dirty="0"/>
              <a:t>, Gordon A Fox, </a:t>
            </a:r>
            <a:r>
              <a:rPr lang="de-DE" dirty="0" err="1"/>
              <a:t>Sinauer</a:t>
            </a:r>
            <a:r>
              <a:rPr lang="de-DE" dirty="0"/>
              <a:t> Associates, Oxford University Press, </a:t>
            </a:r>
            <a:r>
              <a:rPr lang="de-DE" dirty="0" err="1"/>
              <a:t>2nd</a:t>
            </a:r>
            <a:r>
              <a:rPr lang="de-DE" dirty="0"/>
              <a:t> </a:t>
            </a:r>
            <a:r>
              <a:rPr lang="de-DE" dirty="0" err="1"/>
              <a:t>edition</a:t>
            </a:r>
            <a:r>
              <a:rPr lang="de-DE" dirty="0"/>
              <a:t> 2006</a:t>
            </a:r>
          </a:p>
          <a:p>
            <a:endParaRPr lang="de-DE" b="1" dirty="0"/>
          </a:p>
          <a:p>
            <a:r>
              <a:rPr lang="de-DE" b="1" dirty="0" err="1"/>
              <a:t>Temperature</a:t>
            </a:r>
            <a:r>
              <a:rPr lang="de-DE" b="1" dirty="0"/>
              <a:t> </a:t>
            </a:r>
            <a:r>
              <a:rPr lang="de-DE" b="1" dirty="0" err="1"/>
              <a:t>response</a:t>
            </a:r>
            <a:r>
              <a:rPr lang="de-DE" b="1" dirty="0"/>
              <a:t> </a:t>
            </a:r>
            <a:r>
              <a:rPr lang="de-DE" b="1" dirty="0" err="1"/>
              <a:t>of</a:t>
            </a:r>
            <a:r>
              <a:rPr lang="de-DE" b="1" dirty="0"/>
              <a:t> </a:t>
            </a:r>
            <a:r>
              <a:rPr lang="de-DE" b="1" dirty="0" err="1"/>
              <a:t>photosynthesis</a:t>
            </a:r>
            <a:r>
              <a:rPr lang="de-DE" b="1" dirty="0"/>
              <a:t> in </a:t>
            </a:r>
            <a:r>
              <a:rPr lang="de-DE" b="1" dirty="0" err="1"/>
              <a:t>C3</a:t>
            </a:r>
            <a:r>
              <a:rPr lang="de-DE" b="1" dirty="0"/>
              <a:t>, </a:t>
            </a:r>
            <a:r>
              <a:rPr lang="de-DE" b="1" dirty="0" err="1"/>
              <a:t>C4</a:t>
            </a:r>
            <a:r>
              <a:rPr lang="de-DE" b="1" dirty="0"/>
              <a:t> </a:t>
            </a:r>
            <a:r>
              <a:rPr lang="de-DE" b="1" dirty="0" err="1"/>
              <a:t>and</a:t>
            </a:r>
            <a:r>
              <a:rPr lang="de-DE" b="1" dirty="0"/>
              <a:t> CAM </a:t>
            </a:r>
            <a:r>
              <a:rPr lang="de-DE" b="1" dirty="0" err="1"/>
              <a:t>plants</a:t>
            </a:r>
            <a:r>
              <a:rPr lang="de-DE" b="1" dirty="0"/>
              <a:t>: </a:t>
            </a:r>
            <a:r>
              <a:rPr lang="de-DE" b="1" dirty="0" err="1"/>
              <a:t>temperature</a:t>
            </a:r>
            <a:r>
              <a:rPr lang="de-DE" b="1" dirty="0"/>
              <a:t> </a:t>
            </a:r>
            <a:r>
              <a:rPr lang="de-DE" b="1" dirty="0" err="1"/>
              <a:t>acclimation</a:t>
            </a:r>
            <a:r>
              <a:rPr lang="de-DE" b="1" dirty="0"/>
              <a:t> </a:t>
            </a:r>
            <a:r>
              <a:rPr lang="de-DE" b="1" dirty="0" err="1"/>
              <a:t>and</a:t>
            </a:r>
            <a:r>
              <a:rPr lang="de-DE" b="1" dirty="0"/>
              <a:t> </a:t>
            </a:r>
            <a:r>
              <a:rPr lang="de-DE" b="1" dirty="0" err="1"/>
              <a:t>temperature</a:t>
            </a:r>
            <a:r>
              <a:rPr lang="de-DE" b="1" dirty="0"/>
              <a:t> </a:t>
            </a:r>
            <a:r>
              <a:rPr lang="de-DE" b="1" dirty="0" err="1"/>
              <a:t>adaptation</a:t>
            </a:r>
            <a:r>
              <a:rPr lang="de-DE" b="1" dirty="0"/>
              <a:t> </a:t>
            </a:r>
            <a:r>
              <a:rPr lang="de-DE" dirty="0" err="1"/>
              <a:t>Wataru</a:t>
            </a:r>
            <a:r>
              <a:rPr lang="de-DE" dirty="0"/>
              <a:t> </a:t>
            </a:r>
            <a:r>
              <a:rPr lang="de-DE" dirty="0" err="1"/>
              <a:t>Yamori</a:t>
            </a:r>
            <a:r>
              <a:rPr lang="de-DE" dirty="0"/>
              <a:t>, </a:t>
            </a:r>
            <a:r>
              <a:rPr lang="de-DE" dirty="0" err="1"/>
              <a:t>Kouki</a:t>
            </a:r>
            <a:r>
              <a:rPr lang="de-DE" dirty="0"/>
              <a:t> </a:t>
            </a:r>
            <a:r>
              <a:rPr lang="de-DE" dirty="0" err="1"/>
              <a:t>Hikosaka</a:t>
            </a:r>
            <a:r>
              <a:rPr lang="de-DE" dirty="0"/>
              <a:t> &amp; Danielle A. Way, </a:t>
            </a:r>
            <a:r>
              <a:rPr lang="de-DE" i="1" dirty="0" err="1"/>
              <a:t>Photosythesis</a:t>
            </a:r>
            <a:r>
              <a:rPr lang="de-DE" i="1" dirty="0"/>
              <a:t> </a:t>
            </a:r>
            <a:r>
              <a:rPr lang="de-DE" i="1" dirty="0" err="1"/>
              <a:t>research</a:t>
            </a:r>
            <a:r>
              <a:rPr lang="de-DE" i="1" dirty="0"/>
              <a:t> </a:t>
            </a:r>
            <a:r>
              <a:rPr lang="de-DE" dirty="0"/>
              <a:t>119, 101-117</a:t>
            </a:r>
          </a:p>
          <a:p>
            <a:endParaRPr lang="de-DE" dirty="0"/>
          </a:p>
          <a:p>
            <a:endParaRPr lang="de-DE" dirty="0"/>
          </a:p>
        </p:txBody>
      </p:sp>
    </p:spTree>
    <p:extLst>
      <p:ext uri="{BB962C8B-B14F-4D97-AF65-F5344CB8AC3E}">
        <p14:creationId xmlns:p14="http://schemas.microsoft.com/office/powerpoint/2010/main" val="38512109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2666999" y="-2667003"/>
            <a:ext cx="6858003" cy="12192000"/>
          </a:xfrm>
          <a:prstGeom prst="rect">
            <a:avLst/>
          </a:prstGeom>
        </p:spPr>
      </p:pic>
      <p:sp>
        <p:nvSpPr>
          <p:cNvPr id="3" name="Textfeld 2"/>
          <p:cNvSpPr txBox="1"/>
          <p:nvPr/>
        </p:nvSpPr>
        <p:spPr>
          <a:xfrm>
            <a:off x="1365749" y="327406"/>
            <a:ext cx="5584799" cy="461665"/>
          </a:xfrm>
          <a:prstGeom prst="rect">
            <a:avLst/>
          </a:prstGeom>
          <a:noFill/>
        </p:spPr>
        <p:txBody>
          <a:bodyPr wrap="none" rtlCol="0">
            <a:spAutoFit/>
          </a:bodyPr>
          <a:lstStyle/>
          <a:p>
            <a:r>
              <a:rPr lang="de-DE" sz="2400" b="1" dirty="0" err="1" smtClean="0"/>
              <a:t>Antenna</a:t>
            </a:r>
            <a:r>
              <a:rPr lang="de-DE" sz="2400" b="1" dirty="0" smtClean="0"/>
              <a:t> / Light-</a:t>
            </a:r>
            <a:r>
              <a:rPr lang="de-DE" sz="2400" b="1" dirty="0" err="1" smtClean="0"/>
              <a:t>Harvesting</a:t>
            </a:r>
            <a:r>
              <a:rPr lang="de-DE" sz="2400" b="1" dirty="0" smtClean="0"/>
              <a:t>-</a:t>
            </a:r>
            <a:r>
              <a:rPr lang="de-DE" sz="2400" b="1" dirty="0" err="1" smtClean="0"/>
              <a:t>Complex</a:t>
            </a:r>
            <a:r>
              <a:rPr lang="de-DE" sz="2400" b="1" dirty="0" smtClean="0"/>
              <a:t> (LHC)</a:t>
            </a:r>
            <a:endParaRPr lang="de-DE" sz="2400" b="1" dirty="0"/>
          </a:p>
        </p:txBody>
      </p:sp>
      <p:pic>
        <p:nvPicPr>
          <p:cNvPr id="5" name="Grafi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45" y="1330037"/>
            <a:ext cx="10691583" cy="5290106"/>
          </a:xfrm>
          <a:prstGeom prst="rect">
            <a:avLst/>
          </a:prstGeom>
        </p:spPr>
      </p:pic>
      <p:sp>
        <p:nvSpPr>
          <p:cNvPr id="6" name="Foliennummernplatzhalter 5"/>
          <p:cNvSpPr>
            <a:spLocks noGrp="1"/>
          </p:cNvSpPr>
          <p:nvPr>
            <p:ph type="sldNum" sz="quarter" idx="12"/>
          </p:nvPr>
        </p:nvSpPr>
        <p:spPr/>
        <p:txBody>
          <a:bodyPr/>
          <a:lstStyle/>
          <a:p>
            <a:r>
              <a:rPr lang="de-DE" dirty="0" smtClean="0"/>
              <a:t>6</a:t>
            </a:r>
            <a:endParaRPr lang="de-DE" dirty="0"/>
          </a:p>
        </p:txBody>
      </p:sp>
    </p:spTree>
    <p:extLst>
      <p:ext uri="{BB962C8B-B14F-4D97-AF65-F5344CB8AC3E}">
        <p14:creationId xmlns:p14="http://schemas.microsoft.com/office/powerpoint/2010/main" val="974729665"/>
      </p:ext>
    </p:extLst>
  </p:cSld>
  <p:clrMapOvr>
    <a:masterClrMapping/>
  </p:clrMapOvr>
  <mc:AlternateContent xmlns:mc="http://schemas.openxmlformats.org/markup-compatibility/2006" xmlns:p14="http://schemas.microsoft.com/office/powerpoint/2010/main">
    <mc:Choice Requires="p14">
      <p:transition spd="slow" p14:dur="2000" advTm="66629"/>
    </mc:Choice>
    <mc:Fallback xmlns="">
      <p:transition spd="slow" advTm="66629"/>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2666999" y="-2667003"/>
            <a:ext cx="6858003" cy="12192000"/>
          </a:xfrm>
          <a:prstGeom prst="rect">
            <a:avLst/>
          </a:prstGeom>
        </p:spPr>
      </p:pic>
      <p:sp>
        <p:nvSpPr>
          <p:cNvPr id="2" name="Textfeld 1"/>
          <p:cNvSpPr txBox="1"/>
          <p:nvPr/>
        </p:nvSpPr>
        <p:spPr>
          <a:xfrm>
            <a:off x="978004" y="468364"/>
            <a:ext cx="9951166" cy="6370975"/>
          </a:xfrm>
          <a:prstGeom prst="rect">
            <a:avLst/>
          </a:prstGeom>
          <a:noFill/>
        </p:spPr>
        <p:txBody>
          <a:bodyPr wrap="square" rtlCol="0">
            <a:spAutoFit/>
          </a:bodyPr>
          <a:lstStyle/>
          <a:p>
            <a:r>
              <a:rPr lang="de-DE" sz="2400" b="1" dirty="0" smtClean="0"/>
              <a:t>References</a:t>
            </a:r>
          </a:p>
          <a:p>
            <a:endParaRPr lang="de-DE" sz="2400" b="1" dirty="0" smtClean="0"/>
          </a:p>
          <a:p>
            <a:pPr marL="342900" indent="-342900">
              <a:buFont typeface="Arial" panose="020B0604020202020204" pitchFamily="34" charset="0"/>
              <a:buChar char="•"/>
            </a:pPr>
            <a:r>
              <a:rPr lang="de-DE" sz="2000" b="1" dirty="0" smtClean="0"/>
              <a:t>Carbon </a:t>
            </a:r>
            <a:r>
              <a:rPr lang="de-DE" sz="2000" b="1" dirty="0" err="1" smtClean="0"/>
              <a:t>limitation</a:t>
            </a:r>
            <a:r>
              <a:rPr lang="de-DE" sz="2000" b="1" dirty="0" smtClean="0"/>
              <a:t> in </a:t>
            </a:r>
            <a:r>
              <a:rPr lang="de-DE" sz="2000" b="1" dirty="0" err="1" smtClean="0"/>
              <a:t>trees</a:t>
            </a:r>
            <a:r>
              <a:rPr lang="de-DE" sz="2000" b="1" dirty="0" smtClean="0"/>
              <a:t> </a:t>
            </a:r>
            <a:r>
              <a:rPr lang="de-DE" sz="2000" dirty="0" smtClean="0"/>
              <a:t>Christian Körner, 2003 </a:t>
            </a:r>
            <a:r>
              <a:rPr lang="de-DE" sz="2000" i="1" dirty="0" smtClean="0"/>
              <a:t>Journal </a:t>
            </a:r>
            <a:r>
              <a:rPr lang="de-DE" sz="2000" i="1" dirty="0" err="1" smtClean="0"/>
              <a:t>of</a:t>
            </a:r>
            <a:r>
              <a:rPr lang="de-DE" sz="2000" i="1" dirty="0" smtClean="0"/>
              <a:t> Ecology </a:t>
            </a:r>
            <a:r>
              <a:rPr lang="de-DE" sz="2000" dirty="0" smtClean="0"/>
              <a:t>91, 4-17</a:t>
            </a:r>
          </a:p>
          <a:p>
            <a:endParaRPr lang="de-DE" sz="2000" dirty="0" smtClean="0"/>
          </a:p>
          <a:p>
            <a:pPr marL="342900" indent="-342900">
              <a:buFont typeface="Arial" panose="020B0604020202020204" pitchFamily="34" charset="0"/>
              <a:buChar char="•"/>
            </a:pPr>
            <a:r>
              <a:rPr lang="de-DE" sz="2000" b="1" dirty="0" err="1" smtClean="0"/>
              <a:t>Temperature</a:t>
            </a:r>
            <a:r>
              <a:rPr lang="de-DE" sz="2000" b="1" dirty="0" smtClean="0"/>
              <a:t> </a:t>
            </a:r>
            <a:r>
              <a:rPr lang="de-DE" sz="2000" b="1" dirty="0" err="1" smtClean="0"/>
              <a:t>response</a:t>
            </a:r>
            <a:r>
              <a:rPr lang="de-DE" sz="2000" b="1" dirty="0" smtClean="0"/>
              <a:t> </a:t>
            </a:r>
            <a:r>
              <a:rPr lang="de-DE" sz="2000" b="1" dirty="0" err="1" smtClean="0"/>
              <a:t>of</a:t>
            </a:r>
            <a:r>
              <a:rPr lang="de-DE" sz="2000" b="1" dirty="0" smtClean="0"/>
              <a:t> </a:t>
            </a:r>
            <a:r>
              <a:rPr lang="de-DE" sz="2000" b="1" dirty="0" err="1" smtClean="0"/>
              <a:t>photosynthesis</a:t>
            </a:r>
            <a:r>
              <a:rPr lang="de-DE" sz="2000" b="1" dirty="0" smtClean="0"/>
              <a:t> in C3, C4 </a:t>
            </a:r>
            <a:r>
              <a:rPr lang="de-DE" sz="2000" b="1" dirty="0" err="1" smtClean="0"/>
              <a:t>and</a:t>
            </a:r>
            <a:r>
              <a:rPr lang="de-DE" sz="2000" b="1" dirty="0" smtClean="0"/>
              <a:t> CAM </a:t>
            </a:r>
            <a:r>
              <a:rPr lang="de-DE" sz="2000" b="1" dirty="0" err="1" smtClean="0"/>
              <a:t>plants</a:t>
            </a:r>
            <a:r>
              <a:rPr lang="de-DE" sz="2000" b="1" dirty="0" smtClean="0"/>
              <a:t>: </a:t>
            </a:r>
            <a:r>
              <a:rPr lang="de-DE" sz="2000" b="1" dirty="0" err="1" smtClean="0"/>
              <a:t>temperature</a:t>
            </a:r>
            <a:r>
              <a:rPr lang="de-DE" sz="2000" b="1" dirty="0" smtClean="0"/>
              <a:t> </a:t>
            </a:r>
            <a:r>
              <a:rPr lang="de-DE" sz="2000" b="1" dirty="0" err="1" smtClean="0"/>
              <a:t>acclimation</a:t>
            </a:r>
            <a:r>
              <a:rPr lang="de-DE" sz="2000" b="1" dirty="0" smtClean="0"/>
              <a:t> </a:t>
            </a:r>
            <a:r>
              <a:rPr lang="de-DE" sz="2000" b="1" dirty="0" err="1" smtClean="0"/>
              <a:t>and</a:t>
            </a:r>
            <a:r>
              <a:rPr lang="de-DE" sz="2000" b="1" dirty="0" smtClean="0"/>
              <a:t> </a:t>
            </a:r>
            <a:r>
              <a:rPr lang="de-DE" sz="2000" b="1" dirty="0" err="1" smtClean="0"/>
              <a:t>temperature</a:t>
            </a:r>
            <a:r>
              <a:rPr lang="de-DE" sz="2000" b="1" dirty="0" smtClean="0"/>
              <a:t> </a:t>
            </a:r>
            <a:r>
              <a:rPr lang="de-DE" sz="2000" b="1" dirty="0" err="1" smtClean="0"/>
              <a:t>adaptation</a:t>
            </a:r>
            <a:r>
              <a:rPr lang="de-DE" sz="2000" b="1" dirty="0" smtClean="0"/>
              <a:t> </a:t>
            </a:r>
            <a:r>
              <a:rPr lang="de-DE" sz="2000" dirty="0" err="1" smtClean="0"/>
              <a:t>Wataru</a:t>
            </a:r>
            <a:r>
              <a:rPr lang="de-DE" sz="2000" dirty="0" smtClean="0"/>
              <a:t> </a:t>
            </a:r>
            <a:r>
              <a:rPr lang="de-DE" sz="2000" dirty="0" err="1" smtClean="0"/>
              <a:t>Yamori</a:t>
            </a:r>
            <a:r>
              <a:rPr lang="de-DE" sz="2000" dirty="0" smtClean="0"/>
              <a:t>, </a:t>
            </a:r>
            <a:r>
              <a:rPr lang="de-DE" sz="2000" dirty="0" err="1" smtClean="0"/>
              <a:t>Kouki</a:t>
            </a:r>
            <a:r>
              <a:rPr lang="de-DE" sz="2000" dirty="0" smtClean="0"/>
              <a:t> </a:t>
            </a:r>
            <a:r>
              <a:rPr lang="de-DE" sz="2000" dirty="0" err="1" smtClean="0"/>
              <a:t>Hikosaka</a:t>
            </a:r>
            <a:r>
              <a:rPr lang="de-DE" sz="2000" dirty="0" smtClean="0"/>
              <a:t> &amp; Danielle A. Way, </a:t>
            </a:r>
            <a:r>
              <a:rPr lang="de-DE" sz="2000" i="1" dirty="0" err="1" smtClean="0"/>
              <a:t>Photosythesis</a:t>
            </a:r>
            <a:r>
              <a:rPr lang="de-DE" sz="2000" i="1" dirty="0" smtClean="0"/>
              <a:t> </a:t>
            </a:r>
            <a:r>
              <a:rPr lang="de-DE" sz="2000" i="1" dirty="0" err="1" smtClean="0"/>
              <a:t>research</a:t>
            </a:r>
            <a:r>
              <a:rPr lang="de-DE" sz="2000" i="1" dirty="0" smtClean="0"/>
              <a:t> </a:t>
            </a:r>
            <a:r>
              <a:rPr lang="de-DE" sz="2000" dirty="0" smtClean="0"/>
              <a:t>119, 101-117</a:t>
            </a:r>
          </a:p>
          <a:p>
            <a:endParaRPr lang="de-DE" sz="2000" dirty="0" smtClean="0"/>
          </a:p>
          <a:p>
            <a:pPr marL="342900" indent="-342900">
              <a:buFont typeface="Arial" panose="020B0604020202020204" pitchFamily="34" charset="0"/>
              <a:buChar char="•"/>
            </a:pPr>
            <a:r>
              <a:rPr lang="de-DE" sz="2000" b="1" dirty="0" err="1" smtClean="0"/>
              <a:t>Modelling</a:t>
            </a:r>
            <a:r>
              <a:rPr lang="de-DE" sz="2000" b="1" dirty="0" smtClean="0"/>
              <a:t> </a:t>
            </a:r>
            <a:r>
              <a:rPr lang="de-DE" sz="2000" b="1" dirty="0" err="1" smtClean="0"/>
              <a:t>carbon</a:t>
            </a:r>
            <a:r>
              <a:rPr lang="de-DE" sz="2000" b="1" dirty="0" smtClean="0"/>
              <a:t> </a:t>
            </a:r>
            <a:r>
              <a:rPr lang="de-DE" sz="2000" b="1" dirty="0" err="1" smtClean="0"/>
              <a:t>sources</a:t>
            </a:r>
            <a:r>
              <a:rPr lang="de-DE" sz="2000" b="1" dirty="0" smtClean="0"/>
              <a:t> </a:t>
            </a:r>
            <a:r>
              <a:rPr lang="de-DE" sz="2000" b="1" dirty="0" err="1" smtClean="0"/>
              <a:t>and</a:t>
            </a:r>
            <a:r>
              <a:rPr lang="de-DE" sz="2000" b="1" dirty="0" smtClean="0"/>
              <a:t> </a:t>
            </a:r>
            <a:r>
              <a:rPr lang="de-DE" sz="2000" b="1" dirty="0" err="1" smtClean="0"/>
              <a:t>sinks</a:t>
            </a:r>
            <a:r>
              <a:rPr lang="de-DE" sz="2000" b="1" dirty="0" smtClean="0"/>
              <a:t> in </a:t>
            </a:r>
            <a:r>
              <a:rPr lang="de-DE" sz="2000" b="1" dirty="0" err="1" smtClean="0"/>
              <a:t>terrestrial</a:t>
            </a:r>
            <a:r>
              <a:rPr lang="de-DE" sz="2000" b="1" dirty="0" smtClean="0"/>
              <a:t> </a:t>
            </a:r>
            <a:r>
              <a:rPr lang="de-DE" sz="2000" b="1" dirty="0" err="1" smtClean="0"/>
              <a:t>vegetation</a:t>
            </a:r>
            <a:r>
              <a:rPr lang="de-DE" sz="2000" b="1" dirty="0" smtClean="0"/>
              <a:t> </a:t>
            </a:r>
            <a:r>
              <a:rPr lang="de-DE" sz="2000" dirty="0" smtClean="0"/>
              <a:t>Simone </a:t>
            </a:r>
            <a:r>
              <a:rPr lang="de-DE" sz="2000" dirty="0" err="1" smtClean="0"/>
              <a:t>Fatichi</a:t>
            </a:r>
            <a:r>
              <a:rPr lang="de-DE" sz="2000" dirty="0" smtClean="0"/>
              <a:t>, Christoforos Pappas, Jakob </a:t>
            </a:r>
            <a:r>
              <a:rPr lang="de-DE" sz="2000" dirty="0" err="1" smtClean="0"/>
              <a:t>Zscheischler</a:t>
            </a:r>
            <a:r>
              <a:rPr lang="de-DE" sz="2000" dirty="0" smtClean="0"/>
              <a:t> &amp; Sebastian </a:t>
            </a:r>
            <a:r>
              <a:rPr lang="de-DE" sz="2000" dirty="0" err="1" smtClean="0"/>
              <a:t>Leuzinger</a:t>
            </a:r>
            <a:r>
              <a:rPr lang="de-DE" sz="2000" dirty="0" smtClean="0"/>
              <a:t> 2019</a:t>
            </a:r>
            <a:r>
              <a:rPr lang="de-DE" sz="2000" i="1" dirty="0" smtClean="0"/>
              <a:t> New </a:t>
            </a:r>
            <a:r>
              <a:rPr lang="de-DE" sz="2000" i="1" dirty="0" err="1" smtClean="0"/>
              <a:t>Phytologist</a:t>
            </a:r>
            <a:r>
              <a:rPr lang="de-DE" sz="2000" i="1" dirty="0" smtClean="0"/>
              <a:t> </a:t>
            </a:r>
            <a:r>
              <a:rPr lang="de-DE" sz="2000" dirty="0" smtClean="0"/>
              <a:t>221: 652-668</a:t>
            </a:r>
          </a:p>
          <a:p>
            <a:endParaRPr lang="de-DE" sz="2000" dirty="0" smtClean="0"/>
          </a:p>
          <a:p>
            <a:pPr marL="342900" indent="-342900">
              <a:buFont typeface="Arial" panose="020B0604020202020204" pitchFamily="34" charset="0"/>
              <a:buChar char="•"/>
            </a:pPr>
            <a:r>
              <a:rPr lang="de-DE" sz="2000" b="1" dirty="0"/>
              <a:t>Ökophysiologie der Pflanzen: Leben, Leistung und Stressbewältigung der Pflanzen in ihrer Umwelt. </a:t>
            </a:r>
            <a:r>
              <a:rPr lang="de-DE" sz="2000" dirty="0"/>
              <a:t>Walter Larcher (2001) UTB Stuttgart, ISBN-10: </a:t>
            </a:r>
            <a:r>
              <a:rPr lang="de-DE" sz="2000" dirty="0" smtClean="0"/>
              <a:t>3825280748</a:t>
            </a:r>
          </a:p>
          <a:p>
            <a:endParaRPr lang="de-DE" sz="2000" dirty="0" smtClean="0"/>
          </a:p>
          <a:p>
            <a:pPr marL="342900" indent="-342900">
              <a:buFont typeface="Arial" panose="020B0604020202020204" pitchFamily="34" charset="0"/>
              <a:buChar char="•"/>
            </a:pPr>
            <a:r>
              <a:rPr lang="de-DE" sz="2000" b="1" dirty="0" smtClean="0"/>
              <a:t>Responses </a:t>
            </a:r>
            <a:r>
              <a:rPr lang="de-DE" sz="2000" b="1" dirty="0" err="1" smtClean="0"/>
              <a:t>of</a:t>
            </a:r>
            <a:r>
              <a:rPr lang="de-DE" sz="2000" b="1" dirty="0" smtClean="0"/>
              <a:t> </a:t>
            </a:r>
            <a:r>
              <a:rPr lang="de-DE" sz="2000" b="1" dirty="0" err="1" smtClean="0"/>
              <a:t>forest</a:t>
            </a:r>
            <a:r>
              <a:rPr lang="de-DE" sz="2000" b="1" dirty="0" smtClean="0"/>
              <a:t> </a:t>
            </a:r>
            <a:r>
              <a:rPr lang="de-DE" sz="2000" b="1" dirty="0" err="1" smtClean="0"/>
              <a:t>trees</a:t>
            </a:r>
            <a:r>
              <a:rPr lang="de-DE" sz="2000" b="1" dirty="0" smtClean="0"/>
              <a:t> </a:t>
            </a:r>
            <a:r>
              <a:rPr lang="de-DE" sz="2000" b="1" dirty="0" err="1" smtClean="0"/>
              <a:t>to</a:t>
            </a:r>
            <a:r>
              <a:rPr lang="de-DE" sz="2000" b="1" dirty="0" smtClean="0"/>
              <a:t> </a:t>
            </a:r>
            <a:r>
              <a:rPr lang="de-DE" sz="2000" b="1" dirty="0" err="1" smtClean="0"/>
              <a:t>single</a:t>
            </a:r>
            <a:r>
              <a:rPr lang="de-DE" sz="2000" b="1" dirty="0" smtClean="0"/>
              <a:t> </a:t>
            </a:r>
            <a:r>
              <a:rPr lang="de-DE" sz="2000" b="1" dirty="0" err="1" smtClean="0"/>
              <a:t>and</a:t>
            </a:r>
            <a:r>
              <a:rPr lang="de-DE" sz="2000" b="1" dirty="0" smtClean="0"/>
              <a:t> multiple environmental </a:t>
            </a:r>
            <a:r>
              <a:rPr lang="de-DE" sz="2000" b="1" dirty="0" err="1" smtClean="0"/>
              <a:t>stresses</a:t>
            </a:r>
            <a:r>
              <a:rPr lang="de-DE" sz="2000" b="1" dirty="0" smtClean="0"/>
              <a:t> </a:t>
            </a:r>
            <a:r>
              <a:rPr lang="de-DE" sz="2000" b="1" dirty="0" err="1" smtClean="0"/>
              <a:t>from</a:t>
            </a:r>
            <a:r>
              <a:rPr lang="de-DE" sz="2000" b="1" dirty="0" smtClean="0"/>
              <a:t> </a:t>
            </a:r>
            <a:r>
              <a:rPr lang="de-DE" sz="2000" b="1" dirty="0" err="1" smtClean="0"/>
              <a:t>seedlings</a:t>
            </a:r>
            <a:r>
              <a:rPr lang="de-DE" sz="2000" b="1" dirty="0" smtClean="0"/>
              <a:t> </a:t>
            </a:r>
            <a:r>
              <a:rPr lang="de-DE" sz="2000" b="1" dirty="0" err="1" smtClean="0"/>
              <a:t>to</a:t>
            </a:r>
            <a:r>
              <a:rPr lang="de-DE" sz="2000" b="1" dirty="0" smtClean="0"/>
              <a:t> </a:t>
            </a:r>
            <a:r>
              <a:rPr lang="de-DE" sz="2000" b="1" dirty="0" err="1" smtClean="0"/>
              <a:t>mature</a:t>
            </a:r>
            <a:r>
              <a:rPr lang="de-DE" sz="2000" b="1" dirty="0" smtClean="0"/>
              <a:t> </a:t>
            </a:r>
            <a:r>
              <a:rPr lang="de-DE" sz="2000" b="1" dirty="0" err="1" smtClean="0"/>
              <a:t>plants</a:t>
            </a:r>
            <a:r>
              <a:rPr lang="de-DE" sz="2000" b="1" dirty="0" smtClean="0"/>
              <a:t>: </a:t>
            </a:r>
            <a:r>
              <a:rPr lang="de-DE" sz="2000" b="1" dirty="0" err="1" smtClean="0"/>
              <a:t>Past</a:t>
            </a:r>
            <a:r>
              <a:rPr lang="de-DE" sz="2000" b="1" dirty="0" smtClean="0"/>
              <a:t> stress </a:t>
            </a:r>
            <a:r>
              <a:rPr lang="de-DE" sz="2000" b="1" dirty="0" err="1" smtClean="0"/>
              <a:t>history</a:t>
            </a:r>
            <a:r>
              <a:rPr lang="de-DE" sz="2000" b="1" dirty="0" smtClean="0"/>
              <a:t>, stress </a:t>
            </a:r>
            <a:r>
              <a:rPr lang="de-DE" sz="2000" b="1" dirty="0" err="1" smtClean="0"/>
              <a:t>interactions</a:t>
            </a:r>
            <a:r>
              <a:rPr lang="de-DE" sz="2000" b="1" dirty="0" smtClean="0"/>
              <a:t>, </a:t>
            </a:r>
            <a:r>
              <a:rPr lang="de-DE" sz="2000" b="1" dirty="0" err="1" smtClean="0"/>
              <a:t>tolerance</a:t>
            </a:r>
            <a:r>
              <a:rPr lang="de-DE" sz="2000" b="1" dirty="0" smtClean="0"/>
              <a:t> </a:t>
            </a:r>
            <a:r>
              <a:rPr lang="de-DE" sz="2000" b="1" dirty="0" err="1" smtClean="0"/>
              <a:t>and</a:t>
            </a:r>
            <a:r>
              <a:rPr lang="de-DE" sz="2000" b="1" dirty="0" smtClean="0"/>
              <a:t> </a:t>
            </a:r>
            <a:r>
              <a:rPr lang="de-DE" sz="2000" b="1" dirty="0" err="1" smtClean="0"/>
              <a:t>acclimation</a:t>
            </a:r>
            <a:r>
              <a:rPr lang="de-DE" sz="2000" b="1" dirty="0" smtClean="0"/>
              <a:t> </a:t>
            </a:r>
            <a:r>
              <a:rPr lang="de-DE" sz="2000" dirty="0" err="1" smtClean="0"/>
              <a:t>Ülo</a:t>
            </a:r>
            <a:r>
              <a:rPr lang="de-DE" sz="2000" dirty="0" smtClean="0"/>
              <a:t> </a:t>
            </a:r>
            <a:r>
              <a:rPr lang="de-DE" sz="2000" dirty="0" err="1" smtClean="0"/>
              <a:t>Niinemets</a:t>
            </a:r>
            <a:r>
              <a:rPr lang="de-DE" sz="2000" dirty="0"/>
              <a:t> </a:t>
            </a:r>
            <a:r>
              <a:rPr lang="de-DE" sz="2000" dirty="0" smtClean="0"/>
              <a:t>2010 </a:t>
            </a:r>
            <a:r>
              <a:rPr lang="de-DE" sz="2000" i="1" dirty="0" err="1" smtClean="0"/>
              <a:t>Forest</a:t>
            </a:r>
            <a:r>
              <a:rPr lang="de-DE" sz="2000" i="1" dirty="0" smtClean="0"/>
              <a:t> Ecology </a:t>
            </a:r>
            <a:r>
              <a:rPr lang="de-DE" sz="2000" i="1" dirty="0" err="1" smtClean="0"/>
              <a:t>and</a:t>
            </a:r>
            <a:r>
              <a:rPr lang="de-DE" sz="2000" i="1" dirty="0" smtClean="0"/>
              <a:t> Management</a:t>
            </a:r>
            <a:r>
              <a:rPr lang="de-DE" sz="2000" dirty="0" smtClean="0"/>
              <a:t> 260, 1623-1639</a:t>
            </a:r>
          </a:p>
          <a:p>
            <a:endParaRPr lang="de-DE" sz="2000" b="1" dirty="0" smtClean="0"/>
          </a:p>
          <a:p>
            <a:r>
              <a:rPr lang="de-DE" sz="2000" b="1" dirty="0" smtClean="0">
                <a:hlinkClick r:id="rId4"/>
              </a:rPr>
              <a:t>stella.aspelmeier@biologie.uni-goettingen.de</a:t>
            </a:r>
            <a:endParaRPr lang="de-DE" sz="2000" b="1" dirty="0" smtClean="0"/>
          </a:p>
          <a:p>
            <a:endParaRPr lang="de-DE" sz="2000" b="1" dirty="0" smtClean="0"/>
          </a:p>
        </p:txBody>
      </p:sp>
    </p:spTree>
    <p:extLst>
      <p:ext uri="{BB962C8B-B14F-4D97-AF65-F5344CB8AC3E}">
        <p14:creationId xmlns:p14="http://schemas.microsoft.com/office/powerpoint/2010/main" val="1945062317"/>
      </p:ext>
    </p:extLst>
  </p:cSld>
  <p:clrMapOvr>
    <a:masterClrMapping/>
  </p:clrMapOvr>
  <mc:AlternateContent xmlns:mc="http://schemas.openxmlformats.org/markup-compatibility/2006" xmlns:p14="http://schemas.microsoft.com/office/powerpoint/2010/main">
    <mc:Choice Requires="p14">
      <p:transition spd="slow" p14:dur="2000" advTm="16715"/>
    </mc:Choice>
    <mc:Fallback xmlns="">
      <p:transition spd="slow" advTm="16715"/>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Grafik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2666999" y="-2667003"/>
            <a:ext cx="6858003" cy="12192000"/>
          </a:xfrm>
          <a:prstGeom prst="rect">
            <a:avLst/>
          </a:prstGeom>
        </p:spPr>
      </p:pic>
      <p:grpSp>
        <p:nvGrpSpPr>
          <p:cNvPr id="44" name="Gruppieren 43"/>
          <p:cNvGrpSpPr/>
          <p:nvPr/>
        </p:nvGrpSpPr>
        <p:grpSpPr>
          <a:xfrm>
            <a:off x="632731" y="1418801"/>
            <a:ext cx="7725478" cy="3889165"/>
            <a:chOff x="632731" y="1418801"/>
            <a:chExt cx="7725478" cy="3889165"/>
          </a:xfrm>
        </p:grpSpPr>
        <p:sp>
          <p:nvSpPr>
            <p:cNvPr id="3" name="Textfeld 2"/>
            <p:cNvSpPr txBox="1"/>
            <p:nvPr/>
          </p:nvSpPr>
          <p:spPr>
            <a:xfrm>
              <a:off x="1814431" y="1418801"/>
              <a:ext cx="4713150" cy="400110"/>
            </a:xfrm>
            <a:prstGeom prst="rect">
              <a:avLst/>
            </a:prstGeom>
            <a:noFill/>
          </p:spPr>
          <p:txBody>
            <a:bodyPr wrap="none" rtlCol="0">
              <a:spAutoFit/>
            </a:bodyPr>
            <a:lstStyle/>
            <a:p>
              <a:r>
                <a:rPr lang="de-DE" sz="2000" dirty="0" smtClean="0"/>
                <a:t>LHC PS II				LHC PS I</a:t>
              </a:r>
              <a:endParaRPr lang="de-DE" sz="2000" dirty="0"/>
            </a:p>
          </p:txBody>
        </p:sp>
        <p:grpSp>
          <p:nvGrpSpPr>
            <p:cNvPr id="23" name="Gruppieren 22"/>
            <p:cNvGrpSpPr/>
            <p:nvPr/>
          </p:nvGrpSpPr>
          <p:grpSpPr>
            <a:xfrm>
              <a:off x="632731" y="1927750"/>
              <a:ext cx="7725478" cy="3380216"/>
              <a:chOff x="1691238" y="1318150"/>
              <a:chExt cx="8809524" cy="4082278"/>
            </a:xfrm>
          </p:grpSpPr>
          <p:pic>
            <p:nvPicPr>
              <p:cNvPr id="2" name="Grafik 1"/>
              <p:cNvPicPr>
                <a:picLocks noChangeAspect="1"/>
              </p:cNvPicPr>
              <p:nvPr/>
            </p:nvPicPr>
            <p:blipFill>
              <a:blip r:embed="rId5"/>
              <a:stretch>
                <a:fillRect/>
              </a:stretch>
            </p:blipFill>
            <p:spPr>
              <a:xfrm>
                <a:off x="1691238" y="1457571"/>
                <a:ext cx="8809524" cy="3942857"/>
              </a:xfrm>
              <a:prstGeom prst="rect">
                <a:avLst/>
              </a:prstGeom>
            </p:spPr>
          </p:pic>
          <p:grpSp>
            <p:nvGrpSpPr>
              <p:cNvPr id="21" name="Gruppieren 20"/>
              <p:cNvGrpSpPr/>
              <p:nvPr/>
            </p:nvGrpSpPr>
            <p:grpSpPr>
              <a:xfrm>
                <a:off x="3376863" y="1556083"/>
                <a:ext cx="818148" cy="3545306"/>
                <a:chOff x="3376863" y="1556083"/>
                <a:chExt cx="818148" cy="3545306"/>
              </a:xfrm>
            </p:grpSpPr>
            <p:cxnSp>
              <p:nvCxnSpPr>
                <p:cNvPr id="5" name="Gerade Verbindung mit Pfeil 4"/>
                <p:cNvCxnSpPr/>
                <p:nvPr/>
              </p:nvCxnSpPr>
              <p:spPr>
                <a:xfrm>
                  <a:off x="3874168" y="2695074"/>
                  <a:ext cx="320843" cy="4732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Gerade Verbindung mit Pfeil 5"/>
                <p:cNvCxnSpPr/>
                <p:nvPr/>
              </p:nvCxnSpPr>
              <p:spPr>
                <a:xfrm flipH="1">
                  <a:off x="3665621" y="3168316"/>
                  <a:ext cx="529390" cy="5133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Gerade Verbindung mit Pfeil 7"/>
                <p:cNvCxnSpPr/>
                <p:nvPr/>
              </p:nvCxnSpPr>
              <p:spPr>
                <a:xfrm flipH="1">
                  <a:off x="3376863" y="3681663"/>
                  <a:ext cx="288758" cy="8767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p:cNvCxnSpPr/>
                <p:nvPr/>
              </p:nvCxnSpPr>
              <p:spPr>
                <a:xfrm>
                  <a:off x="3376863" y="4628147"/>
                  <a:ext cx="320843" cy="4732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krümmter Verbinder 17"/>
                <p:cNvCxnSpPr/>
                <p:nvPr/>
              </p:nvCxnSpPr>
              <p:spPr>
                <a:xfrm rot="16200000" flipH="1">
                  <a:off x="3167440" y="1893842"/>
                  <a:ext cx="1100635" cy="425117"/>
                </a:xfrm>
                <a:prstGeom prst="curvedConnector3">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Gruppieren 21"/>
              <p:cNvGrpSpPr/>
              <p:nvPr/>
            </p:nvGrpSpPr>
            <p:grpSpPr>
              <a:xfrm>
                <a:off x="7475620" y="1318150"/>
                <a:ext cx="745960" cy="3711050"/>
                <a:chOff x="7475620" y="1318150"/>
                <a:chExt cx="745960" cy="3711050"/>
              </a:xfrm>
            </p:grpSpPr>
            <p:cxnSp>
              <p:nvCxnSpPr>
                <p:cNvPr id="10" name="Gerade Verbindung mit Pfeil 9"/>
                <p:cNvCxnSpPr/>
                <p:nvPr/>
              </p:nvCxnSpPr>
              <p:spPr>
                <a:xfrm flipH="1">
                  <a:off x="7892715" y="2931695"/>
                  <a:ext cx="256673" cy="9464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p:cNvCxnSpPr/>
                <p:nvPr/>
              </p:nvCxnSpPr>
              <p:spPr>
                <a:xfrm>
                  <a:off x="7852612" y="2434390"/>
                  <a:ext cx="320843" cy="4732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p:cNvCxnSpPr/>
                <p:nvPr/>
              </p:nvCxnSpPr>
              <p:spPr>
                <a:xfrm>
                  <a:off x="7900737" y="3918284"/>
                  <a:ext cx="320843" cy="4732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p:cNvCxnSpPr/>
                <p:nvPr/>
              </p:nvCxnSpPr>
              <p:spPr>
                <a:xfrm flipH="1">
                  <a:off x="7900737" y="4422735"/>
                  <a:ext cx="256673" cy="6064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Gekrümmter Verbinder 18"/>
                <p:cNvCxnSpPr/>
                <p:nvPr/>
              </p:nvCxnSpPr>
              <p:spPr>
                <a:xfrm rot="16200000" flipH="1">
                  <a:off x="7137861" y="1655909"/>
                  <a:ext cx="1100635" cy="425117"/>
                </a:xfrm>
                <a:prstGeom prst="curvedConnector3">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grpSp>
      <p:sp>
        <p:nvSpPr>
          <p:cNvPr id="33" name="Textfeld 32"/>
          <p:cNvSpPr txBox="1"/>
          <p:nvPr/>
        </p:nvSpPr>
        <p:spPr>
          <a:xfrm>
            <a:off x="2110933" y="5348658"/>
            <a:ext cx="4455194" cy="369332"/>
          </a:xfrm>
          <a:prstGeom prst="rect">
            <a:avLst/>
          </a:prstGeom>
          <a:noFill/>
        </p:spPr>
        <p:txBody>
          <a:bodyPr wrap="none" rtlCol="0">
            <a:spAutoFit/>
          </a:bodyPr>
          <a:lstStyle/>
          <a:p>
            <a:r>
              <a:rPr lang="de-DE" dirty="0" smtClean="0"/>
              <a:t>Separation </a:t>
            </a:r>
            <a:r>
              <a:rPr lang="de-DE" dirty="0" err="1" smtClean="0"/>
              <a:t>of</a:t>
            </a:r>
            <a:r>
              <a:rPr lang="de-DE" dirty="0" smtClean="0"/>
              <a:t> </a:t>
            </a:r>
            <a:r>
              <a:rPr lang="de-DE" dirty="0" err="1" smtClean="0"/>
              <a:t>charge</a:t>
            </a:r>
            <a:r>
              <a:rPr lang="de-DE" dirty="0" smtClean="0"/>
              <a:t>, </a:t>
            </a:r>
            <a:r>
              <a:rPr lang="de-DE" dirty="0" err="1" smtClean="0"/>
              <a:t>photochemical</a:t>
            </a:r>
            <a:r>
              <a:rPr lang="de-DE" dirty="0" smtClean="0"/>
              <a:t> </a:t>
            </a:r>
            <a:r>
              <a:rPr lang="de-DE" dirty="0" err="1" smtClean="0"/>
              <a:t>reaction</a:t>
            </a:r>
            <a:endParaRPr lang="de-DE" dirty="0"/>
          </a:p>
        </p:txBody>
      </p:sp>
      <p:cxnSp>
        <p:nvCxnSpPr>
          <p:cNvPr id="34" name="Gerade Verbindung mit Pfeil 33"/>
          <p:cNvCxnSpPr/>
          <p:nvPr/>
        </p:nvCxnSpPr>
        <p:spPr>
          <a:xfrm flipH="1">
            <a:off x="2027808" y="5132091"/>
            <a:ext cx="285357" cy="50293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6" name="Textfeld 35"/>
          <p:cNvSpPr txBox="1"/>
          <p:nvPr/>
        </p:nvSpPr>
        <p:spPr>
          <a:xfrm>
            <a:off x="687168" y="5680977"/>
            <a:ext cx="3574761" cy="646331"/>
          </a:xfrm>
          <a:prstGeom prst="rect">
            <a:avLst/>
          </a:prstGeom>
          <a:noFill/>
        </p:spPr>
        <p:txBody>
          <a:bodyPr wrap="none" rtlCol="0">
            <a:spAutoFit/>
          </a:bodyPr>
          <a:lstStyle/>
          <a:p>
            <a:r>
              <a:rPr lang="de-DE" dirty="0" smtClean="0"/>
              <a:t>Transfer </a:t>
            </a:r>
            <a:r>
              <a:rPr lang="de-DE" dirty="0" err="1" smtClean="0"/>
              <a:t>of</a:t>
            </a:r>
            <a:r>
              <a:rPr lang="de-DE" dirty="0" smtClean="0"/>
              <a:t> an </a:t>
            </a:r>
            <a:r>
              <a:rPr lang="de-DE" dirty="0" err="1" smtClean="0"/>
              <a:t>electron</a:t>
            </a:r>
            <a:r>
              <a:rPr lang="de-DE" dirty="0" smtClean="0"/>
              <a:t> </a:t>
            </a:r>
            <a:r>
              <a:rPr lang="de-DE" dirty="0" err="1" smtClean="0"/>
              <a:t>from</a:t>
            </a:r>
            <a:r>
              <a:rPr lang="de-DE" dirty="0" smtClean="0"/>
              <a:t> P II </a:t>
            </a:r>
            <a:r>
              <a:rPr lang="de-DE" dirty="0" err="1" smtClean="0"/>
              <a:t>to</a:t>
            </a:r>
            <a:r>
              <a:rPr lang="de-DE" dirty="0" smtClean="0"/>
              <a:t> </a:t>
            </a:r>
          </a:p>
          <a:p>
            <a:r>
              <a:rPr lang="de-DE" dirty="0" err="1" smtClean="0"/>
              <a:t>Pheophytin</a:t>
            </a:r>
            <a:r>
              <a:rPr lang="de-DE" dirty="0" smtClean="0"/>
              <a:t> (</a:t>
            </a:r>
            <a:r>
              <a:rPr lang="de-DE" dirty="0" err="1" smtClean="0"/>
              <a:t>electron</a:t>
            </a:r>
            <a:r>
              <a:rPr lang="de-DE" dirty="0" smtClean="0"/>
              <a:t> </a:t>
            </a:r>
            <a:r>
              <a:rPr lang="de-DE" dirty="0" err="1" smtClean="0"/>
              <a:t>transfer</a:t>
            </a:r>
            <a:r>
              <a:rPr lang="de-DE" dirty="0" smtClean="0"/>
              <a:t> </a:t>
            </a:r>
            <a:r>
              <a:rPr lang="de-DE" dirty="0" err="1" smtClean="0"/>
              <a:t>chain</a:t>
            </a:r>
            <a:r>
              <a:rPr lang="de-DE" dirty="0" smtClean="0"/>
              <a:t>)</a:t>
            </a:r>
            <a:endParaRPr lang="de-DE" dirty="0"/>
          </a:p>
        </p:txBody>
      </p:sp>
      <p:cxnSp>
        <p:nvCxnSpPr>
          <p:cNvPr id="37" name="Gerade Verbindung mit Pfeil 36"/>
          <p:cNvCxnSpPr/>
          <p:nvPr/>
        </p:nvCxnSpPr>
        <p:spPr>
          <a:xfrm>
            <a:off x="6276011" y="5039901"/>
            <a:ext cx="274825" cy="59512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Textfeld 41"/>
          <p:cNvSpPr txBox="1"/>
          <p:nvPr/>
        </p:nvSpPr>
        <p:spPr>
          <a:xfrm>
            <a:off x="5011617" y="5645234"/>
            <a:ext cx="5299721" cy="646331"/>
          </a:xfrm>
          <a:prstGeom prst="rect">
            <a:avLst/>
          </a:prstGeom>
          <a:noFill/>
        </p:spPr>
        <p:txBody>
          <a:bodyPr wrap="none" rtlCol="0">
            <a:spAutoFit/>
          </a:bodyPr>
          <a:lstStyle/>
          <a:p>
            <a:r>
              <a:rPr lang="de-DE" dirty="0" smtClean="0"/>
              <a:t>Transfer </a:t>
            </a:r>
            <a:r>
              <a:rPr lang="de-DE" dirty="0" err="1" smtClean="0"/>
              <a:t>of</a:t>
            </a:r>
            <a:r>
              <a:rPr lang="de-DE" dirty="0" smtClean="0"/>
              <a:t> an </a:t>
            </a:r>
            <a:r>
              <a:rPr lang="de-DE" dirty="0" err="1" smtClean="0"/>
              <a:t>electron</a:t>
            </a:r>
            <a:r>
              <a:rPr lang="de-DE" dirty="0" smtClean="0"/>
              <a:t> </a:t>
            </a:r>
            <a:r>
              <a:rPr lang="de-DE" dirty="0" err="1" smtClean="0"/>
              <a:t>from</a:t>
            </a:r>
            <a:r>
              <a:rPr lang="de-DE" dirty="0" smtClean="0"/>
              <a:t> PS I </a:t>
            </a:r>
            <a:r>
              <a:rPr lang="de-DE" dirty="0" err="1" smtClean="0"/>
              <a:t>to</a:t>
            </a:r>
            <a:endParaRPr lang="de-DE" dirty="0" smtClean="0"/>
          </a:p>
          <a:p>
            <a:r>
              <a:rPr lang="de-DE" dirty="0" err="1" smtClean="0"/>
              <a:t>Ferredoxin</a:t>
            </a:r>
            <a:r>
              <a:rPr lang="de-DE" dirty="0" smtClean="0"/>
              <a:t>-NADP+-</a:t>
            </a:r>
            <a:r>
              <a:rPr lang="de-DE" dirty="0" err="1" smtClean="0"/>
              <a:t>Reductase</a:t>
            </a:r>
            <a:r>
              <a:rPr lang="de-DE" dirty="0" smtClean="0"/>
              <a:t> (</a:t>
            </a:r>
            <a:r>
              <a:rPr lang="de-DE" dirty="0" smtClean="0">
                <a:sym typeface="Wingdings" panose="05000000000000000000" pitchFamily="2" charset="2"/>
              </a:rPr>
              <a:t> NADP</a:t>
            </a:r>
            <a:r>
              <a:rPr lang="de-DE" baseline="30000" dirty="0" smtClean="0">
                <a:sym typeface="Wingdings" panose="05000000000000000000" pitchFamily="2" charset="2"/>
              </a:rPr>
              <a:t>+</a:t>
            </a:r>
            <a:r>
              <a:rPr lang="de-DE" dirty="0" smtClean="0">
                <a:sym typeface="Wingdings" panose="05000000000000000000" pitchFamily="2" charset="2"/>
              </a:rPr>
              <a:t>NADPH+H</a:t>
            </a:r>
            <a:r>
              <a:rPr lang="de-DE" baseline="30000" dirty="0" smtClean="0">
                <a:sym typeface="Wingdings" panose="05000000000000000000" pitchFamily="2" charset="2"/>
              </a:rPr>
              <a:t>+</a:t>
            </a:r>
            <a:r>
              <a:rPr lang="de-DE" dirty="0" smtClean="0">
                <a:sym typeface="Wingdings" panose="05000000000000000000" pitchFamily="2" charset="2"/>
              </a:rPr>
              <a:t>)</a:t>
            </a:r>
            <a:endParaRPr lang="de-DE" baseline="30000" dirty="0"/>
          </a:p>
        </p:txBody>
      </p:sp>
      <p:sp>
        <p:nvSpPr>
          <p:cNvPr id="43" name="Textfeld 42"/>
          <p:cNvSpPr txBox="1"/>
          <p:nvPr/>
        </p:nvSpPr>
        <p:spPr>
          <a:xfrm>
            <a:off x="1254755" y="467330"/>
            <a:ext cx="8250144" cy="461665"/>
          </a:xfrm>
          <a:prstGeom prst="rect">
            <a:avLst/>
          </a:prstGeom>
          <a:noFill/>
        </p:spPr>
        <p:txBody>
          <a:bodyPr wrap="none" rtlCol="0">
            <a:spAutoFit/>
          </a:bodyPr>
          <a:lstStyle/>
          <a:p>
            <a:r>
              <a:rPr lang="de-DE" sz="2400" b="1" dirty="0" smtClean="0"/>
              <a:t>Transfer </a:t>
            </a:r>
            <a:r>
              <a:rPr lang="de-DE" sz="2400" b="1" dirty="0" err="1" smtClean="0"/>
              <a:t>of</a:t>
            </a:r>
            <a:r>
              <a:rPr lang="de-DE" sz="2400" b="1" dirty="0" smtClean="0"/>
              <a:t> </a:t>
            </a:r>
            <a:r>
              <a:rPr lang="de-DE" sz="2400" b="1" dirty="0" err="1" smtClean="0"/>
              <a:t>exitation</a:t>
            </a:r>
            <a:r>
              <a:rPr lang="de-DE" sz="2400" b="1" dirty="0" smtClean="0"/>
              <a:t> </a:t>
            </a:r>
            <a:r>
              <a:rPr lang="de-DE" sz="2400" b="1" dirty="0" err="1" smtClean="0"/>
              <a:t>energy</a:t>
            </a:r>
            <a:r>
              <a:rPr lang="de-DE" sz="2400" b="1" dirty="0" smtClean="0"/>
              <a:t> in Light-</a:t>
            </a:r>
            <a:r>
              <a:rPr lang="de-DE" sz="2400" b="1" dirty="0" err="1" smtClean="0"/>
              <a:t>harvesting</a:t>
            </a:r>
            <a:r>
              <a:rPr lang="de-DE" sz="2400" b="1" dirty="0" smtClean="0"/>
              <a:t>-</a:t>
            </a:r>
            <a:r>
              <a:rPr lang="de-DE" sz="2400" b="1" dirty="0" err="1" smtClean="0"/>
              <a:t>complexes</a:t>
            </a:r>
            <a:r>
              <a:rPr lang="de-DE" sz="2400" b="1" dirty="0" smtClean="0"/>
              <a:t> (LHC)</a:t>
            </a:r>
            <a:endParaRPr lang="de-DE" sz="2400" b="1" dirty="0"/>
          </a:p>
        </p:txBody>
      </p:sp>
      <p:grpSp>
        <p:nvGrpSpPr>
          <p:cNvPr id="46" name="Gruppieren 45"/>
          <p:cNvGrpSpPr/>
          <p:nvPr/>
        </p:nvGrpSpPr>
        <p:grpSpPr>
          <a:xfrm>
            <a:off x="8358209" y="2249002"/>
            <a:ext cx="3713969" cy="2992155"/>
            <a:chOff x="8348264" y="1868603"/>
            <a:chExt cx="3713969" cy="2992155"/>
          </a:xfrm>
        </p:grpSpPr>
        <p:sp>
          <p:nvSpPr>
            <p:cNvPr id="28" name="Textfeld 27"/>
            <p:cNvSpPr txBox="1"/>
            <p:nvPr/>
          </p:nvSpPr>
          <p:spPr>
            <a:xfrm>
              <a:off x="8348264" y="2264657"/>
              <a:ext cx="3713969" cy="2092881"/>
            </a:xfrm>
            <a:prstGeom prst="rect">
              <a:avLst/>
            </a:prstGeom>
            <a:noFill/>
          </p:spPr>
          <p:txBody>
            <a:bodyPr wrap="square" rtlCol="0">
              <a:spAutoFit/>
            </a:bodyPr>
            <a:lstStyle/>
            <a:p>
              <a:endParaRPr lang="de-DE" sz="1600" dirty="0" smtClean="0"/>
            </a:p>
            <a:p>
              <a:r>
                <a:rPr lang="de-DE" sz="1600" dirty="0" err="1" smtClean="0"/>
                <a:t>Excitation</a:t>
              </a:r>
              <a:r>
                <a:rPr lang="de-DE" sz="1600" dirty="0" smtClean="0"/>
                <a:t> </a:t>
              </a:r>
              <a:r>
                <a:rPr lang="de-DE" sz="1600" dirty="0" err="1" smtClean="0"/>
                <a:t>of</a:t>
              </a:r>
              <a:r>
                <a:rPr lang="de-DE" sz="1600" dirty="0" smtClean="0"/>
                <a:t> an </a:t>
              </a:r>
              <a:r>
                <a:rPr lang="de-DE" sz="1600" dirty="0" err="1" smtClean="0"/>
                <a:t>electron</a:t>
              </a:r>
              <a:r>
                <a:rPr lang="de-DE" sz="1600" dirty="0" smtClean="0"/>
                <a:t> </a:t>
              </a:r>
              <a:r>
                <a:rPr lang="de-DE" sz="1600" dirty="0" err="1" smtClean="0"/>
                <a:t>by</a:t>
              </a:r>
              <a:r>
                <a:rPr lang="de-DE" sz="1600" dirty="0" smtClean="0"/>
                <a:t> a </a:t>
              </a:r>
              <a:r>
                <a:rPr lang="de-DE" sz="1600" dirty="0" err="1" smtClean="0"/>
                <a:t>photon</a:t>
              </a:r>
              <a:endParaRPr lang="de-DE" sz="1600" dirty="0" smtClean="0"/>
            </a:p>
            <a:p>
              <a:endParaRPr lang="de-DE" sz="1600" dirty="0" smtClean="0"/>
            </a:p>
            <a:p>
              <a:endParaRPr lang="de-DE" sz="1600" dirty="0" smtClean="0"/>
            </a:p>
            <a:p>
              <a:r>
                <a:rPr lang="de-DE" sz="1600" dirty="0" err="1" smtClean="0"/>
                <a:t>Excitation</a:t>
              </a:r>
              <a:r>
                <a:rPr lang="de-DE" sz="1600" dirty="0" smtClean="0"/>
                <a:t> </a:t>
              </a:r>
              <a:r>
                <a:rPr lang="de-DE" sz="1600" dirty="0" err="1" smtClean="0"/>
                <a:t>of</a:t>
              </a:r>
              <a:r>
                <a:rPr lang="de-DE" sz="1600" dirty="0" smtClean="0"/>
                <a:t> an </a:t>
              </a:r>
              <a:r>
                <a:rPr lang="de-DE" sz="1600" dirty="0" err="1" smtClean="0"/>
                <a:t>elecron</a:t>
              </a:r>
              <a:r>
                <a:rPr lang="de-DE" sz="1600" dirty="0" smtClean="0"/>
                <a:t> </a:t>
              </a:r>
              <a:r>
                <a:rPr lang="de-DE" sz="1600" dirty="0" err="1" smtClean="0"/>
                <a:t>by</a:t>
              </a:r>
              <a:r>
                <a:rPr lang="de-DE" sz="1600" dirty="0" smtClean="0"/>
                <a:t> </a:t>
              </a:r>
              <a:r>
                <a:rPr lang="de-DE" sz="1600" dirty="0" err="1" smtClean="0"/>
                <a:t>transfer</a:t>
              </a:r>
              <a:r>
                <a:rPr lang="de-DE" sz="1600" dirty="0" smtClean="0"/>
                <a:t> </a:t>
              </a:r>
              <a:r>
                <a:rPr lang="de-DE" sz="1600" dirty="0" err="1" smtClean="0"/>
                <a:t>of</a:t>
              </a:r>
              <a:r>
                <a:rPr lang="de-DE" sz="1600" dirty="0" smtClean="0"/>
                <a:t> </a:t>
              </a:r>
              <a:r>
                <a:rPr lang="de-DE" sz="1600" dirty="0" err="1" smtClean="0"/>
                <a:t>excitation</a:t>
              </a:r>
              <a:r>
                <a:rPr lang="de-DE" sz="1600" dirty="0" smtClean="0"/>
                <a:t> </a:t>
              </a:r>
              <a:r>
                <a:rPr lang="de-DE" sz="1600" dirty="0" err="1" smtClean="0"/>
                <a:t>energy</a:t>
              </a:r>
              <a:endParaRPr lang="de-DE" sz="1600" dirty="0" smtClean="0"/>
            </a:p>
            <a:p>
              <a:r>
                <a:rPr lang="de-DE" sz="1600" dirty="0" smtClean="0"/>
                <a:t>(Förster-</a:t>
              </a:r>
              <a:r>
                <a:rPr lang="de-DE" sz="1600" dirty="0" err="1" smtClean="0"/>
                <a:t>resonance</a:t>
              </a:r>
              <a:r>
                <a:rPr lang="de-DE" sz="1600" dirty="0" smtClean="0"/>
                <a:t> </a:t>
              </a:r>
              <a:r>
                <a:rPr lang="de-DE" sz="1600" dirty="0" err="1" smtClean="0"/>
                <a:t>transfer</a:t>
              </a:r>
              <a:r>
                <a:rPr lang="de-DE" sz="1600" dirty="0" smtClean="0"/>
                <a:t>))</a:t>
              </a:r>
            </a:p>
            <a:p>
              <a:endParaRPr lang="de-DE" dirty="0"/>
            </a:p>
          </p:txBody>
        </p:sp>
        <p:cxnSp>
          <p:nvCxnSpPr>
            <p:cNvPr id="24" name="Gekrümmter Verbinder 23"/>
            <p:cNvCxnSpPr/>
            <p:nvPr/>
          </p:nvCxnSpPr>
          <p:spPr>
            <a:xfrm rot="16200000" flipH="1">
              <a:off x="8565093" y="2173835"/>
              <a:ext cx="530094" cy="188477"/>
            </a:xfrm>
            <a:prstGeom prst="curvedConnector3">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p:cNvCxnSpPr/>
            <p:nvPr/>
          </p:nvCxnSpPr>
          <p:spPr>
            <a:xfrm>
              <a:off x="8713569" y="3006288"/>
              <a:ext cx="197883" cy="2573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Rechteck 44"/>
            <p:cNvSpPr/>
            <p:nvPr/>
          </p:nvSpPr>
          <p:spPr>
            <a:xfrm>
              <a:off x="8358209" y="1868603"/>
              <a:ext cx="3633265" cy="29921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4" name="Foliennummernplatzhalter 3"/>
          <p:cNvSpPr>
            <a:spLocks noGrp="1"/>
          </p:cNvSpPr>
          <p:nvPr>
            <p:ph type="sldNum" sz="quarter" idx="12"/>
          </p:nvPr>
        </p:nvSpPr>
        <p:spPr/>
        <p:txBody>
          <a:bodyPr/>
          <a:lstStyle/>
          <a:p>
            <a:r>
              <a:rPr lang="de-DE" dirty="0" smtClean="0"/>
              <a:t>7</a:t>
            </a:r>
            <a:endParaRPr lang="de-DE" dirty="0"/>
          </a:p>
        </p:txBody>
      </p:sp>
    </p:spTree>
    <p:custDataLst>
      <p:tags r:id="rId1"/>
    </p:custDataLst>
    <p:extLst>
      <p:ext uri="{BB962C8B-B14F-4D97-AF65-F5344CB8AC3E}">
        <p14:creationId xmlns:p14="http://schemas.microsoft.com/office/powerpoint/2010/main" val="2747448103"/>
      </p:ext>
    </p:extLst>
  </p:cSld>
  <p:clrMapOvr>
    <a:masterClrMapping/>
  </p:clrMapOvr>
  <mc:AlternateContent xmlns:mc="http://schemas.openxmlformats.org/markup-compatibility/2006" xmlns:p14="http://schemas.microsoft.com/office/powerpoint/2010/main">
    <mc:Choice Requires="p14">
      <p:transition spd="slow" p14:dur="2000" advTm="104540"/>
    </mc:Choice>
    <mc:Fallback xmlns="">
      <p:transition spd="slow" advTm="1045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2666999" y="-2667003"/>
            <a:ext cx="6858003" cy="12192000"/>
          </a:xfrm>
          <a:prstGeom prst="rect">
            <a:avLst/>
          </a:prstGeom>
        </p:spPr>
      </p:pic>
      <p:sp>
        <p:nvSpPr>
          <p:cNvPr id="2" name="Textfeld 1"/>
          <p:cNvSpPr txBox="1"/>
          <p:nvPr/>
        </p:nvSpPr>
        <p:spPr>
          <a:xfrm>
            <a:off x="1652337" y="268941"/>
            <a:ext cx="5631670" cy="584775"/>
          </a:xfrm>
          <a:prstGeom prst="rect">
            <a:avLst/>
          </a:prstGeom>
          <a:noFill/>
        </p:spPr>
        <p:txBody>
          <a:bodyPr wrap="none" rtlCol="0">
            <a:spAutoFit/>
          </a:bodyPr>
          <a:lstStyle/>
          <a:p>
            <a:r>
              <a:rPr lang="de-DE" sz="3200" b="1" dirty="0"/>
              <a:t>Light </a:t>
            </a:r>
            <a:r>
              <a:rPr lang="de-DE" sz="3200" b="1" dirty="0" err="1"/>
              <a:t>reaction</a:t>
            </a:r>
            <a:r>
              <a:rPr lang="de-DE" sz="3200" b="1" dirty="0"/>
              <a:t> </a:t>
            </a:r>
            <a:r>
              <a:rPr lang="de-DE" sz="3200" b="1" dirty="0" err="1" smtClean="0"/>
              <a:t>of</a:t>
            </a:r>
            <a:r>
              <a:rPr lang="de-DE" sz="3200" b="1" dirty="0" smtClean="0"/>
              <a:t> </a:t>
            </a:r>
            <a:r>
              <a:rPr lang="de-DE" sz="3200" b="1" dirty="0" err="1" smtClean="0"/>
              <a:t>photosynthesis</a:t>
            </a:r>
            <a:endParaRPr lang="de-DE" sz="3200" b="1" dirty="0"/>
          </a:p>
        </p:txBody>
      </p:sp>
      <p:grpSp>
        <p:nvGrpSpPr>
          <p:cNvPr id="10" name="Gruppieren 9"/>
          <p:cNvGrpSpPr/>
          <p:nvPr/>
        </p:nvGrpSpPr>
        <p:grpSpPr>
          <a:xfrm>
            <a:off x="699247" y="2366682"/>
            <a:ext cx="11161059" cy="1221010"/>
            <a:chOff x="699247" y="2366682"/>
            <a:chExt cx="11161059" cy="1221010"/>
          </a:xfrm>
        </p:grpSpPr>
        <p:grpSp>
          <p:nvGrpSpPr>
            <p:cNvPr id="8" name="Gruppieren 7"/>
            <p:cNvGrpSpPr/>
            <p:nvPr/>
          </p:nvGrpSpPr>
          <p:grpSpPr>
            <a:xfrm>
              <a:off x="699247" y="2838741"/>
              <a:ext cx="11161059" cy="748951"/>
              <a:chOff x="105689" y="1711788"/>
              <a:chExt cx="11161059" cy="748951"/>
            </a:xfrm>
          </p:grpSpPr>
          <p:sp>
            <p:nvSpPr>
              <p:cNvPr id="4" name="Rechteck 3"/>
              <p:cNvSpPr/>
              <p:nvPr/>
            </p:nvSpPr>
            <p:spPr>
              <a:xfrm>
                <a:off x="105689" y="1937519"/>
                <a:ext cx="11161059" cy="523220"/>
              </a:xfrm>
              <a:prstGeom prst="rect">
                <a:avLst/>
              </a:prstGeom>
            </p:spPr>
            <p:txBody>
              <a:bodyPr wrap="square">
                <a:spAutoFit/>
              </a:bodyPr>
              <a:lstStyle/>
              <a:p>
                <a:r>
                  <a:rPr lang="de-DE" sz="2800" dirty="0" smtClean="0"/>
                  <a:t>12 </a:t>
                </a:r>
                <a:r>
                  <a:rPr lang="de-DE" sz="2800" dirty="0"/>
                  <a:t>H</a:t>
                </a:r>
                <a:r>
                  <a:rPr lang="de-DE" sz="2800" baseline="-25000" dirty="0"/>
                  <a:t>2</a:t>
                </a:r>
                <a:r>
                  <a:rPr lang="de-DE" sz="2800" dirty="0"/>
                  <a:t>O + 12 NADP</a:t>
                </a:r>
                <a:r>
                  <a:rPr lang="de-DE" sz="2800" baseline="30000" dirty="0"/>
                  <a:t>+</a:t>
                </a:r>
                <a:r>
                  <a:rPr lang="de-DE" sz="2800" dirty="0"/>
                  <a:t> + 18 ADP + 18 P</a:t>
                </a:r>
                <a:r>
                  <a:rPr lang="de-DE" sz="2800" baseline="-25000" dirty="0"/>
                  <a:t>i</a:t>
                </a:r>
                <a:r>
                  <a:rPr lang="de-DE" sz="2800" dirty="0"/>
                  <a:t> </a:t>
                </a:r>
                <a:r>
                  <a:rPr lang="de-DE" sz="2800" dirty="0">
                    <a:sym typeface="Wingdings" panose="05000000000000000000" pitchFamily="2" charset="2"/>
                  </a:rPr>
                  <a:t>           12 NADPH+H</a:t>
                </a:r>
                <a:r>
                  <a:rPr lang="de-DE" sz="2800" baseline="30000" dirty="0">
                    <a:sym typeface="Wingdings" panose="05000000000000000000" pitchFamily="2" charset="2"/>
                  </a:rPr>
                  <a:t>+</a:t>
                </a:r>
                <a:r>
                  <a:rPr lang="de-DE" sz="2800" dirty="0">
                    <a:sym typeface="Wingdings" panose="05000000000000000000" pitchFamily="2" charset="2"/>
                  </a:rPr>
                  <a:t> + 18 ATP + 6 O</a:t>
                </a:r>
                <a:r>
                  <a:rPr lang="de-DE" sz="2800" baseline="-25000" dirty="0">
                    <a:sym typeface="Wingdings" panose="05000000000000000000" pitchFamily="2" charset="2"/>
                  </a:rPr>
                  <a:t>2</a:t>
                </a:r>
              </a:p>
            </p:txBody>
          </p:sp>
          <p:grpSp>
            <p:nvGrpSpPr>
              <p:cNvPr id="5" name="Gruppieren 4"/>
              <p:cNvGrpSpPr/>
              <p:nvPr/>
            </p:nvGrpSpPr>
            <p:grpSpPr>
              <a:xfrm>
                <a:off x="5596555" y="1711788"/>
                <a:ext cx="589710" cy="505325"/>
                <a:chOff x="5771856" y="969843"/>
                <a:chExt cx="589710" cy="505325"/>
              </a:xfrm>
            </p:grpSpPr>
            <p:cxnSp>
              <p:nvCxnSpPr>
                <p:cNvPr id="6" name="Gerade Verbindung mit Pfeil 5"/>
                <p:cNvCxnSpPr/>
                <p:nvPr/>
              </p:nvCxnSpPr>
              <p:spPr>
                <a:xfrm>
                  <a:off x="5771856" y="1475168"/>
                  <a:ext cx="589710"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 name="Gekrümmter Verbinder 6"/>
                <p:cNvCxnSpPr/>
                <p:nvPr/>
              </p:nvCxnSpPr>
              <p:spPr>
                <a:xfrm rot="16200000" flipH="1">
                  <a:off x="5709772" y="1054063"/>
                  <a:ext cx="393032" cy="224591"/>
                </a:xfrm>
                <a:prstGeom prst="curvedConnector3">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 name="Textfeld 2"/>
            <p:cNvSpPr txBox="1"/>
            <p:nvPr/>
          </p:nvSpPr>
          <p:spPr>
            <a:xfrm>
              <a:off x="5809129" y="2366682"/>
              <a:ext cx="805349" cy="461665"/>
            </a:xfrm>
            <a:prstGeom prst="rect">
              <a:avLst/>
            </a:prstGeom>
            <a:noFill/>
            <a:ln>
              <a:noFill/>
            </a:ln>
          </p:spPr>
          <p:txBody>
            <a:bodyPr wrap="none" rtlCol="0">
              <a:spAutoFit/>
            </a:bodyPr>
            <a:lstStyle/>
            <a:p>
              <a:r>
                <a:rPr lang="de-DE" sz="2400" b="1" dirty="0" smtClean="0">
                  <a:solidFill>
                    <a:schemeClr val="accent2">
                      <a:lumMod val="75000"/>
                    </a:schemeClr>
                  </a:solidFill>
                </a:rPr>
                <a:t>Light</a:t>
              </a:r>
              <a:endParaRPr lang="de-DE" sz="2400" b="1" dirty="0">
                <a:solidFill>
                  <a:schemeClr val="accent2">
                    <a:lumMod val="75000"/>
                  </a:schemeClr>
                </a:solidFill>
              </a:endParaRPr>
            </a:p>
          </p:txBody>
        </p:sp>
      </p:grpSp>
      <p:sp>
        <p:nvSpPr>
          <p:cNvPr id="11" name="Foliennummernplatzhalter 10"/>
          <p:cNvSpPr>
            <a:spLocks noGrp="1"/>
          </p:cNvSpPr>
          <p:nvPr>
            <p:ph type="sldNum" sz="quarter" idx="12"/>
          </p:nvPr>
        </p:nvSpPr>
        <p:spPr/>
        <p:txBody>
          <a:bodyPr/>
          <a:lstStyle/>
          <a:p>
            <a:r>
              <a:rPr lang="de-DE" dirty="0" smtClean="0"/>
              <a:t>10</a:t>
            </a:r>
            <a:endParaRPr lang="de-DE" dirty="0"/>
          </a:p>
        </p:txBody>
      </p:sp>
    </p:spTree>
    <p:extLst>
      <p:ext uri="{BB962C8B-B14F-4D97-AF65-F5344CB8AC3E}">
        <p14:creationId xmlns:p14="http://schemas.microsoft.com/office/powerpoint/2010/main" val="3692270968"/>
      </p:ext>
    </p:extLst>
  </p:cSld>
  <p:clrMapOvr>
    <a:masterClrMapping/>
  </p:clrMapOvr>
  <mc:AlternateContent xmlns:mc="http://schemas.openxmlformats.org/markup-compatibility/2006" xmlns:p14="http://schemas.microsoft.com/office/powerpoint/2010/main">
    <mc:Choice Requires="p14">
      <p:transition spd="slow" p14:dur="2000" advTm="38411"/>
    </mc:Choice>
    <mc:Fallback xmlns="">
      <p:transition spd="slow" advTm="38411"/>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ieren 12"/>
          <p:cNvGrpSpPr/>
          <p:nvPr/>
        </p:nvGrpSpPr>
        <p:grpSpPr>
          <a:xfrm>
            <a:off x="7057509" y="3043085"/>
            <a:ext cx="1647217" cy="1551915"/>
            <a:chOff x="8590467" y="3043085"/>
            <a:chExt cx="1647217" cy="1551915"/>
          </a:xfrm>
        </p:grpSpPr>
        <p:pic>
          <p:nvPicPr>
            <p:cNvPr id="10" name="Grafik 9"/>
            <p:cNvPicPr>
              <a:picLocks noChangeAspect="1"/>
            </p:cNvPicPr>
            <p:nvPr/>
          </p:nvPicPr>
          <p:blipFill>
            <a:blip r:embed="rId4"/>
            <a:stretch>
              <a:fillRect/>
            </a:stretch>
          </p:blipFill>
          <p:spPr>
            <a:xfrm>
              <a:off x="8590467" y="3043085"/>
              <a:ext cx="1647217" cy="1270170"/>
            </a:xfrm>
            <a:prstGeom prst="rect">
              <a:avLst/>
            </a:prstGeom>
          </p:spPr>
        </p:pic>
        <p:sp>
          <p:nvSpPr>
            <p:cNvPr id="12" name="Textfeld 11"/>
            <p:cNvSpPr txBox="1"/>
            <p:nvPr/>
          </p:nvSpPr>
          <p:spPr>
            <a:xfrm>
              <a:off x="9229344" y="4133335"/>
              <a:ext cx="338554" cy="461665"/>
            </a:xfrm>
            <a:prstGeom prst="rect">
              <a:avLst/>
            </a:prstGeom>
            <a:noFill/>
          </p:spPr>
          <p:txBody>
            <a:bodyPr wrap="none" rtlCol="0">
              <a:spAutoFit/>
            </a:bodyPr>
            <a:lstStyle/>
            <a:p>
              <a:r>
                <a:rPr lang="de-DE" sz="2400" dirty="0" smtClean="0"/>
                <a:t>+</a:t>
              </a:r>
              <a:endParaRPr lang="de-DE" sz="2400" dirty="0"/>
            </a:p>
          </p:txBody>
        </p:sp>
      </p:grpSp>
      <p:pic>
        <p:nvPicPr>
          <p:cNvPr id="14" name="Grafik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58631" y="4009917"/>
            <a:ext cx="1905000" cy="1771650"/>
          </a:xfrm>
          <a:prstGeom prst="rect">
            <a:avLst/>
          </a:prstGeom>
        </p:spPr>
      </p:pic>
      <p:pic>
        <p:nvPicPr>
          <p:cNvPr id="2" name="Grafik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901" y="874295"/>
            <a:ext cx="8031084" cy="5738879"/>
          </a:xfrm>
          <a:prstGeom prst="rect">
            <a:avLst/>
          </a:prstGeom>
        </p:spPr>
      </p:pic>
      <p:pic>
        <p:nvPicPr>
          <p:cNvPr id="9" name="Grafik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2666999" y="-2667003"/>
            <a:ext cx="6858003" cy="12192000"/>
          </a:xfrm>
          <a:prstGeom prst="rect">
            <a:avLst/>
          </a:prstGeom>
        </p:spPr>
      </p:pic>
      <p:sp>
        <p:nvSpPr>
          <p:cNvPr id="4" name="Textfeld 3"/>
          <p:cNvSpPr txBox="1"/>
          <p:nvPr/>
        </p:nvSpPr>
        <p:spPr>
          <a:xfrm>
            <a:off x="2165685" y="336884"/>
            <a:ext cx="5935343" cy="461665"/>
          </a:xfrm>
          <a:prstGeom prst="rect">
            <a:avLst/>
          </a:prstGeom>
          <a:noFill/>
        </p:spPr>
        <p:txBody>
          <a:bodyPr wrap="none" rtlCol="0">
            <a:spAutoFit/>
          </a:bodyPr>
          <a:lstStyle/>
          <a:p>
            <a:r>
              <a:rPr lang="de-DE" sz="2400" b="1" dirty="0" smtClean="0"/>
              <a:t>Calvin </a:t>
            </a:r>
            <a:r>
              <a:rPr lang="de-DE" sz="2400" b="1" dirty="0" err="1" smtClean="0"/>
              <a:t>cycle</a:t>
            </a:r>
            <a:r>
              <a:rPr lang="de-DE" sz="2400" b="1" dirty="0" smtClean="0"/>
              <a:t> </a:t>
            </a:r>
            <a:r>
              <a:rPr lang="de-DE" sz="2400" b="1" dirty="0" smtClean="0">
                <a:sym typeface="Wingdings" panose="05000000000000000000" pitchFamily="2" charset="2"/>
              </a:rPr>
              <a:t> </a:t>
            </a:r>
            <a:r>
              <a:rPr lang="de-DE" sz="2400" b="1" dirty="0" err="1" smtClean="0">
                <a:sym typeface="Wingdings" panose="05000000000000000000" pitchFamily="2" charset="2"/>
              </a:rPr>
              <a:t>Reduction</a:t>
            </a:r>
            <a:r>
              <a:rPr lang="de-DE" sz="2400" b="1" dirty="0" smtClean="0">
                <a:sym typeface="Wingdings" panose="05000000000000000000" pitchFamily="2" charset="2"/>
              </a:rPr>
              <a:t> </a:t>
            </a:r>
            <a:r>
              <a:rPr lang="de-DE" sz="2400" b="1" dirty="0" err="1" smtClean="0">
                <a:sym typeface="Wingdings" panose="05000000000000000000" pitchFamily="2" charset="2"/>
              </a:rPr>
              <a:t>of</a:t>
            </a:r>
            <a:r>
              <a:rPr lang="de-DE" sz="2400" b="1" dirty="0" smtClean="0">
                <a:sym typeface="Wingdings" panose="05000000000000000000" pitchFamily="2" charset="2"/>
              </a:rPr>
              <a:t> 6 CO</a:t>
            </a:r>
            <a:r>
              <a:rPr lang="de-DE" sz="2400" b="1" baseline="-25000" dirty="0" smtClean="0">
                <a:sym typeface="Wingdings" panose="05000000000000000000" pitchFamily="2" charset="2"/>
              </a:rPr>
              <a:t>2</a:t>
            </a:r>
            <a:r>
              <a:rPr lang="de-DE" sz="2400" b="1" dirty="0" smtClean="0">
                <a:sym typeface="Wingdings" panose="05000000000000000000" pitchFamily="2" charset="2"/>
              </a:rPr>
              <a:t> </a:t>
            </a:r>
            <a:r>
              <a:rPr lang="de-DE" sz="2400" b="1" dirty="0" err="1" smtClean="0">
                <a:sym typeface="Wingdings" panose="05000000000000000000" pitchFamily="2" charset="2"/>
              </a:rPr>
              <a:t>to</a:t>
            </a:r>
            <a:r>
              <a:rPr lang="de-DE" sz="2400" b="1" dirty="0" smtClean="0">
                <a:sym typeface="Wingdings" panose="05000000000000000000" pitchFamily="2" charset="2"/>
              </a:rPr>
              <a:t> C</a:t>
            </a:r>
            <a:r>
              <a:rPr lang="de-DE" sz="2400" b="1" baseline="-25000" dirty="0" smtClean="0">
                <a:sym typeface="Wingdings" panose="05000000000000000000" pitchFamily="2" charset="2"/>
              </a:rPr>
              <a:t>6</a:t>
            </a:r>
            <a:r>
              <a:rPr lang="de-DE" sz="2400" b="1" dirty="0" smtClean="0">
                <a:sym typeface="Wingdings" panose="05000000000000000000" pitchFamily="2" charset="2"/>
              </a:rPr>
              <a:t>H</a:t>
            </a:r>
            <a:r>
              <a:rPr lang="de-DE" sz="2400" b="1" baseline="-25000" dirty="0" smtClean="0">
                <a:sym typeface="Wingdings" panose="05000000000000000000" pitchFamily="2" charset="2"/>
              </a:rPr>
              <a:t>12</a:t>
            </a:r>
            <a:r>
              <a:rPr lang="de-DE" sz="2400" b="1" dirty="0" smtClean="0">
                <a:sym typeface="Wingdings" panose="05000000000000000000" pitchFamily="2" charset="2"/>
              </a:rPr>
              <a:t>O</a:t>
            </a:r>
            <a:r>
              <a:rPr lang="de-DE" sz="2400" b="1" baseline="-25000" dirty="0" smtClean="0">
                <a:sym typeface="Wingdings" panose="05000000000000000000" pitchFamily="2" charset="2"/>
              </a:rPr>
              <a:t>6</a:t>
            </a:r>
            <a:endParaRPr lang="de-DE" sz="2400" b="1" baseline="-25000" dirty="0"/>
          </a:p>
        </p:txBody>
      </p:sp>
      <p:sp>
        <p:nvSpPr>
          <p:cNvPr id="5" name="Textfeld 4"/>
          <p:cNvSpPr txBox="1"/>
          <p:nvPr/>
        </p:nvSpPr>
        <p:spPr>
          <a:xfrm>
            <a:off x="3820912" y="3128210"/>
            <a:ext cx="912494" cy="307777"/>
          </a:xfrm>
          <a:prstGeom prst="rect">
            <a:avLst/>
          </a:prstGeom>
          <a:noFill/>
        </p:spPr>
        <p:txBody>
          <a:bodyPr wrap="none" rtlCol="0">
            <a:spAutoFit/>
          </a:bodyPr>
          <a:lstStyle/>
          <a:p>
            <a:r>
              <a:rPr lang="de-DE" sz="1400" i="1" dirty="0" err="1" smtClean="0"/>
              <a:t>Reduction</a:t>
            </a:r>
            <a:endParaRPr lang="de-DE" sz="1400" i="1" dirty="0"/>
          </a:p>
        </p:txBody>
      </p:sp>
      <p:sp>
        <p:nvSpPr>
          <p:cNvPr id="6" name="Textfeld 5"/>
          <p:cNvSpPr txBox="1"/>
          <p:nvPr/>
        </p:nvSpPr>
        <p:spPr>
          <a:xfrm>
            <a:off x="2543970" y="3128209"/>
            <a:ext cx="1194109" cy="307777"/>
          </a:xfrm>
          <a:prstGeom prst="rect">
            <a:avLst/>
          </a:prstGeom>
          <a:noFill/>
        </p:spPr>
        <p:txBody>
          <a:bodyPr wrap="none" rtlCol="0">
            <a:spAutoFit/>
          </a:bodyPr>
          <a:lstStyle/>
          <a:p>
            <a:r>
              <a:rPr lang="de-DE" sz="1400" i="1" dirty="0" err="1" smtClean="0"/>
              <a:t>Carboxylation</a:t>
            </a:r>
            <a:endParaRPr lang="de-DE" sz="1400" i="1" dirty="0"/>
          </a:p>
        </p:txBody>
      </p:sp>
      <p:sp>
        <p:nvSpPr>
          <p:cNvPr id="7" name="Textfeld 6"/>
          <p:cNvSpPr txBox="1"/>
          <p:nvPr/>
        </p:nvSpPr>
        <p:spPr>
          <a:xfrm>
            <a:off x="2999244" y="3702140"/>
            <a:ext cx="1160959" cy="307777"/>
          </a:xfrm>
          <a:prstGeom prst="rect">
            <a:avLst/>
          </a:prstGeom>
          <a:noFill/>
        </p:spPr>
        <p:txBody>
          <a:bodyPr wrap="none" rtlCol="0">
            <a:spAutoFit/>
          </a:bodyPr>
          <a:lstStyle/>
          <a:p>
            <a:r>
              <a:rPr lang="de-DE" sz="1400" i="1" dirty="0" smtClean="0"/>
              <a:t>Regeneration</a:t>
            </a:r>
            <a:endParaRPr lang="de-DE" sz="1400" i="1" dirty="0"/>
          </a:p>
        </p:txBody>
      </p:sp>
      <p:sp>
        <p:nvSpPr>
          <p:cNvPr id="8" name="Textfeld 7"/>
          <p:cNvSpPr txBox="1"/>
          <p:nvPr/>
        </p:nvSpPr>
        <p:spPr>
          <a:xfrm>
            <a:off x="8758989" y="6428508"/>
            <a:ext cx="2092239" cy="307777"/>
          </a:xfrm>
          <a:prstGeom prst="rect">
            <a:avLst/>
          </a:prstGeom>
          <a:noFill/>
        </p:spPr>
        <p:txBody>
          <a:bodyPr wrap="none" rtlCol="0">
            <a:spAutoFit/>
          </a:bodyPr>
          <a:lstStyle/>
          <a:p>
            <a:r>
              <a:rPr lang="de-DE" sz="1400" i="1" dirty="0" smtClean="0"/>
              <a:t>Aus Wikipedia, modifiziert</a:t>
            </a:r>
            <a:endParaRPr lang="de-DE" sz="1400" i="1" dirty="0"/>
          </a:p>
        </p:txBody>
      </p:sp>
      <p:sp>
        <p:nvSpPr>
          <p:cNvPr id="3" name="Textfeld 2"/>
          <p:cNvSpPr txBox="1"/>
          <p:nvPr/>
        </p:nvSpPr>
        <p:spPr>
          <a:xfrm>
            <a:off x="6535276" y="5716155"/>
            <a:ext cx="2580002" cy="338554"/>
          </a:xfrm>
          <a:prstGeom prst="rect">
            <a:avLst/>
          </a:prstGeom>
          <a:noFill/>
        </p:spPr>
        <p:txBody>
          <a:bodyPr wrap="none" rtlCol="0">
            <a:spAutoFit/>
          </a:bodyPr>
          <a:lstStyle/>
          <a:p>
            <a:r>
              <a:rPr lang="de-DE" sz="1600" dirty="0" smtClean="0"/>
              <a:t>Glyceraldehyde-3-phosphate</a:t>
            </a:r>
            <a:endParaRPr lang="de-DE" sz="1600" dirty="0"/>
          </a:p>
        </p:txBody>
      </p:sp>
      <p:cxnSp>
        <p:nvCxnSpPr>
          <p:cNvPr id="11" name="Gerade Verbindung mit Pfeil 10"/>
          <p:cNvCxnSpPr/>
          <p:nvPr/>
        </p:nvCxnSpPr>
        <p:spPr>
          <a:xfrm>
            <a:off x="8700253" y="5015753"/>
            <a:ext cx="52443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feld 14"/>
          <p:cNvSpPr txBox="1"/>
          <p:nvPr/>
        </p:nvSpPr>
        <p:spPr>
          <a:xfrm>
            <a:off x="9808664" y="5766483"/>
            <a:ext cx="844975" cy="338554"/>
          </a:xfrm>
          <a:prstGeom prst="rect">
            <a:avLst/>
          </a:prstGeom>
          <a:noFill/>
        </p:spPr>
        <p:txBody>
          <a:bodyPr wrap="none" rtlCol="0">
            <a:spAutoFit/>
          </a:bodyPr>
          <a:lstStyle/>
          <a:p>
            <a:r>
              <a:rPr lang="de-DE" sz="1600" dirty="0" smtClean="0"/>
              <a:t>Glucose</a:t>
            </a:r>
            <a:endParaRPr lang="de-DE" sz="1600" dirty="0"/>
          </a:p>
        </p:txBody>
      </p:sp>
      <p:sp>
        <p:nvSpPr>
          <p:cNvPr id="17" name="Rechteck 16"/>
          <p:cNvSpPr/>
          <p:nvPr/>
        </p:nvSpPr>
        <p:spPr>
          <a:xfrm>
            <a:off x="955498" y="2065105"/>
            <a:ext cx="1582468" cy="15103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p:cNvSpPr/>
          <p:nvPr/>
        </p:nvSpPr>
        <p:spPr>
          <a:xfrm>
            <a:off x="2771563" y="874295"/>
            <a:ext cx="1584680" cy="12654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p:cNvSpPr/>
          <p:nvPr/>
        </p:nvSpPr>
        <p:spPr>
          <a:xfrm>
            <a:off x="5339052" y="3092318"/>
            <a:ext cx="1503537" cy="12654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Foliennummernplatzhalter 19"/>
          <p:cNvSpPr>
            <a:spLocks noGrp="1"/>
          </p:cNvSpPr>
          <p:nvPr>
            <p:ph type="sldNum" sz="quarter" idx="12"/>
          </p:nvPr>
        </p:nvSpPr>
        <p:spPr/>
        <p:txBody>
          <a:bodyPr/>
          <a:lstStyle/>
          <a:p>
            <a:r>
              <a:rPr lang="de-DE" dirty="0" smtClean="0"/>
              <a:t>11</a:t>
            </a:r>
            <a:endParaRPr lang="de-DE" dirty="0"/>
          </a:p>
        </p:txBody>
      </p:sp>
    </p:spTree>
    <p:custDataLst>
      <p:tags r:id="rId1"/>
    </p:custDataLst>
    <p:extLst>
      <p:ext uri="{BB962C8B-B14F-4D97-AF65-F5344CB8AC3E}">
        <p14:creationId xmlns:p14="http://schemas.microsoft.com/office/powerpoint/2010/main" val="66653481"/>
      </p:ext>
    </p:extLst>
  </p:cSld>
  <p:clrMapOvr>
    <a:masterClrMapping/>
  </p:clrMapOvr>
  <mc:AlternateContent xmlns:mc="http://schemas.openxmlformats.org/markup-compatibility/2006" xmlns:p14="http://schemas.microsoft.com/office/powerpoint/2010/main">
    <mc:Choice Requires="p14">
      <p:transition spd="slow" p14:dur="2000" advTm="105491"/>
    </mc:Choice>
    <mc:Fallback xmlns="">
      <p:transition spd="slow" advTm="105491"/>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5.5|8.8|7.9|11.3|15.1|7.1"/>
</p:tagLst>
</file>

<file path=ppt/tags/tag10.xml><?xml version="1.0" encoding="utf-8"?>
<p:tagLst xmlns:a="http://schemas.openxmlformats.org/drawingml/2006/main" xmlns:r="http://schemas.openxmlformats.org/officeDocument/2006/relationships" xmlns:p="http://schemas.openxmlformats.org/presentationml/2006/main">
  <p:tag name="TIMING" val="|15.8|3.1|3.5|4.6"/>
</p:tagLst>
</file>

<file path=ppt/tags/tag11.xml><?xml version="1.0" encoding="utf-8"?>
<p:tagLst xmlns:a="http://schemas.openxmlformats.org/drawingml/2006/main" xmlns:r="http://schemas.openxmlformats.org/officeDocument/2006/relationships" xmlns:p="http://schemas.openxmlformats.org/presentationml/2006/main">
  <p:tag name="TIMING" val="|9.6|6.2|10.3|16.1|30.3|15.4|11.6|6.1"/>
</p:tagLst>
</file>

<file path=ppt/tags/tag12.xml><?xml version="1.0" encoding="utf-8"?>
<p:tagLst xmlns:a="http://schemas.openxmlformats.org/drawingml/2006/main" xmlns:r="http://schemas.openxmlformats.org/officeDocument/2006/relationships" xmlns:p="http://schemas.openxmlformats.org/presentationml/2006/main">
  <p:tag name="TIMING" val="|25.5|17.1"/>
</p:tagLst>
</file>

<file path=ppt/tags/tag13.xml><?xml version="1.0" encoding="utf-8"?>
<p:tagLst xmlns:a="http://schemas.openxmlformats.org/drawingml/2006/main" xmlns:r="http://schemas.openxmlformats.org/officeDocument/2006/relationships" xmlns:p="http://schemas.openxmlformats.org/presentationml/2006/main">
  <p:tag name="TIMING" val="|42.6|36.1|14.8"/>
</p:tagLst>
</file>

<file path=ppt/tags/tag14.xml><?xml version="1.0" encoding="utf-8"?>
<p:tagLst xmlns:a="http://schemas.openxmlformats.org/drawingml/2006/main" xmlns:r="http://schemas.openxmlformats.org/officeDocument/2006/relationships" xmlns:p="http://schemas.openxmlformats.org/presentationml/2006/main">
  <p:tag name="TIMING" val="|22.6|30.8|14.2"/>
</p:tagLst>
</file>

<file path=ppt/tags/tag15.xml><?xml version="1.0" encoding="utf-8"?>
<p:tagLst xmlns:a="http://schemas.openxmlformats.org/drawingml/2006/main" xmlns:r="http://schemas.openxmlformats.org/officeDocument/2006/relationships" xmlns:p="http://schemas.openxmlformats.org/presentationml/2006/main">
  <p:tag name="TIMING" val="|24.1|14|19.8|22.7|0.4|22.7"/>
</p:tagLst>
</file>

<file path=ppt/tags/tag16.xml><?xml version="1.0" encoding="utf-8"?>
<p:tagLst xmlns:a="http://schemas.openxmlformats.org/drawingml/2006/main" xmlns:r="http://schemas.openxmlformats.org/officeDocument/2006/relationships" xmlns:p="http://schemas.openxmlformats.org/presentationml/2006/main">
  <p:tag name="TIMING" val="|35.1|19.9|19.8"/>
</p:tagLst>
</file>

<file path=ppt/tags/tag17.xml><?xml version="1.0" encoding="utf-8"?>
<p:tagLst xmlns:a="http://schemas.openxmlformats.org/drawingml/2006/main" xmlns:r="http://schemas.openxmlformats.org/officeDocument/2006/relationships" xmlns:p="http://schemas.openxmlformats.org/presentationml/2006/main">
  <p:tag name="TIMING" val="|4.1|11.6|5.6|11|7.3"/>
</p:tagLst>
</file>

<file path=ppt/tags/tag18.xml><?xml version="1.0" encoding="utf-8"?>
<p:tagLst xmlns:a="http://schemas.openxmlformats.org/drawingml/2006/main" xmlns:r="http://schemas.openxmlformats.org/officeDocument/2006/relationships" xmlns:p="http://schemas.openxmlformats.org/presentationml/2006/main">
  <p:tag name="TIMING" val="|49.6|21.8|8|12.3|0.5"/>
</p:tagLst>
</file>

<file path=ppt/tags/tag19.xml><?xml version="1.0" encoding="utf-8"?>
<p:tagLst xmlns:a="http://schemas.openxmlformats.org/drawingml/2006/main" xmlns:r="http://schemas.openxmlformats.org/officeDocument/2006/relationships" xmlns:p="http://schemas.openxmlformats.org/presentationml/2006/main">
  <p:tag name="TIMING" val="|25.2|2.5|27.8|13.5"/>
</p:tagLst>
</file>

<file path=ppt/tags/tag2.xml><?xml version="1.0" encoding="utf-8"?>
<p:tagLst xmlns:a="http://schemas.openxmlformats.org/drawingml/2006/main" xmlns:r="http://schemas.openxmlformats.org/officeDocument/2006/relationships" xmlns:p="http://schemas.openxmlformats.org/presentationml/2006/main">
  <p:tag name="TIMING" val="|14.8|1.3|10.1|2.4|2.6|16.2|11.9|14|17"/>
</p:tagLst>
</file>

<file path=ppt/tags/tag20.xml><?xml version="1.0" encoding="utf-8"?>
<p:tagLst xmlns:a="http://schemas.openxmlformats.org/drawingml/2006/main" xmlns:r="http://schemas.openxmlformats.org/officeDocument/2006/relationships" xmlns:p="http://schemas.openxmlformats.org/presentationml/2006/main">
  <p:tag name="TIMING" val="|16.2|8.8|7.9|7.9|6.8"/>
</p:tagLst>
</file>

<file path=ppt/tags/tag21.xml><?xml version="1.0" encoding="utf-8"?>
<p:tagLst xmlns:a="http://schemas.openxmlformats.org/drawingml/2006/main" xmlns:r="http://schemas.openxmlformats.org/officeDocument/2006/relationships" xmlns:p="http://schemas.openxmlformats.org/presentationml/2006/main">
  <p:tag name="TIMING" val="|46|20.5"/>
</p:tagLst>
</file>

<file path=ppt/tags/tag3.xml><?xml version="1.0" encoding="utf-8"?>
<p:tagLst xmlns:a="http://schemas.openxmlformats.org/drawingml/2006/main" xmlns:r="http://schemas.openxmlformats.org/officeDocument/2006/relationships" xmlns:p="http://schemas.openxmlformats.org/presentationml/2006/main">
  <p:tag name="TIMING" val="|2|73.1|0.5|0.4"/>
</p:tagLst>
</file>

<file path=ppt/tags/tag4.xml><?xml version="1.0" encoding="utf-8"?>
<p:tagLst xmlns:a="http://schemas.openxmlformats.org/drawingml/2006/main" xmlns:r="http://schemas.openxmlformats.org/officeDocument/2006/relationships" xmlns:p="http://schemas.openxmlformats.org/presentationml/2006/main">
  <p:tag name="TIMING" val="|26.2|26.9|32.5"/>
</p:tagLst>
</file>

<file path=ppt/tags/tag5.xml><?xml version="1.0" encoding="utf-8"?>
<p:tagLst xmlns:a="http://schemas.openxmlformats.org/drawingml/2006/main" xmlns:r="http://schemas.openxmlformats.org/officeDocument/2006/relationships" xmlns:p="http://schemas.openxmlformats.org/presentationml/2006/main">
  <p:tag name="TIMING" val="|6|5|4|7.6"/>
</p:tagLst>
</file>

<file path=ppt/tags/tag6.xml><?xml version="1.0" encoding="utf-8"?>
<p:tagLst xmlns:a="http://schemas.openxmlformats.org/drawingml/2006/main" xmlns:r="http://schemas.openxmlformats.org/officeDocument/2006/relationships" xmlns:p="http://schemas.openxmlformats.org/presentationml/2006/main">
  <p:tag name="TIMING" val="|85.5|21.5|12.1"/>
</p:tagLst>
</file>

<file path=ppt/tags/tag7.xml><?xml version="1.0" encoding="utf-8"?>
<p:tagLst xmlns:a="http://schemas.openxmlformats.org/drawingml/2006/main" xmlns:r="http://schemas.openxmlformats.org/officeDocument/2006/relationships" xmlns:p="http://schemas.openxmlformats.org/presentationml/2006/main">
  <p:tag name="TIMING" val="|11.1|18.5|20|13.8|9.1|17.6"/>
</p:tagLst>
</file>

<file path=ppt/tags/tag8.xml><?xml version="1.0" encoding="utf-8"?>
<p:tagLst xmlns:a="http://schemas.openxmlformats.org/drawingml/2006/main" xmlns:r="http://schemas.openxmlformats.org/officeDocument/2006/relationships" xmlns:p="http://schemas.openxmlformats.org/presentationml/2006/main">
  <p:tag name="TIMING" val="|3|3.2"/>
</p:tagLst>
</file>

<file path=ppt/tags/tag9.xml><?xml version="1.0" encoding="utf-8"?>
<p:tagLst xmlns:a="http://schemas.openxmlformats.org/drawingml/2006/main" xmlns:r="http://schemas.openxmlformats.org/officeDocument/2006/relationships" xmlns:p="http://schemas.openxmlformats.org/presentationml/2006/main">
  <p:tag name="TIMING" val="|21.7"/>
</p:tagLst>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10809</Words>
  <Application>Microsoft Office PowerPoint</Application>
  <PresentationFormat>Breitbild</PresentationFormat>
  <Paragraphs>871</Paragraphs>
  <Slides>60</Slides>
  <Notes>56</Notes>
  <HiddenSlides>0</HiddenSlides>
  <MMClips>0</MMClips>
  <ScaleCrop>false</ScaleCrop>
  <HeadingPairs>
    <vt:vector size="6" baseType="variant">
      <vt:variant>
        <vt:lpstr>Verwendete Schriftarten</vt:lpstr>
      </vt:variant>
      <vt:variant>
        <vt:i4>4</vt:i4>
      </vt:variant>
      <vt:variant>
        <vt:lpstr>Design</vt:lpstr>
      </vt:variant>
      <vt:variant>
        <vt:i4>2</vt:i4>
      </vt:variant>
      <vt:variant>
        <vt:lpstr>Folientitel</vt:lpstr>
      </vt:variant>
      <vt:variant>
        <vt:i4>60</vt:i4>
      </vt:variant>
    </vt:vector>
  </HeadingPairs>
  <TitlesOfParts>
    <vt:vector size="66" baseType="lpstr">
      <vt:lpstr>Arial</vt:lpstr>
      <vt:lpstr>Calibri</vt:lpstr>
      <vt:lpstr>Calibri Light</vt:lpstr>
      <vt:lpstr>Wingdings</vt:lpstr>
      <vt:lpstr>Office</vt:lpstr>
      <vt:lpstr>1_Office</vt:lpstr>
      <vt:lpstr>Basics of Photosynthesis  C3, C4 and CAM  Dr. Stella Aspelmeier  Albrecht-von-Haller Institute for Plant Sciences Georg-August University Göttingen   Juni 2020</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  Special forms of photosynthesis: C4 and CAM   </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Abiotic influences on photosynthesis  </vt:lpstr>
      <vt:lpstr>   </vt:lpstr>
      <vt:lpstr>PowerPoint-Präsentation</vt:lpstr>
      <vt:lpstr>   </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   </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   </vt:lpstr>
      <vt:lpstr>PowerPoint-Präsentation</vt:lpstr>
      <vt:lpstr>PowerPoint-Präsentation</vt:lpstr>
      <vt:lpstr>PowerPoint-Präsentation</vt:lpstr>
      <vt:lpstr>   </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nn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Grundlagen der Photosynthese</dc:title>
  <dc:creator>Aspelmeier, Stella</dc:creator>
  <cp:lastModifiedBy>Aspelmeier, Stella</cp:lastModifiedBy>
  <cp:revision>173</cp:revision>
  <dcterms:created xsi:type="dcterms:W3CDTF">2020-05-26T08:27:43Z</dcterms:created>
  <dcterms:modified xsi:type="dcterms:W3CDTF">2024-06-18T09:57:24Z</dcterms:modified>
</cp:coreProperties>
</file>